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121"/>
  </p:notesMasterIdLst>
  <p:sldIdLst>
    <p:sldId id="256" r:id="rId3"/>
    <p:sldId id="459" r:id="rId4"/>
    <p:sldId id="461" r:id="rId5"/>
    <p:sldId id="470" r:id="rId6"/>
    <p:sldId id="471" r:id="rId7"/>
    <p:sldId id="472" r:id="rId8"/>
    <p:sldId id="473" r:id="rId9"/>
    <p:sldId id="474" r:id="rId10"/>
    <p:sldId id="475" r:id="rId11"/>
    <p:sldId id="322" r:id="rId12"/>
    <p:sldId id="257" r:id="rId13"/>
    <p:sldId id="460" r:id="rId14"/>
    <p:sldId id="258" r:id="rId15"/>
    <p:sldId id="391" r:id="rId16"/>
    <p:sldId id="392" r:id="rId17"/>
    <p:sldId id="260" r:id="rId18"/>
    <p:sldId id="261" r:id="rId19"/>
    <p:sldId id="422" r:id="rId20"/>
    <p:sldId id="433" r:id="rId21"/>
    <p:sldId id="393" r:id="rId22"/>
    <p:sldId id="394" r:id="rId23"/>
    <p:sldId id="415" r:id="rId24"/>
    <p:sldId id="289" r:id="rId25"/>
    <p:sldId id="306" r:id="rId26"/>
    <p:sldId id="431" r:id="rId27"/>
    <p:sldId id="432" r:id="rId28"/>
    <p:sldId id="319" r:id="rId29"/>
    <p:sldId id="320" r:id="rId30"/>
    <p:sldId id="476" r:id="rId31"/>
    <p:sldId id="477" r:id="rId32"/>
    <p:sldId id="264" r:id="rId33"/>
    <p:sldId id="396" r:id="rId34"/>
    <p:sldId id="397" r:id="rId35"/>
    <p:sldId id="395" r:id="rId36"/>
    <p:sldId id="458" r:id="rId37"/>
    <p:sldId id="291" r:id="rId38"/>
    <p:sldId id="478" r:id="rId39"/>
    <p:sldId id="268" r:id="rId40"/>
    <p:sldId id="417" r:id="rId41"/>
    <p:sldId id="418" r:id="rId42"/>
    <p:sldId id="419" r:id="rId43"/>
    <p:sldId id="269" r:id="rId44"/>
    <p:sldId id="398" r:id="rId45"/>
    <p:sldId id="399" r:id="rId46"/>
    <p:sldId id="420" r:id="rId47"/>
    <p:sldId id="446" r:id="rId48"/>
    <p:sldId id="401" r:id="rId49"/>
    <p:sldId id="402" r:id="rId50"/>
    <p:sldId id="465" r:id="rId51"/>
    <p:sldId id="275" r:id="rId52"/>
    <p:sldId id="276" r:id="rId53"/>
    <p:sldId id="277" r:id="rId54"/>
    <p:sldId id="464" r:id="rId55"/>
    <p:sldId id="463" r:id="rId56"/>
    <p:sldId id="279" r:id="rId57"/>
    <p:sldId id="280" r:id="rId58"/>
    <p:sldId id="281" r:id="rId59"/>
    <p:sldId id="282" r:id="rId60"/>
    <p:sldId id="283" r:id="rId61"/>
    <p:sldId id="403" r:id="rId62"/>
    <p:sldId id="284" r:id="rId63"/>
    <p:sldId id="404" r:id="rId64"/>
    <p:sldId id="286" r:id="rId65"/>
    <p:sldId id="287" r:id="rId66"/>
    <p:sldId id="288" r:id="rId67"/>
    <p:sldId id="293" r:id="rId68"/>
    <p:sldId id="294" r:id="rId69"/>
    <p:sldId id="295" r:id="rId70"/>
    <p:sldId id="298" r:id="rId71"/>
    <p:sldId id="406" r:id="rId72"/>
    <p:sldId id="407" r:id="rId73"/>
    <p:sldId id="313" r:id="rId74"/>
    <p:sldId id="314" r:id="rId75"/>
    <p:sldId id="316" r:id="rId76"/>
    <p:sldId id="315" r:id="rId77"/>
    <p:sldId id="317" r:id="rId78"/>
    <p:sldId id="321" r:id="rId79"/>
    <p:sldId id="447" r:id="rId80"/>
    <p:sldId id="452" r:id="rId81"/>
    <p:sldId id="448" r:id="rId82"/>
    <p:sldId id="378" r:id="rId83"/>
    <p:sldId id="379" r:id="rId84"/>
    <p:sldId id="380" r:id="rId85"/>
    <p:sldId id="381" r:id="rId86"/>
    <p:sldId id="382" r:id="rId87"/>
    <p:sldId id="383" r:id="rId88"/>
    <p:sldId id="451" r:id="rId89"/>
    <p:sldId id="384" r:id="rId90"/>
    <p:sldId id="466" r:id="rId91"/>
    <p:sldId id="467" r:id="rId92"/>
    <p:sldId id="468" r:id="rId93"/>
    <p:sldId id="469" r:id="rId94"/>
    <p:sldId id="388" r:id="rId95"/>
    <p:sldId id="359" r:id="rId96"/>
    <p:sldId id="328" r:id="rId97"/>
    <p:sldId id="329" r:id="rId98"/>
    <p:sldId id="330" r:id="rId99"/>
    <p:sldId id="331" r:id="rId100"/>
    <p:sldId id="332" r:id="rId101"/>
    <p:sldId id="333" r:id="rId102"/>
    <p:sldId id="334" r:id="rId103"/>
    <p:sldId id="335" r:id="rId104"/>
    <p:sldId id="336" r:id="rId105"/>
    <p:sldId id="337" r:id="rId106"/>
    <p:sldId id="339" r:id="rId107"/>
    <p:sldId id="343" r:id="rId108"/>
    <p:sldId id="344" r:id="rId109"/>
    <p:sldId id="345" r:id="rId110"/>
    <p:sldId id="346" r:id="rId111"/>
    <p:sldId id="347" r:id="rId112"/>
    <p:sldId id="349" r:id="rId113"/>
    <p:sldId id="350" r:id="rId114"/>
    <p:sldId id="352" r:id="rId115"/>
    <p:sldId id="353" r:id="rId116"/>
    <p:sldId id="354" r:id="rId117"/>
    <p:sldId id="355" r:id="rId118"/>
    <p:sldId id="356" r:id="rId119"/>
    <p:sldId id="262" r:id="rId120"/>
  </p:sldIdLst>
  <p:sldSz cx="9144000" cy="6858000" type="screen4x3"/>
  <p:notesSz cx="6858000" cy="9144000"/>
  <p:defaultTextStyle>
    <a:defPPr>
      <a:defRPr lang="en-US"/>
    </a:defPPr>
    <a:lvl1pPr algn="l" rtl="0" fontAlgn="base">
      <a:spcBef>
        <a:spcPct val="0"/>
      </a:spcBef>
      <a:spcAft>
        <a:spcPct val="0"/>
      </a:spcAft>
      <a:defRPr sz="2400" kern="1200">
        <a:solidFill>
          <a:srgbClr val="000000"/>
        </a:solidFill>
        <a:latin typeface="Times" charset="0"/>
        <a:ea typeface="ヒラギノ明朝 Pro W3" charset="0"/>
        <a:cs typeface="ヒラギノ明朝 Pro W3" charset="0"/>
        <a:sym typeface="Times" charset="0"/>
      </a:defRPr>
    </a:lvl1pPr>
    <a:lvl2pPr marL="457200" algn="l" rtl="0" fontAlgn="base">
      <a:spcBef>
        <a:spcPct val="0"/>
      </a:spcBef>
      <a:spcAft>
        <a:spcPct val="0"/>
      </a:spcAft>
      <a:defRPr sz="2400" kern="1200">
        <a:solidFill>
          <a:srgbClr val="000000"/>
        </a:solidFill>
        <a:latin typeface="Times" charset="0"/>
        <a:ea typeface="ヒラギノ明朝 Pro W3" charset="0"/>
        <a:cs typeface="ヒラギノ明朝 Pro W3" charset="0"/>
        <a:sym typeface="Times" charset="0"/>
      </a:defRPr>
    </a:lvl2pPr>
    <a:lvl3pPr marL="914400" algn="l" rtl="0" fontAlgn="base">
      <a:spcBef>
        <a:spcPct val="0"/>
      </a:spcBef>
      <a:spcAft>
        <a:spcPct val="0"/>
      </a:spcAft>
      <a:defRPr sz="2400" kern="1200">
        <a:solidFill>
          <a:srgbClr val="000000"/>
        </a:solidFill>
        <a:latin typeface="Times" charset="0"/>
        <a:ea typeface="ヒラギノ明朝 Pro W3" charset="0"/>
        <a:cs typeface="ヒラギノ明朝 Pro W3" charset="0"/>
        <a:sym typeface="Times" charset="0"/>
      </a:defRPr>
    </a:lvl3pPr>
    <a:lvl4pPr marL="1371600" algn="l" rtl="0" fontAlgn="base">
      <a:spcBef>
        <a:spcPct val="0"/>
      </a:spcBef>
      <a:spcAft>
        <a:spcPct val="0"/>
      </a:spcAft>
      <a:defRPr sz="2400" kern="1200">
        <a:solidFill>
          <a:srgbClr val="000000"/>
        </a:solidFill>
        <a:latin typeface="Times" charset="0"/>
        <a:ea typeface="ヒラギノ明朝 Pro W3" charset="0"/>
        <a:cs typeface="ヒラギノ明朝 Pro W3" charset="0"/>
        <a:sym typeface="Times" charset="0"/>
      </a:defRPr>
    </a:lvl4pPr>
    <a:lvl5pPr marL="1828800" algn="l" rtl="0" fontAlgn="base">
      <a:spcBef>
        <a:spcPct val="0"/>
      </a:spcBef>
      <a:spcAft>
        <a:spcPct val="0"/>
      </a:spcAft>
      <a:defRPr sz="2400" kern="1200">
        <a:solidFill>
          <a:srgbClr val="000000"/>
        </a:solidFill>
        <a:latin typeface="Times" charset="0"/>
        <a:ea typeface="ヒラギノ明朝 Pro W3" charset="0"/>
        <a:cs typeface="ヒラギノ明朝 Pro W3" charset="0"/>
        <a:sym typeface="Times" charset="0"/>
      </a:defRPr>
    </a:lvl5pPr>
    <a:lvl6pPr marL="2286000" algn="l" defTabSz="457200" rtl="0" eaLnBrk="1" latinLnBrk="0" hangingPunct="1">
      <a:defRPr sz="2400" kern="1200">
        <a:solidFill>
          <a:srgbClr val="000000"/>
        </a:solidFill>
        <a:latin typeface="Times" charset="0"/>
        <a:ea typeface="ヒラギノ明朝 Pro W3" charset="0"/>
        <a:cs typeface="ヒラギノ明朝 Pro W3" charset="0"/>
        <a:sym typeface="Times" charset="0"/>
      </a:defRPr>
    </a:lvl6pPr>
    <a:lvl7pPr marL="2743200" algn="l" defTabSz="457200" rtl="0" eaLnBrk="1" latinLnBrk="0" hangingPunct="1">
      <a:defRPr sz="2400" kern="1200">
        <a:solidFill>
          <a:srgbClr val="000000"/>
        </a:solidFill>
        <a:latin typeface="Times" charset="0"/>
        <a:ea typeface="ヒラギノ明朝 Pro W3" charset="0"/>
        <a:cs typeface="ヒラギノ明朝 Pro W3" charset="0"/>
        <a:sym typeface="Times" charset="0"/>
      </a:defRPr>
    </a:lvl7pPr>
    <a:lvl8pPr marL="3200400" algn="l" defTabSz="457200" rtl="0" eaLnBrk="1" latinLnBrk="0" hangingPunct="1">
      <a:defRPr sz="2400" kern="1200">
        <a:solidFill>
          <a:srgbClr val="000000"/>
        </a:solidFill>
        <a:latin typeface="Times" charset="0"/>
        <a:ea typeface="ヒラギノ明朝 Pro W3" charset="0"/>
        <a:cs typeface="ヒラギノ明朝 Pro W3" charset="0"/>
        <a:sym typeface="Times" charset="0"/>
      </a:defRPr>
    </a:lvl8pPr>
    <a:lvl9pPr marL="3657600" algn="l" defTabSz="457200" rtl="0" eaLnBrk="1" latinLnBrk="0" hangingPunct="1">
      <a:defRPr sz="2400" kern="1200">
        <a:solidFill>
          <a:srgbClr val="000000"/>
        </a:solidFill>
        <a:latin typeface="Times" charset="0"/>
        <a:ea typeface="ヒラギノ明朝 Pro W3" charset="0"/>
        <a:cs typeface="ヒラギノ明朝 Pro W3" charset="0"/>
        <a:sym typeface="Time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F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8"/>
    <p:restoredTop sz="93701"/>
  </p:normalViewPr>
  <p:slideViewPr>
    <p:cSldViewPr>
      <p:cViewPr varScale="1">
        <p:scale>
          <a:sx n="108" d="100"/>
          <a:sy n="108" d="100"/>
        </p:scale>
        <p:origin x="216" y="4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0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image" Target="../media/image15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image" Target="../media/image21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0.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83.emf"/><Relationship Id="rId2" Type="http://schemas.openxmlformats.org/officeDocument/2006/relationships/image" Target="../media/image282.emf"/><Relationship Id="rId1" Type="http://schemas.openxmlformats.org/officeDocument/2006/relationships/image" Target="../media/image281.emf"/><Relationship Id="rId6" Type="http://schemas.openxmlformats.org/officeDocument/2006/relationships/image" Target="../media/image286.emf"/><Relationship Id="rId5" Type="http://schemas.openxmlformats.org/officeDocument/2006/relationships/image" Target="../media/image285.emf"/><Relationship Id="rId4" Type="http://schemas.openxmlformats.org/officeDocument/2006/relationships/image" Target="../media/image284.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90.emf"/><Relationship Id="rId1" Type="http://schemas.openxmlformats.org/officeDocument/2006/relationships/image" Target="../media/image28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2760685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a:t>
            </a:r>
            <a:r>
              <a:rPr lang="en-US" baseline="0" dirty="0"/>
              <a:t> the methods and reasons why we can go from an apparently random and bland collection of energy from a radar and form images that convey backscatter information and encode phase signatures as well, and how these images can be combined to form </a:t>
            </a:r>
            <a:endParaRPr lang="en-US" dirty="0"/>
          </a:p>
        </p:txBody>
      </p:sp>
    </p:spTree>
    <p:extLst>
      <p:ext uri="{BB962C8B-B14F-4D97-AF65-F5344CB8AC3E}">
        <p14:creationId xmlns:p14="http://schemas.microsoft.com/office/powerpoint/2010/main" val="168135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fld id="{4AD83DFA-0DCB-984E-A326-71C2462C124B}" type="slidenum">
              <a:rPr lang="en-US">
                <a:ea typeface="ＭＳ Ｐゴシック" charset="0"/>
                <a:cs typeface="ＭＳ Ｐゴシック" charset="0"/>
              </a:rPr>
              <a:pPr eaLnBrk="1" hangingPunct="1"/>
              <a:t>43</a:t>
            </a:fld>
            <a:endParaRPr lang="en-US">
              <a:ea typeface="ＭＳ Ｐゴシック" charset="0"/>
              <a:cs typeface="ＭＳ Ｐゴシック"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fld id="{85C6DB34-CE90-F34B-877E-7E905254BF97}" type="slidenum">
              <a:rPr lang="en-US">
                <a:ea typeface="ＭＳ Ｐゴシック" charset="0"/>
                <a:cs typeface="ＭＳ Ｐゴシック" charset="0"/>
              </a:rPr>
              <a:pPr eaLnBrk="1" hangingPunct="1"/>
              <a:t>44</a:t>
            </a:fld>
            <a:endParaRPr lang="en-US">
              <a:ea typeface="ＭＳ Ｐゴシック" charset="0"/>
              <a:cs typeface="ＭＳ Ｐゴシック"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charset="0"/>
                <a:ea typeface="ＭＳ Ｐゴシック" charset="0"/>
                <a:cs typeface="ＭＳ Ｐゴシック" charset="0"/>
              </a:defRPr>
            </a:lvl1pPr>
            <a:lvl2pPr marL="37931725" indent="-37474525">
              <a:defRPr sz="2000">
                <a:solidFill>
                  <a:schemeClr val="tx1"/>
                </a:solidFill>
                <a:latin typeface="Times" charset="0"/>
                <a:ea typeface="ＭＳ Ｐゴシック" charset="0"/>
              </a:defRPr>
            </a:lvl2pPr>
            <a:lvl3pPr>
              <a:defRPr sz="20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marL="457200" eaLnBrk="0" fontAlgn="base" hangingPunct="0">
              <a:spcBef>
                <a:spcPct val="0"/>
              </a:spcBef>
              <a:spcAft>
                <a:spcPct val="0"/>
              </a:spcAft>
              <a:defRPr sz="2000">
                <a:solidFill>
                  <a:schemeClr val="tx1"/>
                </a:solidFill>
                <a:latin typeface="Times" charset="0"/>
                <a:ea typeface="ＭＳ Ｐゴシック" charset="0"/>
              </a:defRPr>
            </a:lvl6pPr>
            <a:lvl7pPr marL="914400" eaLnBrk="0" fontAlgn="base" hangingPunct="0">
              <a:spcBef>
                <a:spcPct val="0"/>
              </a:spcBef>
              <a:spcAft>
                <a:spcPct val="0"/>
              </a:spcAft>
              <a:defRPr sz="2000">
                <a:solidFill>
                  <a:schemeClr val="tx1"/>
                </a:solidFill>
                <a:latin typeface="Times" charset="0"/>
                <a:ea typeface="ＭＳ Ｐゴシック" charset="0"/>
              </a:defRPr>
            </a:lvl7pPr>
            <a:lvl8pPr marL="1371600" eaLnBrk="0" fontAlgn="base" hangingPunct="0">
              <a:spcBef>
                <a:spcPct val="0"/>
              </a:spcBef>
              <a:spcAft>
                <a:spcPct val="0"/>
              </a:spcAft>
              <a:defRPr sz="2000">
                <a:solidFill>
                  <a:schemeClr val="tx1"/>
                </a:solidFill>
                <a:latin typeface="Times" charset="0"/>
                <a:ea typeface="ＭＳ Ｐゴシック" charset="0"/>
              </a:defRPr>
            </a:lvl8pPr>
            <a:lvl9pPr marL="1828800" eaLnBrk="0" fontAlgn="base" hangingPunct="0">
              <a:spcBef>
                <a:spcPct val="0"/>
              </a:spcBef>
              <a:spcAft>
                <a:spcPct val="0"/>
              </a:spcAft>
              <a:defRPr sz="2000">
                <a:solidFill>
                  <a:schemeClr val="tx1"/>
                </a:solidFill>
                <a:latin typeface="Times" charset="0"/>
                <a:ea typeface="ＭＳ Ｐゴシック" charset="0"/>
              </a:defRPr>
            </a:lvl9pPr>
          </a:lstStyle>
          <a:p>
            <a:fld id="{86DD7637-7D78-8343-9A8A-F05BF8379EAB}" type="slidenum">
              <a:rPr lang="en-US" sz="1200"/>
              <a:pPr/>
              <a:t>79</a:t>
            </a:fld>
            <a:endParaRPr 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a:t>
            </a:r>
            <a:r>
              <a:rPr lang="en-US" baseline="0" dirty="0"/>
              <a:t> the methods and reasons why we can go from an apparently random and bland collection of energy from a radar and form images that convey backscatter information and encode phase signatures as well, and how these images can be combined to form </a:t>
            </a:r>
            <a:endParaRPr lang="en-US" dirty="0"/>
          </a:p>
        </p:txBody>
      </p:sp>
    </p:spTree>
    <p:extLst>
      <p:ext uri="{BB962C8B-B14F-4D97-AF65-F5344CB8AC3E}">
        <p14:creationId xmlns:p14="http://schemas.microsoft.com/office/powerpoint/2010/main" val="204158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a:t>
            </a:r>
            <a:r>
              <a:rPr lang="en-US" baseline="0" dirty="0"/>
              <a:t> the methods and reasons why we can go from an apparently random and bland collection of energy from a radar and form images that convey backscatter information and encode phase signatures as well, and how these images can be combined to form </a:t>
            </a:r>
            <a:endParaRPr lang="en-US" dirty="0"/>
          </a:p>
        </p:txBody>
      </p:sp>
    </p:spTree>
    <p:extLst>
      <p:ext uri="{BB962C8B-B14F-4D97-AF65-F5344CB8AC3E}">
        <p14:creationId xmlns:p14="http://schemas.microsoft.com/office/powerpoint/2010/main" val="121918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a:t>
            </a:r>
            <a:r>
              <a:rPr lang="en-US" baseline="0" dirty="0"/>
              <a:t> the methods and reasons why we can go from an apparently random and bland collection of energy from a radar and form images that convey backscatter information and encode phase signatures as well, and how these images can be combined to form </a:t>
            </a:r>
            <a:endParaRPr lang="en-US" dirty="0"/>
          </a:p>
        </p:txBody>
      </p:sp>
    </p:spTree>
    <p:extLst>
      <p:ext uri="{BB962C8B-B14F-4D97-AF65-F5344CB8AC3E}">
        <p14:creationId xmlns:p14="http://schemas.microsoft.com/office/powerpoint/2010/main" val="1243956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a:t>
            </a:r>
            <a:r>
              <a:rPr lang="en-US" baseline="0" dirty="0"/>
              <a:t> the methods and reasons why we can go from an apparently random and bland collection of energy from a radar and form images that convey backscatter information and encode phase signatures as well, and how these images can be combined to form </a:t>
            </a:r>
            <a:endParaRPr lang="en-US" dirty="0"/>
          </a:p>
        </p:txBody>
      </p:sp>
    </p:spTree>
    <p:extLst>
      <p:ext uri="{BB962C8B-B14F-4D97-AF65-F5344CB8AC3E}">
        <p14:creationId xmlns:p14="http://schemas.microsoft.com/office/powerpoint/2010/main" val="1899309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a:t>
            </a:r>
            <a:r>
              <a:rPr lang="en-US" baseline="0" dirty="0"/>
              <a:t> the methods and reasons why we can go from an apparently random and bland collection of energy from a radar and form images that convey backscatter information and encode phase signatures as well, and how these images can be combined to form </a:t>
            </a:r>
            <a:endParaRPr lang="en-US" dirty="0"/>
          </a:p>
        </p:txBody>
      </p:sp>
    </p:spTree>
    <p:extLst>
      <p:ext uri="{BB962C8B-B14F-4D97-AF65-F5344CB8AC3E}">
        <p14:creationId xmlns:p14="http://schemas.microsoft.com/office/powerpoint/2010/main" val="1436020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a:t>
            </a:r>
            <a:r>
              <a:rPr lang="en-US" baseline="0" dirty="0"/>
              <a:t> the methods and reasons why we can go from an apparently random and bland collection of energy from a radar and form images that convey backscatter information and encode phase signatures as well, and how these images can be combined to form </a:t>
            </a:r>
            <a:endParaRPr lang="en-US" dirty="0"/>
          </a:p>
        </p:txBody>
      </p:sp>
    </p:spTree>
    <p:extLst>
      <p:ext uri="{BB962C8B-B14F-4D97-AF65-F5344CB8AC3E}">
        <p14:creationId xmlns:p14="http://schemas.microsoft.com/office/powerpoint/2010/main" val="224148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027" y="8684926"/>
            <a:ext cx="2972421" cy="457513"/>
          </a:xfrm>
          <a:prstGeom prst="rect">
            <a:avLst/>
          </a:prstGeom>
          <a:ln/>
        </p:spPr>
        <p:txBody>
          <a:bodyPr lIns="89730" tIns="44865" rIns="89730" bIns="44865"/>
          <a:lstStyle/>
          <a:p>
            <a:fld id="{DA118BFC-0B13-D444-90BC-B398F94DF143}" type="slidenum">
              <a:rPr lang="en-US"/>
              <a:pPr/>
              <a:t>35</a:t>
            </a:fld>
            <a:endParaRPr lang="en-US"/>
          </a:p>
        </p:txBody>
      </p:sp>
      <p:sp>
        <p:nvSpPr>
          <p:cNvPr id="5795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5717D104-AA5B-9047-A3EE-1C7E611BC25F}" type="slidenum">
              <a:rPr lang="de-DE" smtClean="0"/>
              <a:pPr/>
              <a:t>37</a:t>
            </a:fld>
            <a:endParaRPr lang="de-DE"/>
          </a:p>
        </p:txBody>
      </p:sp>
    </p:spTree>
    <p:extLst>
      <p:ext uri="{BB962C8B-B14F-4D97-AF65-F5344CB8AC3E}">
        <p14:creationId xmlns:p14="http://schemas.microsoft.com/office/powerpoint/2010/main" val="108178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02616794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4637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93344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fld id="{30C96195-882E-8E49-9E12-477B4D49E2AE}" type="slidenum">
              <a:rPr lang="en-US"/>
              <a:pPr/>
              <a:t>‹#›</a:t>
            </a:fld>
            <a:endParaRPr lang="en-US"/>
          </a:p>
        </p:txBody>
      </p:sp>
    </p:spTree>
    <p:extLst>
      <p:ext uri="{BB962C8B-B14F-4D97-AF65-F5344CB8AC3E}">
        <p14:creationId xmlns:p14="http://schemas.microsoft.com/office/powerpoint/2010/main" val="358637850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fld id="{76E870B9-F6FF-C447-8621-1C1A1B80FB6A}" type="slidenum">
              <a:rPr lang="en-US"/>
              <a:pPr/>
              <a:t>‹#›</a:t>
            </a:fld>
            <a:endParaRPr lang="en-US"/>
          </a:p>
        </p:txBody>
      </p:sp>
    </p:spTree>
    <p:extLst>
      <p:ext uri="{BB962C8B-B14F-4D97-AF65-F5344CB8AC3E}">
        <p14:creationId xmlns:p14="http://schemas.microsoft.com/office/powerpoint/2010/main" val="226722318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fld id="{B41F49EA-FFEF-3641-A48A-32789603643D}" type="slidenum">
              <a:rPr lang="en-US"/>
              <a:pPr/>
              <a:t>‹#›</a:t>
            </a:fld>
            <a:endParaRPr lang="en-US"/>
          </a:p>
        </p:txBody>
      </p:sp>
    </p:spTree>
    <p:extLst>
      <p:ext uri="{BB962C8B-B14F-4D97-AF65-F5344CB8AC3E}">
        <p14:creationId xmlns:p14="http://schemas.microsoft.com/office/powerpoint/2010/main" val="35806228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fld id="{97037C85-DB7E-5649-B1DA-40607B667817}" type="slidenum">
              <a:rPr lang="en-US"/>
              <a:pPr/>
              <a:t>‹#›</a:t>
            </a:fld>
            <a:endParaRPr lang="en-US"/>
          </a:p>
        </p:txBody>
      </p:sp>
    </p:spTree>
    <p:extLst>
      <p:ext uri="{BB962C8B-B14F-4D97-AF65-F5344CB8AC3E}">
        <p14:creationId xmlns:p14="http://schemas.microsoft.com/office/powerpoint/2010/main" val="218067513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fld id="{8E8853FC-BF15-3547-A23A-BD66875903DD}" type="slidenum">
              <a:rPr lang="en-US"/>
              <a:pPr/>
              <a:t>‹#›</a:t>
            </a:fld>
            <a:endParaRPr lang="en-US"/>
          </a:p>
        </p:txBody>
      </p:sp>
    </p:spTree>
    <p:extLst>
      <p:ext uri="{BB962C8B-B14F-4D97-AF65-F5344CB8AC3E}">
        <p14:creationId xmlns:p14="http://schemas.microsoft.com/office/powerpoint/2010/main" val="10884459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fld id="{25489CE1-1A7B-BA41-ADC0-FB7C72ED3EBE}" type="slidenum">
              <a:rPr lang="en-US"/>
              <a:pPr/>
              <a:t>‹#›</a:t>
            </a:fld>
            <a:endParaRPr lang="en-US"/>
          </a:p>
        </p:txBody>
      </p:sp>
    </p:spTree>
    <p:extLst>
      <p:ext uri="{BB962C8B-B14F-4D97-AF65-F5344CB8AC3E}">
        <p14:creationId xmlns:p14="http://schemas.microsoft.com/office/powerpoint/2010/main" val="185194195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fld id="{8E8D1FAC-6276-8E41-B0DE-C1FF571BDB99}" type="slidenum">
              <a:rPr lang="en-US"/>
              <a:pPr/>
              <a:t>‹#›</a:t>
            </a:fld>
            <a:endParaRPr lang="en-US"/>
          </a:p>
        </p:txBody>
      </p:sp>
    </p:spTree>
    <p:extLst>
      <p:ext uri="{BB962C8B-B14F-4D97-AF65-F5344CB8AC3E}">
        <p14:creationId xmlns:p14="http://schemas.microsoft.com/office/powerpoint/2010/main" val="79080927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fld id="{0D1CB338-9322-274B-A03C-0C7F1B8F0AF7}" type="slidenum">
              <a:rPr lang="en-US"/>
              <a:pPr/>
              <a:t>‹#›</a:t>
            </a:fld>
            <a:endParaRPr lang="en-US"/>
          </a:p>
        </p:txBody>
      </p:sp>
    </p:spTree>
    <p:extLst>
      <p:ext uri="{BB962C8B-B14F-4D97-AF65-F5344CB8AC3E}">
        <p14:creationId xmlns:p14="http://schemas.microsoft.com/office/powerpoint/2010/main" val="20913496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21398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Helvetica"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fld id="{C18D8D36-B938-6649-99F2-F567470377C9}" type="slidenum">
              <a:rPr lang="en-US"/>
              <a:pPr/>
              <a:t>‹#›</a:t>
            </a:fld>
            <a:endParaRPr lang="en-US"/>
          </a:p>
        </p:txBody>
      </p:sp>
    </p:spTree>
    <p:extLst>
      <p:ext uri="{BB962C8B-B14F-4D97-AF65-F5344CB8AC3E}">
        <p14:creationId xmlns:p14="http://schemas.microsoft.com/office/powerpoint/2010/main" val="398320261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fld id="{EB872451-1FFA-D74A-B1F4-E2FEB535BB53}" type="slidenum">
              <a:rPr lang="en-US"/>
              <a:pPr/>
              <a:t>‹#›</a:t>
            </a:fld>
            <a:endParaRPr lang="en-US"/>
          </a:p>
        </p:txBody>
      </p:sp>
    </p:spTree>
    <p:extLst>
      <p:ext uri="{BB962C8B-B14F-4D97-AF65-F5344CB8AC3E}">
        <p14:creationId xmlns:p14="http://schemas.microsoft.com/office/powerpoint/2010/main" val="193030066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81000"/>
            <a:ext cx="56769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fld id="{8CD90CC2-0997-0042-95E9-E395555F5C88}" type="slidenum">
              <a:rPr lang="en-US"/>
              <a:pPr/>
              <a:t>‹#›</a:t>
            </a:fld>
            <a:endParaRPr lang="en-US"/>
          </a:p>
        </p:txBody>
      </p:sp>
    </p:spTree>
    <p:extLst>
      <p:ext uri="{BB962C8B-B14F-4D97-AF65-F5344CB8AC3E}">
        <p14:creationId xmlns:p14="http://schemas.microsoft.com/office/powerpoint/2010/main" val="286806780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p>
        </p:txBody>
      </p:sp>
      <p:sp>
        <p:nvSpPr>
          <p:cNvPr id="6" name="Text Placeholder 4"/>
          <p:cNvSpPr>
            <a:spLocks noGrp="1"/>
          </p:cNvSpPr>
          <p:nvPr>
            <p:ph type="body" sz="quarter" idx="17" hasCustomPrompt="1"/>
          </p:nvPr>
        </p:nvSpPr>
        <p:spPr>
          <a:xfrm>
            <a:off x="457200" y="149734"/>
            <a:ext cx="8229601" cy="251482"/>
          </a:xfrm>
          <a:prstGeom prst="rect">
            <a:avLst/>
          </a:prstGeom>
        </p:spPr>
        <p:txBody>
          <a:bodyPr anchor="t">
            <a:noAutofit/>
          </a:bodyPr>
          <a:lstStyle>
            <a:lvl1pPr marL="0" indent="0" algn="l">
              <a:buNone/>
              <a:tabLst/>
              <a:defRPr sz="10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cstate="screen">
            <a:extLst>
              <a:ext uri="{28A0092B-C50C-407E-A947-70E740481C1C}">
                <a14:useLocalDpi xmlns:a14="http://schemas.microsoft.com/office/drawing/2010/main"/>
              </a:ext>
            </a:extLst>
          </a:blip>
          <a:srcRect l="6920" r="64328"/>
          <a:stretch/>
        </p:blipFill>
        <p:spPr>
          <a:xfrm>
            <a:off x="8409031" y="6502282"/>
            <a:ext cx="561474" cy="325465"/>
          </a:xfrm>
          <a:prstGeom prst="rect">
            <a:avLst/>
          </a:prstGeom>
        </p:spPr>
      </p:pic>
      <p:sp>
        <p:nvSpPr>
          <p:cNvPr id="10" name="Content Placeholder 9"/>
          <p:cNvSpPr>
            <a:spLocks noGrp="1"/>
          </p:cNvSpPr>
          <p:nvPr>
            <p:ph sz="quarter" idx="18"/>
          </p:nvPr>
        </p:nvSpPr>
        <p:spPr>
          <a:xfrm>
            <a:off x="457199" y="1600198"/>
            <a:ext cx="8229601" cy="4525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9"/>
          </p:nvPr>
        </p:nvSpPr>
        <p:spPr/>
        <p:txBody>
          <a:bodyPr/>
          <a:lstStyle/>
          <a:p>
            <a:endParaRPr lang="en-US" dirty="0"/>
          </a:p>
        </p:txBody>
      </p:sp>
      <p:sp>
        <p:nvSpPr>
          <p:cNvPr id="5" name="Footer Placeholder 4"/>
          <p:cNvSpPr>
            <a:spLocks noGrp="1"/>
          </p:cNvSpPr>
          <p:nvPr>
            <p:ph type="ftr" sz="quarter" idx="20"/>
          </p:nvPr>
        </p:nvSpPr>
        <p:spPr/>
        <p:txBody>
          <a:bodyPr/>
          <a:lstStyle/>
          <a:p>
            <a:endParaRPr lang="en-US" dirty="0"/>
          </a:p>
        </p:txBody>
      </p:sp>
      <p:sp>
        <p:nvSpPr>
          <p:cNvPr id="9" name="Slide Number Placeholder 8"/>
          <p:cNvSpPr>
            <a:spLocks noGrp="1"/>
          </p:cNvSpPr>
          <p:nvPr>
            <p:ph type="sldNum" sz="quarter" idx="21"/>
          </p:nvPr>
        </p:nvSpPr>
        <p:spPr/>
        <p:txBody>
          <a:bodyPr/>
          <a:lstStyle/>
          <a:p>
            <a:endParaRPr lang="en-US" dirty="0"/>
          </a:p>
        </p:txBody>
      </p:sp>
    </p:spTree>
    <p:extLst>
      <p:ext uri="{BB962C8B-B14F-4D97-AF65-F5344CB8AC3E}">
        <p14:creationId xmlns:p14="http://schemas.microsoft.com/office/powerpoint/2010/main" val="988240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9132542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1910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9064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661229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9066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4999533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Helvetica"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1845320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85800" y="304800"/>
            <a:ext cx="77724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0800" tIns="50800" rIns="91440" bIns="50800" numCol="1" anchor="ctr" anchorCtr="0" compatLnSpc="1">
            <a:prstTxWarp prst="textNoShape">
              <a:avLst/>
            </a:prstTxWarp>
          </a:bodyPr>
          <a:lstStyle/>
          <a:p>
            <a:pPr lvl="0"/>
            <a:r>
              <a:rPr lang="en-US">
                <a:sym typeface="Helvetica" charset="0"/>
              </a:rPr>
              <a:t>Click to edit Master title style</a:t>
            </a:r>
          </a:p>
        </p:txBody>
      </p:sp>
      <p:sp>
        <p:nvSpPr>
          <p:cNvPr id="1027" name="Rectangle 2"/>
          <p:cNvSpPr>
            <a:spLocks noGrp="1" noChangeArrowheads="1"/>
          </p:cNvSpPr>
          <p:nvPr>
            <p:ph type="body" idx="1"/>
          </p:nvPr>
        </p:nvSpPr>
        <p:spPr bwMode="auto">
          <a:xfrm>
            <a:off x="685800" y="1981200"/>
            <a:ext cx="77724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0800" tIns="50800" rIns="91440" bIns="50800" numCol="1" anchor="t" anchorCtr="0" compatLnSpc="1">
            <a:prstTxWarp prst="textNoShape">
              <a:avLst/>
            </a:prstTxWarp>
          </a:bodyPr>
          <a:lstStyle/>
          <a:p>
            <a:pPr lvl="0"/>
            <a:r>
              <a:rPr lang="en-US">
                <a:sym typeface="Helvetica" charset="0"/>
              </a:rPr>
              <a:t>Click to edit Master text styles</a:t>
            </a:r>
          </a:p>
          <a:p>
            <a:pPr lvl="1"/>
            <a:r>
              <a:rPr lang="en-US">
                <a:sym typeface="Helvetica" charset="0"/>
              </a:rPr>
              <a:t>Second level</a:t>
            </a:r>
          </a:p>
          <a:p>
            <a:pPr lvl="2"/>
            <a:r>
              <a:rPr lang="en-US">
                <a:sym typeface="Helvetica" charset="0"/>
              </a:rPr>
              <a:t>Third level</a:t>
            </a:r>
          </a:p>
          <a:p>
            <a:pPr lvl="3"/>
            <a:r>
              <a:rPr lang="en-US">
                <a:sym typeface="Helvetica" charset="0"/>
              </a:rPr>
              <a:t>Fourth level</a:t>
            </a:r>
          </a:p>
          <a:p>
            <a:pPr lvl="4"/>
            <a:r>
              <a:rPr lang="en-US">
                <a:sym typeface="Helvetica" charset="0"/>
              </a:rPr>
              <a:t>Fifth level</a:t>
            </a:r>
          </a:p>
        </p:txBody>
      </p:sp>
      <p:pic>
        <p:nvPicPr>
          <p:cNvPr id="1028" name="Picture 3"/>
          <p:cNvPicPr>
            <a:picLocks noChangeArrowheads="1"/>
          </p:cNvPicPr>
          <p:nvPr userDrawn="1"/>
        </p:nvPicPr>
        <p:blipFill>
          <a:blip r:embed="rId13">
            <a:extLst>
              <a:ext uri="{28A0092B-C50C-407E-A947-70E740481C1C}">
                <a14:useLocalDpi xmlns:a14="http://schemas.microsoft.com/office/drawing/2010/main" val="0"/>
              </a:ext>
            </a:extLst>
          </a:blip>
          <a:srcRect l="13252" t="2159" r="13252" b="88272"/>
          <a:stretch>
            <a:fillRect/>
          </a:stretch>
        </p:blipFill>
        <p:spPr bwMode="auto">
          <a:xfrm>
            <a:off x="0" y="0"/>
            <a:ext cx="927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9" name="Picture 4"/>
          <p:cNvPicPr>
            <a:picLocks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848600" y="152400"/>
            <a:ext cx="914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txStyles>
    <p:titleStyle>
      <a:lvl1pPr marL="39688" indent="-39688" algn="ctr" rtl="0" eaLnBrk="0" fontAlgn="base" hangingPunct="0">
        <a:spcBef>
          <a:spcPct val="0"/>
        </a:spcBef>
        <a:spcAft>
          <a:spcPct val="0"/>
        </a:spcAft>
        <a:defRPr sz="3600" b="1">
          <a:solidFill>
            <a:schemeClr val="tx1"/>
          </a:solidFill>
          <a:latin typeface="+mj-lt"/>
          <a:ea typeface="+mj-ea"/>
          <a:cs typeface="+mj-cs"/>
          <a:sym typeface="Helvetica" charset="0"/>
        </a:defRPr>
      </a:lvl1pPr>
      <a:lvl2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2pPr>
      <a:lvl3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3pPr>
      <a:lvl4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4pPr>
      <a:lvl5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5pPr>
      <a:lvl6pPr marL="4968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6pPr>
      <a:lvl7pPr marL="9540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7pPr>
      <a:lvl8pPr marL="14112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8pPr>
      <a:lvl9pPr marL="18684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9pPr>
    </p:titleStyle>
    <p:bodyStyle>
      <a:lvl1pPr marL="382588" indent="-342900" algn="l" rtl="0" eaLnBrk="0" fontAlgn="base" hangingPunct="0">
        <a:spcBef>
          <a:spcPts val="800"/>
        </a:spcBef>
        <a:spcAft>
          <a:spcPct val="0"/>
        </a:spcAft>
        <a:buSzPct val="100000"/>
        <a:buFont typeface="Helvetica" charset="0"/>
        <a:buChar char="•"/>
        <a:defRPr sz="3200">
          <a:solidFill>
            <a:schemeClr val="tx1"/>
          </a:solidFill>
          <a:latin typeface="+mn-lt"/>
          <a:ea typeface="+mn-ea"/>
          <a:cs typeface="+mn-cs"/>
          <a:sym typeface="Helvetica" charset="0"/>
        </a:defRPr>
      </a:lvl1pPr>
      <a:lvl2pPr marL="731838" indent="-285750" algn="l" rtl="0" eaLnBrk="0" fontAlgn="base" hangingPunct="0">
        <a:spcBef>
          <a:spcPts val="700"/>
        </a:spcBef>
        <a:spcAft>
          <a:spcPct val="0"/>
        </a:spcAft>
        <a:buSzPct val="100000"/>
        <a:buFont typeface="Helvetica" charset="0"/>
        <a:buChar char="–"/>
        <a:defRPr sz="2800">
          <a:solidFill>
            <a:schemeClr val="tx1"/>
          </a:solidFill>
          <a:latin typeface="+mn-lt"/>
          <a:ea typeface="+mn-ea"/>
          <a:cs typeface="+mn-cs"/>
          <a:sym typeface="Helvetica" charset="0"/>
        </a:defRPr>
      </a:lvl2pPr>
      <a:lvl3pPr marL="1074738" indent="-228600" algn="l" rtl="0" eaLnBrk="0" fontAlgn="base" hangingPunct="0">
        <a:spcBef>
          <a:spcPts val="600"/>
        </a:spcBef>
        <a:spcAft>
          <a:spcPct val="0"/>
        </a:spcAft>
        <a:buSzPct val="100000"/>
        <a:buFont typeface="Helvetica" charset="0"/>
        <a:buChar char="•"/>
        <a:defRPr sz="2400">
          <a:solidFill>
            <a:schemeClr val="tx1"/>
          </a:solidFill>
          <a:latin typeface="+mn-lt"/>
          <a:ea typeface="+mn-ea"/>
          <a:cs typeface="+mn-cs"/>
          <a:sym typeface="Helvetica" charset="0"/>
        </a:defRPr>
      </a:lvl3pPr>
      <a:lvl4pPr marL="1417638" indent="-228600" algn="l" rtl="0" eaLnBrk="0" fontAlgn="base" hangingPunct="0">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4pPr>
      <a:lvl5pPr marL="1760538" indent="-228600" algn="l" rtl="0" eaLnBrk="0" fontAlgn="base" hangingPunct="0">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5pPr>
      <a:lvl6pPr marL="2217738" indent="-228600" algn="l" rtl="0" fontAlgn="base">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6pPr>
      <a:lvl7pPr marL="2674938" indent="-228600" algn="l" rtl="0" fontAlgn="base">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7pPr>
      <a:lvl8pPr marL="3132138" indent="-228600" algn="l" rtl="0" fontAlgn="base">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8pPr>
      <a:lvl9pPr marL="3589338" indent="-228600" algn="l" rtl="0" fontAlgn="base">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685800" y="381000"/>
            <a:ext cx="77724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0800" tIns="50800" rIns="91440" bIns="50800" numCol="1" anchor="ctr" anchorCtr="0" compatLnSpc="1">
            <a:prstTxWarp prst="textNoShape">
              <a:avLst/>
            </a:prstTxWarp>
          </a:bodyPr>
          <a:lstStyle/>
          <a:p>
            <a:pPr lvl="0"/>
            <a:r>
              <a:rPr lang="en-US">
                <a:sym typeface="Helvetica" charset="0"/>
              </a:rPr>
              <a:t>Click to edit Master title style</a:t>
            </a:r>
          </a:p>
        </p:txBody>
      </p:sp>
      <p:sp>
        <p:nvSpPr>
          <p:cNvPr id="13315" name="Rectangle 2"/>
          <p:cNvSpPr>
            <a:spLocks noGrp="1" noChangeArrowheads="1"/>
          </p:cNvSpPr>
          <p:nvPr>
            <p:ph type="body" idx="1"/>
          </p:nvPr>
        </p:nvSpPr>
        <p:spPr bwMode="auto">
          <a:xfrm>
            <a:off x="685800" y="1981200"/>
            <a:ext cx="77724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0800" tIns="50800" rIns="91440" bIns="50800" numCol="1" anchor="t" anchorCtr="0" compatLnSpc="1">
            <a:prstTxWarp prst="textNoShape">
              <a:avLst/>
            </a:prstTxWarp>
          </a:bodyPr>
          <a:lstStyle/>
          <a:p>
            <a:pPr lvl="0"/>
            <a:r>
              <a:rPr lang="en-US">
                <a:sym typeface="Helvetica" charset="0"/>
              </a:rPr>
              <a:t>Click to edit Master text styles</a:t>
            </a:r>
          </a:p>
          <a:p>
            <a:pPr lvl="1"/>
            <a:r>
              <a:rPr lang="en-US">
                <a:sym typeface="Helvetica" charset="0"/>
              </a:rPr>
              <a:t>Second level</a:t>
            </a:r>
          </a:p>
          <a:p>
            <a:pPr lvl="2"/>
            <a:r>
              <a:rPr lang="en-US">
                <a:sym typeface="Helvetica" charset="0"/>
              </a:rPr>
              <a:t>Third level</a:t>
            </a:r>
          </a:p>
          <a:p>
            <a:pPr lvl="3"/>
            <a:r>
              <a:rPr lang="en-US">
                <a:sym typeface="Helvetica" charset="0"/>
              </a:rPr>
              <a:t>Fourth level</a:t>
            </a:r>
          </a:p>
          <a:p>
            <a:pPr lvl="4"/>
            <a:r>
              <a:rPr lang="en-US">
                <a:sym typeface="Helvetica" charset="0"/>
              </a:rPr>
              <a:t>Fifth level</a:t>
            </a:r>
          </a:p>
        </p:txBody>
      </p:sp>
      <p:sp>
        <p:nvSpPr>
          <p:cNvPr id="2051" name="Text Box 3"/>
          <p:cNvSpPr txBox="1">
            <a:spLocks noGrp="1" noChangeArrowheads="1"/>
          </p:cNvSpPr>
          <p:nvPr>
            <p:ph type="sldNum" sz="quarter" idx="4"/>
          </p:nvPr>
        </p:nvSpPr>
        <p:spPr bwMode="auto">
          <a:xfrm>
            <a:off x="7359650" y="6248400"/>
            <a:ext cx="292100" cy="3302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lgn="ctr">
              <a:defRPr sz="1400">
                <a:solidFill>
                  <a:schemeClr val="tx1"/>
                </a:solidFill>
                <a:cs typeface="Times" charset="0"/>
              </a:defRPr>
            </a:lvl1pPr>
          </a:lstStyle>
          <a:p>
            <a:fld id="{D5C5944B-FEEB-DB4D-B83B-99C68B980ACB}" type="slidenum">
              <a:rPr lang="en-US"/>
              <a:pPr/>
              <a:t>‹#›</a:t>
            </a:fld>
            <a:endParaRPr lang="en-US"/>
          </a:p>
        </p:txBody>
      </p:sp>
      <p:pic>
        <p:nvPicPr>
          <p:cNvPr id="13317" name="Picture 4"/>
          <p:cNvPicPr>
            <a:picLocks noChangeArrowheads="1"/>
          </p:cNvPicPr>
          <p:nvPr userDrawn="1"/>
        </p:nvPicPr>
        <p:blipFill>
          <a:blip r:embed="rId14">
            <a:extLst>
              <a:ext uri="{28A0092B-C50C-407E-A947-70E740481C1C}">
                <a14:useLocalDpi xmlns:a14="http://schemas.microsoft.com/office/drawing/2010/main" val="0"/>
              </a:ext>
            </a:extLst>
          </a:blip>
          <a:srcRect l="13252" t="2159" r="13252" b="88272"/>
          <a:stretch>
            <a:fillRect/>
          </a:stretch>
        </p:blipFill>
        <p:spPr bwMode="auto">
          <a:xfrm>
            <a:off x="0" y="0"/>
            <a:ext cx="9271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3318" name="Picture 5"/>
          <p:cNvPicPr>
            <a:picLocks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848600" y="152400"/>
            <a:ext cx="914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ransition/>
  <p:hf hdr="0" ftr="0" dt="0"/>
  <p:txStyles>
    <p:titleStyle>
      <a:lvl1pPr marL="39688" indent="-39688" algn="ctr" rtl="0" eaLnBrk="0" fontAlgn="base" hangingPunct="0">
        <a:spcBef>
          <a:spcPct val="0"/>
        </a:spcBef>
        <a:spcAft>
          <a:spcPct val="0"/>
        </a:spcAft>
        <a:defRPr sz="3600" b="1">
          <a:solidFill>
            <a:schemeClr val="tx1"/>
          </a:solidFill>
          <a:latin typeface="+mj-lt"/>
          <a:ea typeface="+mj-ea"/>
          <a:cs typeface="+mj-cs"/>
          <a:sym typeface="Helvetica" charset="0"/>
        </a:defRPr>
      </a:lvl1pPr>
      <a:lvl2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2pPr>
      <a:lvl3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3pPr>
      <a:lvl4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4pPr>
      <a:lvl5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5pPr>
      <a:lvl6pPr marL="4968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6pPr>
      <a:lvl7pPr marL="9540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7pPr>
      <a:lvl8pPr marL="14112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8pPr>
      <a:lvl9pPr marL="18684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9pPr>
    </p:titleStyle>
    <p:bodyStyle>
      <a:lvl1pPr marL="382588" indent="-342900" algn="l" rtl="0" eaLnBrk="0" fontAlgn="base" hangingPunct="0">
        <a:spcBef>
          <a:spcPts val="800"/>
        </a:spcBef>
        <a:spcAft>
          <a:spcPct val="0"/>
        </a:spcAft>
        <a:buSzPct val="100000"/>
        <a:buFont typeface="Helvetica" charset="0"/>
        <a:buChar char="•"/>
        <a:defRPr sz="3200">
          <a:solidFill>
            <a:schemeClr val="tx1"/>
          </a:solidFill>
          <a:latin typeface="+mn-lt"/>
          <a:ea typeface="+mn-ea"/>
          <a:cs typeface="+mn-cs"/>
          <a:sym typeface="Helvetica" charset="0"/>
        </a:defRPr>
      </a:lvl1pPr>
      <a:lvl2pPr marL="731838" indent="-285750" algn="l" rtl="0" eaLnBrk="0" fontAlgn="base" hangingPunct="0">
        <a:spcBef>
          <a:spcPts val="700"/>
        </a:spcBef>
        <a:spcAft>
          <a:spcPct val="0"/>
        </a:spcAft>
        <a:buSzPct val="100000"/>
        <a:buFont typeface="Helvetica" charset="0"/>
        <a:buChar char="–"/>
        <a:defRPr sz="2800">
          <a:solidFill>
            <a:schemeClr val="tx1"/>
          </a:solidFill>
          <a:latin typeface="+mn-lt"/>
          <a:ea typeface="+mn-ea"/>
          <a:cs typeface="+mn-cs"/>
          <a:sym typeface="Helvetica" charset="0"/>
        </a:defRPr>
      </a:lvl2pPr>
      <a:lvl3pPr marL="1074738" indent="-228600" algn="l" rtl="0" eaLnBrk="0" fontAlgn="base" hangingPunct="0">
        <a:spcBef>
          <a:spcPts val="600"/>
        </a:spcBef>
        <a:spcAft>
          <a:spcPct val="0"/>
        </a:spcAft>
        <a:buSzPct val="100000"/>
        <a:buFont typeface="Helvetica" charset="0"/>
        <a:buChar char="•"/>
        <a:defRPr sz="2400">
          <a:solidFill>
            <a:schemeClr val="tx1"/>
          </a:solidFill>
          <a:latin typeface="+mn-lt"/>
          <a:ea typeface="+mn-ea"/>
          <a:cs typeface="+mn-cs"/>
          <a:sym typeface="Helvetica" charset="0"/>
        </a:defRPr>
      </a:lvl3pPr>
      <a:lvl4pPr marL="1417638" indent="-228600" algn="l" rtl="0" eaLnBrk="0" fontAlgn="base" hangingPunct="0">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4pPr>
      <a:lvl5pPr marL="1760538" indent="-228600" algn="l" rtl="0" eaLnBrk="0" fontAlgn="base" hangingPunct="0">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5pPr>
      <a:lvl6pPr marL="2217738" indent="-228600" algn="l" rtl="0" fontAlgn="base">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6pPr>
      <a:lvl7pPr marL="2674938" indent="-228600" algn="l" rtl="0" fontAlgn="base">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7pPr>
      <a:lvl8pPr marL="3132138" indent="-228600" algn="l" rtl="0" fontAlgn="base">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8pPr>
      <a:lvl9pPr marL="3589338" indent="-228600" algn="l" rtl="0" fontAlgn="base">
        <a:spcBef>
          <a:spcPts val="500"/>
        </a:spcBef>
        <a:spcAft>
          <a:spcPct val="0"/>
        </a:spcAft>
        <a:buSzPct val="100000"/>
        <a:buFont typeface="Helvetica" charset="0"/>
        <a:buChar char="»"/>
        <a:defRPr sz="2000">
          <a:solidFill>
            <a:schemeClr val="tx1"/>
          </a:solidFill>
          <a:latin typeface="+mn-lt"/>
          <a:ea typeface="+mn-ea"/>
          <a:cs typeface="+mn-cs"/>
          <a:sym typeface="Helvetic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8.jpeg"/><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16.emf"/><Relationship Id="rId5" Type="http://schemas.openxmlformats.org/officeDocument/2006/relationships/oleObject" Target="../embeddings/oleObject2.bin"/><Relationship Id="rId4" Type="http://schemas.openxmlformats.org/officeDocument/2006/relationships/image" Target="../media/image19.emf"/></Relationships>
</file>

<file path=ppt/slides/_rels/slide100.xml.rels><?xml version="1.0" encoding="UTF-8" standalone="yes"?>
<Relationships xmlns="http://schemas.openxmlformats.org/package/2006/relationships"><Relationship Id="rId3" Type="http://schemas.openxmlformats.org/officeDocument/2006/relationships/image" Target="../media/image322.emf"/><Relationship Id="rId2" Type="http://schemas.openxmlformats.org/officeDocument/2006/relationships/image" Target="../media/image321.emf"/><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325.jpeg"/><Relationship Id="rId2" Type="http://schemas.openxmlformats.org/officeDocument/2006/relationships/image" Target="../media/image324.emf"/><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image" Target="../media/image326.emf"/><Relationship Id="rId1" Type="http://schemas.openxmlformats.org/officeDocument/2006/relationships/slideLayout" Target="../slideLayouts/slideLayout13.xml"/><Relationship Id="rId5" Type="http://schemas.openxmlformats.org/officeDocument/2006/relationships/image" Target="../media/image329.emf"/><Relationship Id="rId4" Type="http://schemas.openxmlformats.org/officeDocument/2006/relationships/image" Target="../media/image328.emf"/></Relationships>
</file>

<file path=ppt/slides/_rels/slide104.xml.rels><?xml version="1.0" encoding="UTF-8" standalone="yes"?>
<Relationships xmlns="http://schemas.openxmlformats.org/package/2006/relationships"><Relationship Id="rId3" Type="http://schemas.openxmlformats.org/officeDocument/2006/relationships/image" Target="../media/image331.emf"/><Relationship Id="rId2" Type="http://schemas.openxmlformats.org/officeDocument/2006/relationships/image" Target="../media/image330.emf"/><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jpeg"/><Relationship Id="rId1" Type="http://schemas.openxmlformats.org/officeDocument/2006/relationships/slideLayout" Target="../slideLayouts/slideLayout13.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10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emf"/><Relationship Id="rId1" Type="http://schemas.openxmlformats.org/officeDocument/2006/relationships/slideLayout" Target="../slideLayouts/slideLayout13.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10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5.emf"/><Relationship Id="rId1" Type="http://schemas.openxmlformats.org/officeDocument/2006/relationships/slideLayout" Target="../slideLayouts/slideLayout13.xml"/><Relationship Id="rId5" Type="http://schemas.openxmlformats.org/officeDocument/2006/relationships/image" Target="../media/image347.jpeg"/><Relationship Id="rId4" Type="http://schemas.openxmlformats.org/officeDocument/2006/relationships/image" Target="../media/image346.jpeg"/></Relationships>
</file>

<file path=ppt/slides/_rels/slide109.xml.rels><?xml version="1.0" encoding="UTF-8" standalone="yes"?>
<Relationships xmlns="http://schemas.openxmlformats.org/package/2006/relationships"><Relationship Id="rId3" Type="http://schemas.openxmlformats.org/officeDocument/2006/relationships/image" Target="../media/image349.emf"/><Relationship Id="rId2" Type="http://schemas.openxmlformats.org/officeDocument/2006/relationships/image" Target="../media/image348.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jpeg"/><Relationship Id="rId1" Type="http://schemas.openxmlformats.org/officeDocument/2006/relationships/slideLayout" Target="../slideLayouts/slideLayout13.xml"/><Relationship Id="rId5" Type="http://schemas.openxmlformats.org/officeDocument/2006/relationships/image" Target="../media/image353.png"/><Relationship Id="rId4" Type="http://schemas.openxmlformats.org/officeDocument/2006/relationships/image" Target="../media/image339.png"/></Relationships>
</file>

<file path=ppt/slides/_rels/slide112.xml.rels><?xml version="1.0" encoding="UTF-8" standalone="yes"?>
<Relationships xmlns="http://schemas.openxmlformats.org/package/2006/relationships"><Relationship Id="rId2" Type="http://schemas.openxmlformats.org/officeDocument/2006/relationships/image" Target="../media/image354.emf"/><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55.jpeg"/><Relationship Id="rId1" Type="http://schemas.openxmlformats.org/officeDocument/2006/relationships/slideLayout" Target="../slideLayouts/slideLayout13.xml"/><Relationship Id="rId4" Type="http://schemas.openxmlformats.org/officeDocument/2006/relationships/image" Target="../media/image356.png"/></Relationships>
</file>

<file path=ppt/slides/_rels/slide114.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jpe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360.jpeg"/><Relationship Id="rId2" Type="http://schemas.openxmlformats.org/officeDocument/2006/relationships/image" Target="../media/image359.jpe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13.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7.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hyperlink" Target="http://www.gps.caltech.edu/~simons/pdfs/Simons_Treatise.pdf"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0.emf"/><Relationship Id="rId2" Type="http://schemas.openxmlformats.org/officeDocument/2006/relationships/slideLayout" Target="../slideLayouts/slideLayout17.xml"/><Relationship Id="rId1" Type="http://schemas.openxmlformats.org/officeDocument/2006/relationships/vmlDrawing" Target="../drawings/vmlDrawing8.vml"/><Relationship Id="rId6" Type="http://schemas.openxmlformats.org/officeDocument/2006/relationships/oleObject" Target="../embeddings/oleObject4.bin"/><Relationship Id="rId5" Type="http://schemas.openxmlformats.org/officeDocument/2006/relationships/image" Target="../media/image23.emf"/><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2.jpe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eg"/><Relationship Id="rId1" Type="http://schemas.openxmlformats.org/officeDocument/2006/relationships/slideLayout" Target="../slideLayouts/slideLayout13.xml"/><Relationship Id="rId5" Type="http://schemas.openxmlformats.org/officeDocument/2006/relationships/image" Target="../media/image43.emf"/><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Layout" Target="../slideLayouts/slideLayout13.xml"/><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12" Type="http://schemas.openxmlformats.org/officeDocument/2006/relationships/image" Target="../media/image67.emf"/><Relationship Id="rId2" Type="http://schemas.openxmlformats.org/officeDocument/2006/relationships/image" Target="../media/image57.emf"/><Relationship Id="rId1" Type="http://schemas.openxmlformats.org/officeDocument/2006/relationships/slideLayout" Target="../slideLayouts/slideLayout13.xml"/><Relationship Id="rId6" Type="http://schemas.openxmlformats.org/officeDocument/2006/relationships/image" Target="../media/image61.emf"/><Relationship Id="rId11" Type="http://schemas.openxmlformats.org/officeDocument/2006/relationships/image" Target="../media/image66.emf"/><Relationship Id="rId5" Type="http://schemas.openxmlformats.org/officeDocument/2006/relationships/image" Target="../media/image60.emf"/><Relationship Id="rId10" Type="http://schemas.openxmlformats.org/officeDocument/2006/relationships/image" Target="../media/image65.emf"/><Relationship Id="rId4" Type="http://schemas.openxmlformats.org/officeDocument/2006/relationships/image" Target="../media/image59.emf"/><Relationship Id="rId9" Type="http://schemas.openxmlformats.org/officeDocument/2006/relationships/image" Target="../media/image64.emf"/></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79.png"/><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oleObject" Target="../embeddings/oleObject6.bin"/><Relationship Id="rId5" Type="http://schemas.openxmlformats.org/officeDocument/2006/relationships/image" Target="../media/image4.png"/><Relationship Id="rId4" Type="http://schemas.openxmlformats.org/officeDocument/2006/relationships/oleObject" Target="../embeddings/oleObject5.bin"/><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17.xml"/><Relationship Id="rId5" Type="http://schemas.openxmlformats.org/officeDocument/2006/relationships/image" Target="../media/image88.emf"/><Relationship Id="rId4" Type="http://schemas.openxmlformats.org/officeDocument/2006/relationships/image" Target="../media/image87.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17.xml"/><Relationship Id="rId6" Type="http://schemas.openxmlformats.org/officeDocument/2006/relationships/image" Target="../media/image93.tiff"/><Relationship Id="rId5" Type="http://schemas.openxmlformats.org/officeDocument/2006/relationships/image" Target="../media/image92.emf"/><Relationship Id="rId4" Type="http://schemas.openxmlformats.org/officeDocument/2006/relationships/image" Target="../media/image91.emf"/></Relationships>
</file>

<file path=ppt/slides/_rels/slide41.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2.emf"/><Relationship Id="rId2" Type="http://schemas.openxmlformats.org/officeDocument/2006/relationships/image" Target="../media/image94.tiff"/><Relationship Id="rId1" Type="http://schemas.openxmlformats.org/officeDocument/2006/relationships/slideLayout" Target="../slideLayouts/slideLayout17.xml"/><Relationship Id="rId6" Type="http://schemas.openxmlformats.org/officeDocument/2006/relationships/image" Target="../media/image91.emf"/><Relationship Id="rId5" Type="http://schemas.openxmlformats.org/officeDocument/2006/relationships/image" Target="../media/image97.emf"/><Relationship Id="rId4" Type="http://schemas.openxmlformats.org/officeDocument/2006/relationships/image" Target="../media/image96.emf"/></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2.jpeg"/><Relationship Id="rId7" Type="http://schemas.openxmlformats.org/officeDocument/2006/relationships/image" Target="../media/image116.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0.emf"/><Relationship Id="rId7" Type="http://schemas.openxmlformats.org/officeDocument/2006/relationships/image" Target="../media/image124.emf"/><Relationship Id="rId2" Type="http://schemas.openxmlformats.org/officeDocument/2006/relationships/image" Target="../media/image119.png"/><Relationship Id="rId1" Type="http://schemas.openxmlformats.org/officeDocument/2006/relationships/slideLayout" Target="../slideLayouts/slideLayout13.x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slides/_rels/slide4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tif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29.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image" Target="../media/image149.emf"/><Relationship Id="rId3" Type="http://schemas.openxmlformats.org/officeDocument/2006/relationships/image" Target="../media/image139.emf"/><Relationship Id="rId7" Type="http://schemas.openxmlformats.org/officeDocument/2006/relationships/image" Target="../media/image143.emf"/><Relationship Id="rId12" Type="http://schemas.openxmlformats.org/officeDocument/2006/relationships/image" Target="../media/image148.emf"/><Relationship Id="rId2" Type="http://schemas.openxmlformats.org/officeDocument/2006/relationships/image" Target="../media/image138.emf"/><Relationship Id="rId1" Type="http://schemas.openxmlformats.org/officeDocument/2006/relationships/slideLayout" Target="../slideLayouts/slideLayout13.xml"/><Relationship Id="rId6" Type="http://schemas.openxmlformats.org/officeDocument/2006/relationships/image" Target="../media/image142.emf"/><Relationship Id="rId11" Type="http://schemas.openxmlformats.org/officeDocument/2006/relationships/image" Target="../media/image147.emf"/><Relationship Id="rId5" Type="http://schemas.openxmlformats.org/officeDocument/2006/relationships/image" Target="../media/image141.emf"/><Relationship Id="rId10" Type="http://schemas.openxmlformats.org/officeDocument/2006/relationships/image" Target="../media/image146.emf"/><Relationship Id="rId4" Type="http://schemas.openxmlformats.org/officeDocument/2006/relationships/image" Target="../media/image140.emf"/><Relationship Id="rId9" Type="http://schemas.openxmlformats.org/officeDocument/2006/relationships/image" Target="../media/image145.emf"/><Relationship Id="rId14" Type="http://schemas.openxmlformats.org/officeDocument/2006/relationships/image" Target="../media/image150.emf"/></Relationships>
</file>

<file path=ppt/slides/_rels/slide6.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notesSlide" Target="../notesSlides/notesSlide4.xml"/><Relationship Id="rId7"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oleObject" Target="../embeddings/oleObject1.bin"/><Relationship Id="rId4" Type="http://schemas.openxmlformats.org/officeDocument/2006/relationships/image" Target="../media/image7.jpg"/><Relationship Id="rId9" Type="http://schemas.openxmlformats.org/officeDocument/2006/relationships/image" Target="../media/image8.jpg"/></Relationships>
</file>

<file path=ppt/slides/_rels/slide60.xml.rels><?xml version="1.0" encoding="UTF-8" standalone="yes"?>
<Relationships xmlns="http://schemas.openxmlformats.org/package/2006/relationships"><Relationship Id="rId8" Type="http://schemas.openxmlformats.org/officeDocument/2006/relationships/image" Target="../media/image158.emf"/><Relationship Id="rId13" Type="http://schemas.openxmlformats.org/officeDocument/2006/relationships/image" Target="../media/image152.emf"/><Relationship Id="rId3" Type="http://schemas.openxmlformats.org/officeDocument/2006/relationships/image" Target="../media/image153.png"/><Relationship Id="rId7" Type="http://schemas.openxmlformats.org/officeDocument/2006/relationships/image" Target="../media/image157.emf"/><Relationship Id="rId12"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156.emf"/><Relationship Id="rId11" Type="http://schemas.openxmlformats.org/officeDocument/2006/relationships/image" Target="../media/image151.emf"/><Relationship Id="rId5" Type="http://schemas.openxmlformats.org/officeDocument/2006/relationships/image" Target="../media/image155.emf"/><Relationship Id="rId10" Type="http://schemas.openxmlformats.org/officeDocument/2006/relationships/oleObject" Target="../embeddings/oleObject8.bin"/><Relationship Id="rId4" Type="http://schemas.openxmlformats.org/officeDocument/2006/relationships/image" Target="../media/image154.emf"/><Relationship Id="rId9" Type="http://schemas.openxmlformats.org/officeDocument/2006/relationships/image" Target="../media/image159.emf"/></Relationships>
</file>

<file path=ppt/slides/_rels/slide61.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13.xml"/><Relationship Id="rId4" Type="http://schemas.openxmlformats.org/officeDocument/2006/relationships/image" Target="../media/image162.emf"/></Relationships>
</file>

<file path=ppt/slides/_rels/slide62.xml.rels><?xml version="1.0" encoding="UTF-8" standalone="yes"?>
<Relationships xmlns="http://schemas.openxmlformats.org/package/2006/relationships"><Relationship Id="rId8" Type="http://schemas.openxmlformats.org/officeDocument/2006/relationships/image" Target="../media/image169.emf"/><Relationship Id="rId13" Type="http://schemas.openxmlformats.org/officeDocument/2006/relationships/image" Target="../media/image174.emf"/><Relationship Id="rId18" Type="http://schemas.openxmlformats.org/officeDocument/2006/relationships/image" Target="../media/image179.emf"/><Relationship Id="rId3" Type="http://schemas.openxmlformats.org/officeDocument/2006/relationships/image" Target="../media/image164.emf"/><Relationship Id="rId7" Type="http://schemas.openxmlformats.org/officeDocument/2006/relationships/image" Target="../media/image168.emf"/><Relationship Id="rId12" Type="http://schemas.openxmlformats.org/officeDocument/2006/relationships/image" Target="../media/image173.emf"/><Relationship Id="rId17" Type="http://schemas.openxmlformats.org/officeDocument/2006/relationships/image" Target="../media/image178.emf"/><Relationship Id="rId2" Type="http://schemas.openxmlformats.org/officeDocument/2006/relationships/image" Target="../media/image163.emf"/><Relationship Id="rId16" Type="http://schemas.openxmlformats.org/officeDocument/2006/relationships/image" Target="../media/image177.emf"/><Relationship Id="rId1" Type="http://schemas.openxmlformats.org/officeDocument/2006/relationships/slideLayout" Target="../slideLayouts/slideLayout13.xml"/><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emf"/><Relationship Id="rId15" Type="http://schemas.openxmlformats.org/officeDocument/2006/relationships/image" Target="../media/image176.emf"/><Relationship Id="rId10" Type="http://schemas.openxmlformats.org/officeDocument/2006/relationships/image" Target="../media/image171.emf"/><Relationship Id="rId4" Type="http://schemas.openxmlformats.org/officeDocument/2006/relationships/image" Target="../media/image165.emf"/><Relationship Id="rId9" Type="http://schemas.openxmlformats.org/officeDocument/2006/relationships/image" Target="../media/image170.emf"/><Relationship Id="rId14" Type="http://schemas.openxmlformats.org/officeDocument/2006/relationships/image" Target="../media/image175.emf"/></Relationships>
</file>

<file path=ppt/slides/_rels/slide63.x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image" Target="../media/image180.emf"/><Relationship Id="rId1" Type="http://schemas.openxmlformats.org/officeDocument/2006/relationships/slideLayout" Target="../slideLayouts/slideLayout13.xml"/><Relationship Id="rId6" Type="http://schemas.openxmlformats.org/officeDocument/2006/relationships/image" Target="../media/image184.emf"/><Relationship Id="rId5" Type="http://schemas.openxmlformats.org/officeDocument/2006/relationships/image" Target="../media/image183.emf"/><Relationship Id="rId10" Type="http://schemas.openxmlformats.org/officeDocument/2006/relationships/image" Target="../media/image188.emf"/><Relationship Id="rId4" Type="http://schemas.openxmlformats.org/officeDocument/2006/relationships/image" Target="../media/image182.emf"/><Relationship Id="rId9" Type="http://schemas.openxmlformats.org/officeDocument/2006/relationships/image" Target="../media/image187.emf"/></Relationships>
</file>

<file path=ppt/slides/_rels/slide64.xml.rels><?xml version="1.0" encoding="UTF-8" standalone="yes"?>
<Relationships xmlns="http://schemas.openxmlformats.org/package/2006/relationships"><Relationship Id="rId8" Type="http://schemas.openxmlformats.org/officeDocument/2006/relationships/image" Target="../media/image195.emf"/><Relationship Id="rId3" Type="http://schemas.openxmlformats.org/officeDocument/2006/relationships/image" Target="../media/image190.emf"/><Relationship Id="rId7" Type="http://schemas.openxmlformats.org/officeDocument/2006/relationships/image" Target="../media/image194.e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193.emf"/><Relationship Id="rId11" Type="http://schemas.openxmlformats.org/officeDocument/2006/relationships/image" Target="../media/image189.emf"/><Relationship Id="rId5" Type="http://schemas.openxmlformats.org/officeDocument/2006/relationships/image" Target="../media/image192.emf"/><Relationship Id="rId10" Type="http://schemas.openxmlformats.org/officeDocument/2006/relationships/oleObject" Target="../embeddings/oleObject10.bin"/><Relationship Id="rId4" Type="http://schemas.openxmlformats.org/officeDocument/2006/relationships/image" Target="../media/image191.emf"/><Relationship Id="rId9" Type="http://schemas.openxmlformats.org/officeDocument/2006/relationships/image" Target="../media/image196.emf"/></Relationships>
</file>

<file path=ppt/slides/_rels/slide65.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slideLayout" Target="../slideLayouts/slideLayout13.xml"/><Relationship Id="rId5" Type="http://schemas.openxmlformats.org/officeDocument/2006/relationships/image" Target="../media/image200.emf"/><Relationship Id="rId4" Type="http://schemas.openxmlformats.org/officeDocument/2006/relationships/image" Target="../media/image199.emf"/></Relationships>
</file>

<file path=ppt/slides/_rels/slide6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3.xml"/><Relationship Id="rId5" Type="http://schemas.openxmlformats.org/officeDocument/2006/relationships/image" Target="../media/image206.png"/><Relationship Id="rId4" Type="http://schemas.openxmlformats.org/officeDocument/2006/relationships/image" Target="../media/image205.png"/></Relationships>
</file>

<file path=ppt/slides/_rels/slide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7.png"/><Relationship Id="rId1" Type="http://schemas.openxmlformats.org/officeDocument/2006/relationships/slideLayout" Target="../slideLayouts/slideLayout13.xml"/><Relationship Id="rId4" Type="http://schemas.openxmlformats.org/officeDocument/2006/relationships/image" Target="../media/image208.png"/></Relationships>
</file>

<file path=ppt/slides/_rels/slide6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10.emf"/><Relationship Id="rId7" Type="http://schemas.openxmlformats.org/officeDocument/2006/relationships/image" Target="../media/image209.e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oleObject" Target="../embeddings/oleObject11.bin"/><Relationship Id="rId5" Type="http://schemas.openxmlformats.org/officeDocument/2006/relationships/image" Target="../media/image212.emf"/><Relationship Id="rId4" Type="http://schemas.openxmlformats.org/officeDocument/2006/relationships/image" Target="../media/image211.emf"/></Relationships>
</file>

<file path=ppt/slides/_rels/slide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notesSlide" Target="../notesSlides/notesSlide5.xml"/><Relationship Id="rId7"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4.png"/><Relationship Id="rId11" Type="http://schemas.openxmlformats.org/officeDocument/2006/relationships/image" Target="../media/image10.jpg"/><Relationship Id="rId5" Type="http://schemas.openxmlformats.org/officeDocument/2006/relationships/oleObject" Target="../embeddings/oleObject1.bin"/><Relationship Id="rId10" Type="http://schemas.openxmlformats.org/officeDocument/2006/relationships/image" Target="../media/image9.jpg"/><Relationship Id="rId4" Type="http://schemas.openxmlformats.org/officeDocument/2006/relationships/image" Target="../media/image7.jpg"/><Relationship Id="rId9" Type="http://schemas.openxmlformats.org/officeDocument/2006/relationships/image" Target="../media/image8.jpg"/></Relationships>
</file>

<file path=ppt/slides/_rels/slide70.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image" Target="../media/image214.emf"/><Relationship Id="rId7"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216.emf"/><Relationship Id="rId5" Type="http://schemas.openxmlformats.org/officeDocument/2006/relationships/image" Target="../media/image153.png"/><Relationship Id="rId4" Type="http://schemas.openxmlformats.org/officeDocument/2006/relationships/image" Target="../media/image215.e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19.png"/><Relationship Id="rId7" Type="http://schemas.openxmlformats.org/officeDocument/2006/relationships/image" Target="../media/image223.emf"/><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222.emf"/><Relationship Id="rId11" Type="http://schemas.openxmlformats.org/officeDocument/2006/relationships/image" Target="../media/image218.png"/><Relationship Id="rId5" Type="http://schemas.openxmlformats.org/officeDocument/2006/relationships/image" Target="../media/image221.emf"/><Relationship Id="rId10" Type="http://schemas.openxmlformats.org/officeDocument/2006/relationships/oleObject" Target="../embeddings/oleObject14.bin"/><Relationship Id="rId4" Type="http://schemas.openxmlformats.org/officeDocument/2006/relationships/image" Target="../media/image220.png"/><Relationship Id="rId9" Type="http://schemas.openxmlformats.org/officeDocument/2006/relationships/image" Target="../media/image217.emf"/></Relationships>
</file>

<file path=ppt/slides/_rels/slide72.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18" Type="http://schemas.openxmlformats.org/officeDocument/2006/relationships/image" Target="../media/image240.png"/><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17" Type="http://schemas.openxmlformats.org/officeDocument/2006/relationships/image" Target="../media/image239.png"/><Relationship Id="rId2" Type="http://schemas.openxmlformats.org/officeDocument/2006/relationships/image" Target="../media/image224.emf"/><Relationship Id="rId16" Type="http://schemas.openxmlformats.org/officeDocument/2006/relationships/image" Target="../media/image238.png"/><Relationship Id="rId1" Type="http://schemas.openxmlformats.org/officeDocument/2006/relationships/slideLayout" Target="../slideLayouts/slideLayout13.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5" Type="http://schemas.openxmlformats.org/officeDocument/2006/relationships/image" Target="../media/image237.png"/><Relationship Id="rId10" Type="http://schemas.openxmlformats.org/officeDocument/2006/relationships/image" Target="../media/image232.emf"/><Relationship Id="rId19" Type="http://schemas.openxmlformats.org/officeDocument/2006/relationships/image" Target="../media/image241.png"/><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7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20.png"/><Relationship Id="rId7" Type="http://schemas.openxmlformats.org/officeDocument/2006/relationships/image" Target="../media/image245.png"/><Relationship Id="rId12" Type="http://schemas.openxmlformats.org/officeDocument/2006/relationships/image" Target="../media/image249.png"/><Relationship Id="rId2" Type="http://schemas.openxmlformats.org/officeDocument/2006/relationships/image" Target="../media/image219.png"/><Relationship Id="rId1" Type="http://schemas.openxmlformats.org/officeDocument/2006/relationships/slideLayout" Target="../slideLayouts/slideLayout13.xml"/><Relationship Id="rId6" Type="http://schemas.openxmlformats.org/officeDocument/2006/relationships/image" Target="../media/image244.emf"/><Relationship Id="rId11" Type="http://schemas.openxmlformats.org/officeDocument/2006/relationships/image" Target="../media/image248.png"/><Relationship Id="rId5" Type="http://schemas.openxmlformats.org/officeDocument/2006/relationships/image" Target="../media/image243.emf"/><Relationship Id="rId10" Type="http://schemas.openxmlformats.org/officeDocument/2006/relationships/image" Target="../media/image241.png"/><Relationship Id="rId4" Type="http://schemas.openxmlformats.org/officeDocument/2006/relationships/image" Target="../media/image242.emf"/><Relationship Id="rId9" Type="http://schemas.openxmlformats.org/officeDocument/2006/relationships/image" Target="../media/image247.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0.emf"/></Relationships>
</file>

<file path=ppt/slides/_rels/slide75.xml.rels><?xml version="1.0" encoding="UTF-8" standalone="yes"?>
<Relationships xmlns="http://schemas.openxmlformats.org/package/2006/relationships"><Relationship Id="rId8" Type="http://schemas.openxmlformats.org/officeDocument/2006/relationships/image" Target="../media/image261.emf"/><Relationship Id="rId13" Type="http://schemas.openxmlformats.org/officeDocument/2006/relationships/image" Target="../media/image266.emf"/><Relationship Id="rId18" Type="http://schemas.openxmlformats.org/officeDocument/2006/relationships/image" Target="../media/image271.png"/><Relationship Id="rId3" Type="http://schemas.openxmlformats.org/officeDocument/2006/relationships/image" Target="../media/image256.png"/><Relationship Id="rId7" Type="http://schemas.openxmlformats.org/officeDocument/2006/relationships/image" Target="../media/image260.emf"/><Relationship Id="rId12" Type="http://schemas.openxmlformats.org/officeDocument/2006/relationships/image" Target="../media/image265.emf"/><Relationship Id="rId17" Type="http://schemas.openxmlformats.org/officeDocument/2006/relationships/image" Target="../media/image270.png"/><Relationship Id="rId2" Type="http://schemas.openxmlformats.org/officeDocument/2006/relationships/image" Target="../media/image251.png"/><Relationship Id="rId16" Type="http://schemas.openxmlformats.org/officeDocument/2006/relationships/image" Target="../media/image269.png"/><Relationship Id="rId1" Type="http://schemas.openxmlformats.org/officeDocument/2006/relationships/slideLayout" Target="../slideLayouts/slideLayout13.xml"/><Relationship Id="rId6" Type="http://schemas.openxmlformats.org/officeDocument/2006/relationships/image" Target="../media/image259.emf"/><Relationship Id="rId11" Type="http://schemas.openxmlformats.org/officeDocument/2006/relationships/image" Target="../media/image264.emf"/><Relationship Id="rId5" Type="http://schemas.openxmlformats.org/officeDocument/2006/relationships/image" Target="../media/image258.emf"/><Relationship Id="rId15" Type="http://schemas.openxmlformats.org/officeDocument/2006/relationships/image" Target="../media/image268.png"/><Relationship Id="rId10" Type="http://schemas.openxmlformats.org/officeDocument/2006/relationships/image" Target="../media/image263.emf"/><Relationship Id="rId4" Type="http://schemas.openxmlformats.org/officeDocument/2006/relationships/image" Target="../media/image257.emf"/><Relationship Id="rId9" Type="http://schemas.openxmlformats.org/officeDocument/2006/relationships/image" Target="../media/image262.emf"/><Relationship Id="rId14" Type="http://schemas.openxmlformats.org/officeDocument/2006/relationships/image" Target="../media/image267.png"/></Relationships>
</file>

<file path=ppt/slides/_rels/slide76.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13.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7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8.png"/><Relationship Id="rId7" Type="http://schemas.openxmlformats.org/officeDocument/2006/relationships/image" Target="../media/image14.png"/><Relationship Id="rId2" Type="http://schemas.openxmlformats.org/officeDocument/2006/relationships/image" Target="../media/image278.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79.jpeg"/><Relationship Id="rId9" Type="http://schemas.openxmlformats.org/officeDocument/2006/relationships/image" Target="../media/image280.png"/></Relationships>
</file>

<file path=ppt/slides/_rels/slide78.xml.rels><?xml version="1.0" encoding="UTF-8" standalone="yes"?>
<Relationships xmlns="http://schemas.openxmlformats.org/package/2006/relationships"><Relationship Id="rId8" Type="http://schemas.openxmlformats.org/officeDocument/2006/relationships/image" Target="../media/image282.emf"/><Relationship Id="rId13" Type="http://schemas.openxmlformats.org/officeDocument/2006/relationships/oleObject" Target="../embeddings/oleObject20.bin"/><Relationship Id="rId3" Type="http://schemas.openxmlformats.org/officeDocument/2006/relationships/image" Target="../media/image287.emf"/><Relationship Id="rId7" Type="http://schemas.openxmlformats.org/officeDocument/2006/relationships/oleObject" Target="../embeddings/oleObject17.bin"/><Relationship Id="rId12" Type="http://schemas.openxmlformats.org/officeDocument/2006/relationships/image" Target="../media/image284.emf"/><Relationship Id="rId2" Type="http://schemas.openxmlformats.org/officeDocument/2006/relationships/slideLayout" Target="../slideLayouts/slideLayout13.xml"/><Relationship Id="rId16" Type="http://schemas.openxmlformats.org/officeDocument/2006/relationships/image" Target="../media/image286.emf"/><Relationship Id="rId1" Type="http://schemas.openxmlformats.org/officeDocument/2006/relationships/vmlDrawing" Target="../drawings/vmlDrawing16.vml"/><Relationship Id="rId6" Type="http://schemas.openxmlformats.org/officeDocument/2006/relationships/image" Target="../media/image288.emf"/><Relationship Id="rId11" Type="http://schemas.openxmlformats.org/officeDocument/2006/relationships/oleObject" Target="../embeddings/oleObject19.bin"/><Relationship Id="rId5" Type="http://schemas.openxmlformats.org/officeDocument/2006/relationships/image" Target="../media/image281.emf"/><Relationship Id="rId15" Type="http://schemas.openxmlformats.org/officeDocument/2006/relationships/oleObject" Target="../embeddings/oleObject21.bin"/><Relationship Id="rId10" Type="http://schemas.openxmlformats.org/officeDocument/2006/relationships/image" Target="../media/image283.emf"/><Relationship Id="rId4" Type="http://schemas.openxmlformats.org/officeDocument/2006/relationships/oleObject" Target="../embeddings/oleObject16.bin"/><Relationship Id="rId9" Type="http://schemas.openxmlformats.org/officeDocument/2006/relationships/oleObject" Target="../embeddings/oleObject18.bin"/><Relationship Id="rId14" Type="http://schemas.openxmlformats.org/officeDocument/2006/relationships/image" Target="../media/image285.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notesSlide" Target="../notesSlides/notesSlide6.xml"/><Relationship Id="rId7" Type="http://schemas.openxmlformats.org/officeDocument/2006/relationships/image" Target="../media/image5.jpg"/><Relationship Id="rId12" Type="http://schemas.openxmlformats.org/officeDocument/2006/relationships/image" Target="../media/image10.jp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4.png"/><Relationship Id="rId11" Type="http://schemas.openxmlformats.org/officeDocument/2006/relationships/image" Target="../media/image11.jpg"/><Relationship Id="rId5" Type="http://schemas.openxmlformats.org/officeDocument/2006/relationships/oleObject" Target="../embeddings/oleObject1.bin"/><Relationship Id="rId10" Type="http://schemas.openxmlformats.org/officeDocument/2006/relationships/image" Target="../media/image9.jpg"/><Relationship Id="rId4" Type="http://schemas.openxmlformats.org/officeDocument/2006/relationships/image" Target="../media/image7.jpg"/><Relationship Id="rId9" Type="http://schemas.openxmlformats.org/officeDocument/2006/relationships/image" Target="../media/image8.jp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290.emf"/><Relationship Id="rId5" Type="http://schemas.openxmlformats.org/officeDocument/2006/relationships/oleObject" Target="../embeddings/oleObject23.bin"/><Relationship Id="rId4" Type="http://schemas.openxmlformats.org/officeDocument/2006/relationships/image" Target="../media/image289.emf"/></Relationships>
</file>

<file path=ppt/slides/_rels/slide81.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emf"/><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image" Target="../media/image293.emf"/><Relationship Id="rId1" Type="http://schemas.openxmlformats.org/officeDocument/2006/relationships/slideLayout" Target="../slideLayouts/slideLayout13.xml"/><Relationship Id="rId4" Type="http://schemas.openxmlformats.org/officeDocument/2006/relationships/image" Target="../media/image295.emf"/></Relationships>
</file>

<file path=ppt/slides/_rels/slide8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6.emf"/><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297.jpe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image" Target="../media/image299.emf"/><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302.jpeg"/><Relationship Id="rId2" Type="http://schemas.openxmlformats.org/officeDocument/2006/relationships/image" Target="../media/image30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jpg"/><Relationship Id="rId3" Type="http://schemas.openxmlformats.org/officeDocument/2006/relationships/notesSlide" Target="../notesSlides/notesSlide7.xml"/><Relationship Id="rId7" Type="http://schemas.openxmlformats.org/officeDocument/2006/relationships/image" Target="../media/image12.png"/><Relationship Id="rId12" Type="http://schemas.openxmlformats.org/officeDocument/2006/relationships/image" Target="../media/image6.tiff"/><Relationship Id="rId2" Type="http://schemas.openxmlformats.org/officeDocument/2006/relationships/slideLayout" Target="../slideLayouts/slideLayout13.xml"/><Relationship Id="rId16" Type="http://schemas.openxmlformats.org/officeDocument/2006/relationships/image" Target="../media/image10.jpg"/><Relationship Id="rId1" Type="http://schemas.openxmlformats.org/officeDocument/2006/relationships/vmlDrawing" Target="../drawings/vmlDrawing6.vml"/><Relationship Id="rId6" Type="http://schemas.openxmlformats.org/officeDocument/2006/relationships/image" Target="../media/image4.png"/><Relationship Id="rId11" Type="http://schemas.openxmlformats.org/officeDocument/2006/relationships/image" Target="../media/image5.jpg"/><Relationship Id="rId5" Type="http://schemas.openxmlformats.org/officeDocument/2006/relationships/oleObject" Target="../embeddings/oleObject1.bin"/><Relationship Id="rId15" Type="http://schemas.openxmlformats.org/officeDocument/2006/relationships/image" Target="../media/image11.jpg"/><Relationship Id="rId10" Type="http://schemas.openxmlformats.org/officeDocument/2006/relationships/image" Target="../media/image15.png"/><Relationship Id="rId4" Type="http://schemas.openxmlformats.org/officeDocument/2006/relationships/image" Target="../media/image7.jpg"/><Relationship Id="rId9" Type="http://schemas.openxmlformats.org/officeDocument/2006/relationships/image" Target="../media/image14.png"/><Relationship Id="rId14" Type="http://schemas.openxmlformats.org/officeDocument/2006/relationships/image" Target="../media/image9.jpg"/></Relationships>
</file>

<file path=ppt/slides/_rels/slide9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Layout" Target="../slideLayouts/slideLayout13.xml"/><Relationship Id="rId1" Type="http://schemas.openxmlformats.org/officeDocument/2006/relationships/vmlDrawing" Target="../drawings/vmlDrawing18.vml"/><Relationship Id="rId5" Type="http://schemas.openxmlformats.org/officeDocument/2006/relationships/image" Target="../media/image303.emf"/><Relationship Id="rId4" Type="http://schemas.openxmlformats.org/officeDocument/2006/relationships/oleObject" Target="../embeddings/oleObject24.bin"/></Relationships>
</file>

<file path=ppt/slides/_rels/slide9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306.jpeg"/><Relationship Id="rId2" Type="http://schemas.openxmlformats.org/officeDocument/2006/relationships/image" Target="../media/image305.jpeg"/><Relationship Id="rId1" Type="http://schemas.openxmlformats.org/officeDocument/2006/relationships/slideLayout" Target="../slideLayouts/slideLayout13.xml"/><Relationship Id="rId5" Type="http://schemas.openxmlformats.org/officeDocument/2006/relationships/image" Target="../media/image308.jpeg"/><Relationship Id="rId4" Type="http://schemas.openxmlformats.org/officeDocument/2006/relationships/image" Target="../media/image307.jpeg"/></Relationships>
</file>

<file path=ppt/slides/_rels/slide93.xml.rels><?xml version="1.0" encoding="UTF-8" standalone="yes"?>
<Relationships xmlns="http://schemas.openxmlformats.org/package/2006/relationships"><Relationship Id="rId3" Type="http://schemas.openxmlformats.org/officeDocument/2006/relationships/image" Target="../media/image310.emf"/><Relationship Id="rId2" Type="http://schemas.openxmlformats.org/officeDocument/2006/relationships/image" Target="../media/image309.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311.emf"/><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312.emf"/><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314.emf"/><Relationship Id="rId2" Type="http://schemas.openxmlformats.org/officeDocument/2006/relationships/image" Target="../media/image313.emf"/><Relationship Id="rId1" Type="http://schemas.openxmlformats.org/officeDocument/2006/relationships/slideLayout" Target="../slideLayouts/slideLayout13.xml"/><Relationship Id="rId4" Type="http://schemas.openxmlformats.org/officeDocument/2006/relationships/image" Target="../media/image315.emf"/></Relationships>
</file>

<file path=ppt/slides/_rels/slide99.xml.rels><?xml version="1.0" encoding="UTF-8" standalone="yes"?>
<Relationships xmlns="http://schemas.openxmlformats.org/package/2006/relationships"><Relationship Id="rId3" Type="http://schemas.openxmlformats.org/officeDocument/2006/relationships/image" Target="../media/image317.emf"/><Relationship Id="rId2" Type="http://schemas.openxmlformats.org/officeDocument/2006/relationships/image" Target="../media/image316.emf"/><Relationship Id="rId1" Type="http://schemas.openxmlformats.org/officeDocument/2006/relationships/slideLayout" Target="../slideLayouts/slideLayout13.xml"/><Relationship Id="rId6" Type="http://schemas.openxmlformats.org/officeDocument/2006/relationships/image" Target="../media/image320.emf"/><Relationship Id="rId5" Type="http://schemas.openxmlformats.org/officeDocument/2006/relationships/image" Target="../media/image319.emf"/><Relationship Id="rId4" Type="http://schemas.openxmlformats.org/officeDocument/2006/relationships/image" Target="../media/image3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p:cNvSpPr>
          <p:nvPr/>
        </p:nvSpPr>
        <p:spPr bwMode="auto">
          <a:xfrm>
            <a:off x="485775" y="1187450"/>
            <a:ext cx="81915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3600" b="1" dirty="0">
                <a:solidFill>
                  <a:srgbClr val="0D2B88"/>
                </a:solidFill>
                <a:latin typeface="Verdana" charset="0"/>
                <a:cs typeface="Verdana" charset="0"/>
                <a:sym typeface="Verdana" charset="0"/>
              </a:rPr>
              <a:t>Principles and Theory of </a:t>
            </a:r>
          </a:p>
          <a:p>
            <a:pPr marL="39688" algn="ctr"/>
            <a:r>
              <a:rPr lang="en-US" sz="3600" b="1" dirty="0">
                <a:solidFill>
                  <a:srgbClr val="0D2B88"/>
                </a:solidFill>
                <a:latin typeface="Verdana" charset="0"/>
                <a:cs typeface="Verdana" charset="0"/>
                <a:sym typeface="Verdana" charset="0"/>
              </a:rPr>
              <a:t>Radar Interferometry</a:t>
            </a:r>
            <a:r>
              <a:rPr lang="en-US" dirty="0">
                <a:solidFill>
                  <a:schemeClr val="tx1"/>
                </a:solidFill>
                <a:latin typeface="Helvetica" charset="0"/>
                <a:cs typeface="Helvetica" charset="0"/>
                <a:sym typeface="Helvetica" charset="0"/>
              </a:rPr>
              <a:t> </a:t>
            </a:r>
          </a:p>
        </p:txBody>
      </p:sp>
      <p:sp>
        <p:nvSpPr>
          <p:cNvPr id="27651" name="Rectangle 2"/>
          <p:cNvSpPr>
            <a:spLocks noGrp="1" noChangeArrowheads="1"/>
          </p:cNvSpPr>
          <p:nvPr>
            <p:ph type="title"/>
          </p:nvPr>
        </p:nvSpPr>
        <p:spPr>
          <a:xfrm>
            <a:off x="1306513" y="4794250"/>
            <a:ext cx="6529387" cy="1236663"/>
          </a:xfrm>
        </p:spPr>
        <p:txBody>
          <a:bodyPr rIns="132080"/>
          <a:lstStyle/>
          <a:p>
            <a:pPr indent="0" eaLnBrk="1" hangingPunct="1">
              <a:lnSpc>
                <a:spcPct val="90000"/>
              </a:lnSpc>
            </a:pPr>
            <a:r>
              <a:rPr lang="en-US" sz="2800" dirty="0">
                <a:latin typeface="Helvetica" charset="0"/>
                <a:ea typeface="ヒラギノ角ゴ Pro W6" charset="0"/>
                <a:cs typeface="ヒラギノ角ゴ Pro W6" charset="0"/>
              </a:rPr>
              <a:t>August 12, 2019</a:t>
            </a:r>
            <a:br>
              <a:rPr lang="en-US" sz="2800" dirty="0">
                <a:latin typeface="Helvetica" charset="0"/>
                <a:ea typeface="ヒラギノ角ゴ Pro W6" charset="0"/>
                <a:cs typeface="ヒラギノ角ゴ Pro W6" charset="0"/>
              </a:rPr>
            </a:br>
            <a:r>
              <a:rPr lang="en-US" sz="2800" dirty="0">
                <a:latin typeface="Helvetica" charset="0"/>
                <a:ea typeface="ヒラギノ角ゴ Pro W6" charset="0"/>
                <a:cs typeface="ヒラギノ角ゴ Pro W6" charset="0"/>
              </a:rPr>
              <a:t>UNAVCO Short Course </a:t>
            </a:r>
            <a:br>
              <a:rPr lang="en-US" sz="2800" dirty="0">
                <a:latin typeface="Helvetica" charset="0"/>
                <a:ea typeface="ヒラギノ角ゴ Pro W6" charset="0"/>
                <a:cs typeface="ヒラギノ角ゴ Pro W6" charset="0"/>
              </a:rPr>
            </a:br>
            <a:r>
              <a:rPr lang="en-US" sz="2800" dirty="0">
                <a:latin typeface="Helvetica" charset="0"/>
                <a:ea typeface="ヒラギノ角ゴ Pro W6" charset="0"/>
                <a:cs typeface="ヒラギノ角ゴ Pro W6" charset="0"/>
              </a:rPr>
              <a:t>Long Form Lecture Notes</a:t>
            </a:r>
          </a:p>
        </p:txBody>
      </p:sp>
      <p:sp>
        <p:nvSpPr>
          <p:cNvPr id="27652" name="Rectangle 5"/>
          <p:cNvSpPr>
            <a:spLocks noGrp="1" noChangeArrowheads="1"/>
          </p:cNvSpPr>
          <p:nvPr>
            <p:ph type="body" idx="1"/>
          </p:nvPr>
        </p:nvSpPr>
        <p:spPr>
          <a:xfrm>
            <a:off x="1589088" y="3689350"/>
            <a:ext cx="5964237" cy="1104900"/>
          </a:xfrm>
        </p:spPr>
        <p:txBody>
          <a:bodyPr rIns="132080"/>
          <a:lstStyle/>
          <a:p>
            <a:pPr marL="39688" indent="0" algn="ctr" eaLnBrk="1" hangingPunct="1">
              <a:spcBef>
                <a:spcPct val="0"/>
              </a:spcBef>
              <a:buFont typeface="Helvetica" charset="0"/>
              <a:buNone/>
            </a:pPr>
            <a:r>
              <a:rPr lang="en-US" sz="2800" dirty="0">
                <a:latin typeface="Helvetica" charset="0"/>
                <a:ea typeface="ヒラギノ角ゴ Pro W3" charset="0"/>
                <a:cs typeface="ヒラギノ角ゴ Pro W3" charset="0"/>
              </a:rPr>
              <a:t>Paul A Rosen</a:t>
            </a:r>
          </a:p>
          <a:p>
            <a:pPr marL="39688" indent="0" algn="ctr" eaLnBrk="1" hangingPunct="1">
              <a:spcBef>
                <a:spcPts val="1000"/>
              </a:spcBef>
              <a:buFont typeface="Helvetica" charset="0"/>
              <a:buNone/>
            </a:pPr>
            <a:r>
              <a:rPr lang="en-US" sz="2800" dirty="0">
                <a:latin typeface="Helvetica" charset="0"/>
                <a:ea typeface="ヒラギノ角ゴ Pro W3" charset="0"/>
                <a:cs typeface="ヒラギノ角ゴ Pro W3" charset="0"/>
              </a:rPr>
              <a:t>Jet Propulsion Laboratory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Slide Number Placeholder 3"/>
          <p:cNvSpPr>
            <a:spLocks noGrp="1"/>
          </p:cNvSpPr>
          <p:nvPr>
            <p:ph type="sldNum" sz="quarter" idx="10"/>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fld id="{54534FDB-08CF-3D42-90D6-CAFCE689A05B}" type="slidenum">
              <a:rPr lang="en-US" sz="1400">
                <a:solidFill>
                  <a:schemeClr val="tx1"/>
                </a:solidFill>
                <a:cs typeface="Times" charset="0"/>
              </a:rPr>
              <a:pPr eaLnBrk="1" hangingPunct="1"/>
              <a:t>10</a:t>
            </a:fld>
            <a:endParaRPr lang="en-US" sz="1400">
              <a:solidFill>
                <a:schemeClr val="tx1"/>
              </a:solidFill>
              <a:cs typeface="Times" charset="0"/>
            </a:endParaRPr>
          </a:p>
        </p:txBody>
      </p:sp>
      <p:sp>
        <p:nvSpPr>
          <p:cNvPr id="30725" name="Rectangle 3"/>
          <p:cNvSpPr>
            <a:spLocks noGrp="1" noChangeArrowheads="1"/>
          </p:cNvSpPr>
          <p:nvPr>
            <p:ph type="title"/>
          </p:nvPr>
        </p:nvSpPr>
        <p:spPr>
          <a:xfrm>
            <a:off x="685800" y="381000"/>
            <a:ext cx="7772400" cy="1066800"/>
          </a:xfrm>
        </p:spPr>
        <p:txBody>
          <a:bodyPr rIns="132080"/>
          <a:lstStyle/>
          <a:p>
            <a:pPr indent="0" eaLnBrk="1" hangingPunct="1"/>
            <a:r>
              <a:rPr lang="en-US" dirty="0">
                <a:latin typeface="Helvetica" charset="0"/>
                <a:ea typeface="ヒラギノ角ゴ Pro W6" charset="0"/>
                <a:cs typeface="ヒラギノ角ゴ Pro W6" charset="0"/>
              </a:rPr>
              <a:t>Wave Properties of Light</a:t>
            </a:r>
          </a:p>
        </p:txBody>
      </p:sp>
      <p:sp>
        <p:nvSpPr>
          <p:cNvPr id="30726" name="Rectangle 4"/>
          <p:cNvSpPr>
            <a:spLocks noGrp="1" noChangeArrowheads="1"/>
          </p:cNvSpPr>
          <p:nvPr>
            <p:ph type="body" idx="1"/>
          </p:nvPr>
        </p:nvSpPr>
        <p:spPr>
          <a:xfrm>
            <a:off x="304800" y="1524000"/>
            <a:ext cx="4152900" cy="1524000"/>
          </a:xfrm>
        </p:spPr>
        <p:txBody>
          <a:bodyPr rIns="132080"/>
          <a:lstStyle/>
          <a:p>
            <a:pPr eaLnBrk="1" hangingPunct="1"/>
            <a:r>
              <a:rPr lang="en-US" sz="2000">
                <a:latin typeface="Helvetica" charset="0"/>
                <a:ea typeface="ヒラギノ角ゴ Pro W3" charset="0"/>
                <a:cs typeface="ヒラギノ角ゴ Pro W3" charset="0"/>
              </a:rPr>
              <a:t>Radar waves, like lightwaves, are electromagnetic energy that propagates</a:t>
            </a:r>
          </a:p>
        </p:txBody>
      </p:sp>
      <p:pic>
        <p:nvPicPr>
          <p:cNvPr id="3072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663" y="1600200"/>
            <a:ext cx="3817937" cy="397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0728" name="Rectangle 6"/>
          <p:cNvSpPr>
            <a:spLocks/>
          </p:cNvSpPr>
          <p:nvPr/>
        </p:nvSpPr>
        <p:spPr bwMode="auto">
          <a:xfrm>
            <a:off x="5575300" y="5570538"/>
            <a:ext cx="2090738"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5072" bIns="0">
            <a:spAutoFit/>
          </a:bodyPr>
          <a:lstStyle/>
          <a:p>
            <a:pPr marL="44450"/>
            <a:r>
              <a:rPr lang="en-US" sz="1800">
                <a:solidFill>
                  <a:schemeClr val="tx1"/>
                </a:solidFill>
                <a:latin typeface="Helvetica" charset="0"/>
                <a:cs typeface="Helvetica" charset="0"/>
                <a:sym typeface="Helvetica" charset="0"/>
              </a:rPr>
              <a:t>Energy propagates</a:t>
            </a:r>
          </a:p>
        </p:txBody>
      </p:sp>
      <p:sp>
        <p:nvSpPr>
          <p:cNvPr id="30729" name="Line 7"/>
          <p:cNvSpPr>
            <a:spLocks noChangeShapeType="1"/>
          </p:cNvSpPr>
          <p:nvPr/>
        </p:nvSpPr>
        <p:spPr bwMode="auto">
          <a:xfrm>
            <a:off x="8039100" y="5773738"/>
            <a:ext cx="555625" cy="1587"/>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30730" name="Picture 7" descr="kdotr.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2500" y="2209800"/>
            <a:ext cx="2933700" cy="321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0722" name="Object 2"/>
          <p:cNvGraphicFramePr>
            <a:graphicFrameLocks noChangeAspect="1"/>
          </p:cNvGraphicFramePr>
          <p:nvPr/>
        </p:nvGraphicFramePr>
        <p:xfrm>
          <a:off x="152400" y="6096000"/>
          <a:ext cx="5486400" cy="554038"/>
        </p:xfrm>
        <a:graphic>
          <a:graphicData uri="http://schemas.openxmlformats.org/presentationml/2006/ole">
            <mc:AlternateContent xmlns:mc="http://schemas.openxmlformats.org/markup-compatibility/2006">
              <mc:Choice xmlns:v="urn:schemas-microsoft-com:vml" Requires="v">
                <p:oleObj spid="_x0000_s30840" name="Equation" r:id="rId5" imgW="2260600" imgH="228600" progId="Equation.3">
                  <p:embed/>
                </p:oleObj>
              </mc:Choice>
              <mc:Fallback>
                <p:oleObj name="Equation" r:id="rId5" imgW="2260600" imgH="2286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6096000"/>
                        <a:ext cx="5486400" cy="554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 name="TextBox 9"/>
          <p:cNvSpPr txBox="1"/>
          <p:nvPr/>
        </p:nvSpPr>
        <p:spPr>
          <a:xfrm>
            <a:off x="3200400" y="3657600"/>
            <a:ext cx="1676400" cy="830263"/>
          </a:xfrm>
          <a:prstGeom prst="rect">
            <a:avLst/>
          </a:prstGeom>
          <a:noFill/>
        </p:spPr>
        <p:txBody>
          <a:bodyPr>
            <a:spAutoFit/>
          </a:bodyPr>
          <a:lstStyle/>
          <a:p>
            <a:pPr>
              <a:defRPr/>
            </a:pPr>
            <a:r>
              <a:rPr lang="en-US" sz="1600" dirty="0">
                <a:latin typeface="+mn-lt"/>
                <a:ea typeface="ヒラギノ明朝 Pro W3" charset="-128"/>
                <a:cs typeface="ヒラギノ明朝 Pro W3" charset="-128"/>
              </a:rPr>
              <a:t>“Plane wave” propagating in direction </a:t>
            </a:r>
            <a:r>
              <a:rPr lang="en-US" sz="1600" dirty="0" err="1">
                <a:latin typeface="+mn-lt"/>
                <a:ea typeface="ヒラギノ明朝 Pro W3" charset="-128"/>
                <a:cs typeface="ヒラギノ明朝 Pro W3" charset="-128"/>
              </a:rPr>
              <a:t>k</a:t>
            </a:r>
            <a:endParaRPr lang="en-US" sz="1600" dirty="0">
              <a:latin typeface="+mn-lt"/>
              <a:ea typeface="ヒラギノ明朝 Pro W3" charset="-128"/>
              <a:cs typeface="ヒラギノ明朝 Pro W3" charset="-128"/>
            </a:endParaRPr>
          </a:p>
        </p:txBody>
      </p:sp>
      <p:sp>
        <p:nvSpPr>
          <p:cNvPr id="11" name="TextBox 10"/>
          <p:cNvSpPr txBox="1"/>
          <p:nvPr/>
        </p:nvSpPr>
        <p:spPr>
          <a:xfrm>
            <a:off x="2362200" y="5562600"/>
            <a:ext cx="1676400" cy="338138"/>
          </a:xfrm>
          <a:prstGeom prst="rect">
            <a:avLst/>
          </a:prstGeom>
          <a:noFill/>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ja-JP" altLang="en-US" sz="1600">
                <a:latin typeface="Helvetica" charset="0"/>
              </a:rPr>
              <a:t>“</a:t>
            </a:r>
            <a:r>
              <a:rPr lang="en-US" sz="1600">
                <a:latin typeface="Helvetica" charset="0"/>
              </a:rPr>
              <a:t>Phase</a:t>
            </a:r>
            <a:r>
              <a:rPr lang="ja-JP" altLang="en-US" sz="1600">
                <a:latin typeface="Helvetica" charset="0"/>
              </a:rPr>
              <a:t>”</a:t>
            </a:r>
            <a:endParaRPr lang="en-US" sz="1600">
              <a:latin typeface="Helvetica" charset="0"/>
            </a:endParaRPr>
          </a:p>
        </p:txBody>
      </p:sp>
      <p:cxnSp>
        <p:nvCxnSpPr>
          <p:cNvPr id="30733" name="Straight Arrow Connector 12"/>
          <p:cNvCxnSpPr>
            <a:cxnSpLocks noChangeShapeType="1"/>
          </p:cNvCxnSpPr>
          <p:nvPr/>
        </p:nvCxnSpPr>
        <p:spPr bwMode="auto">
          <a:xfrm rot="16200000" flipH="1">
            <a:off x="2743200" y="6019800"/>
            <a:ext cx="228600" cy="76200"/>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14" name="TextBox 13"/>
          <p:cNvSpPr txBox="1"/>
          <p:nvPr/>
        </p:nvSpPr>
        <p:spPr>
          <a:xfrm>
            <a:off x="3962400" y="5605463"/>
            <a:ext cx="1219200" cy="338137"/>
          </a:xfrm>
          <a:prstGeom prst="rect">
            <a:avLst/>
          </a:prstGeom>
          <a:noFill/>
        </p:spPr>
        <p:txBody>
          <a:bodyPr>
            <a:spAutoFit/>
          </a:bodyPr>
          <a:lstStyle/>
          <a:p>
            <a:pPr>
              <a:defRPr/>
            </a:pPr>
            <a:r>
              <a:rPr lang="en-US" sz="1600" dirty="0">
                <a:latin typeface="+mn-lt"/>
                <a:ea typeface="ヒラギノ明朝 Pro W3" charset="-128"/>
                <a:cs typeface="ヒラギノ明朝 Pro W3" charset="-128"/>
              </a:rPr>
              <a:t>frequency</a:t>
            </a:r>
          </a:p>
        </p:txBody>
      </p:sp>
      <p:cxnSp>
        <p:nvCxnSpPr>
          <p:cNvPr id="30735" name="Straight Arrow Connector 15"/>
          <p:cNvCxnSpPr>
            <a:cxnSpLocks noChangeShapeType="1"/>
          </p:cNvCxnSpPr>
          <p:nvPr/>
        </p:nvCxnSpPr>
        <p:spPr bwMode="auto">
          <a:xfrm rot="16200000" flipH="1">
            <a:off x="4722813" y="6021387"/>
            <a:ext cx="230188" cy="74613"/>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graphicFrame>
        <p:nvGraphicFramePr>
          <p:cNvPr id="30723" name="Object 3"/>
          <p:cNvGraphicFramePr>
            <a:graphicFrameLocks noChangeAspect="1"/>
          </p:cNvGraphicFramePr>
          <p:nvPr/>
        </p:nvGraphicFramePr>
        <p:xfrm>
          <a:off x="3124200" y="2547938"/>
          <a:ext cx="609600" cy="474662"/>
        </p:xfrm>
        <a:graphic>
          <a:graphicData uri="http://schemas.openxmlformats.org/presentationml/2006/ole">
            <mc:AlternateContent xmlns:mc="http://schemas.openxmlformats.org/markup-compatibility/2006">
              <mc:Choice xmlns:v="urn:schemas-microsoft-com:vml" Requires="v">
                <p:oleObj spid="_x0000_s30841" name="Equation" r:id="rId7" imgW="457200" imgH="355600" progId="Equation.3">
                  <p:embed/>
                </p:oleObj>
              </mc:Choice>
              <mc:Fallback>
                <p:oleObj name="Equation" r:id="rId7" imgW="457200" imgH="3556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2547938"/>
                        <a:ext cx="609600" cy="4746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title"/>
          </p:nvPr>
        </p:nvSpPr>
        <p:spPr>
          <a:xfrm>
            <a:off x="774700" y="279400"/>
            <a:ext cx="7772400" cy="1701800"/>
          </a:xfrm>
        </p:spPr>
        <p:txBody>
          <a:bodyPr rIns="39688"/>
          <a:lstStyle/>
          <a:p>
            <a:pPr indent="0" eaLnBrk="1" hangingPunct="1"/>
            <a:r>
              <a:rPr lang="en-US" sz="3200">
                <a:latin typeface="Helvetica" charset="0"/>
                <a:ea typeface="ヒラギノ角ゴ Pro W6" charset="0"/>
                <a:cs typeface="ヒラギノ角ゴ Pro W6" charset="0"/>
              </a:rPr>
              <a:t>Correlation Estimator</a:t>
            </a:r>
          </a:p>
        </p:txBody>
      </p:sp>
      <p:sp>
        <p:nvSpPr>
          <p:cNvPr id="121859" name="Rectangle 4"/>
          <p:cNvSpPr>
            <a:spLocks/>
          </p:cNvSpPr>
          <p:nvPr/>
        </p:nvSpPr>
        <p:spPr bwMode="auto">
          <a:xfrm>
            <a:off x="792163" y="1535113"/>
            <a:ext cx="7762875"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The standard estimator of the interferometric correlation between </a:t>
            </a:r>
          </a:p>
          <a:p>
            <a:pPr marL="39688"/>
            <a:r>
              <a:rPr lang="en-US" sz="1800" b="1">
                <a:solidFill>
                  <a:schemeClr val="tx1"/>
                </a:solidFill>
                <a:latin typeface="Helvetica" charset="0"/>
                <a:cs typeface="Helvetica" charset="0"/>
                <a:sym typeface="Helvetica" charset="0"/>
              </a:rPr>
              <a:t>images forming an interferogram that have homogeneous backscatter</a:t>
            </a:r>
          </a:p>
          <a:p>
            <a:pPr marL="39688"/>
            <a:r>
              <a:rPr lang="en-US" sz="1800" b="1">
                <a:solidFill>
                  <a:schemeClr val="tx1"/>
                </a:solidFill>
                <a:latin typeface="Helvetica" charset="0"/>
                <a:cs typeface="Helvetica" charset="0"/>
                <a:sym typeface="Helvetica" charset="0"/>
              </a:rPr>
              <a:t> and constant phase difference is </a:t>
            </a:r>
          </a:p>
        </p:txBody>
      </p:sp>
      <p:pic>
        <p:nvPicPr>
          <p:cNvPr id="121860"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538" y="2390775"/>
            <a:ext cx="3351212" cy="155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21861" name="Rectangle 6"/>
          <p:cNvSpPr>
            <a:spLocks/>
          </p:cNvSpPr>
          <p:nvPr/>
        </p:nvSpPr>
        <p:spPr bwMode="auto">
          <a:xfrm>
            <a:off x="795338" y="3960813"/>
            <a:ext cx="767873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This estimator is biased.  As an example, consider </a:t>
            </a:r>
            <a:r>
              <a:rPr lang="en-US" sz="1800" b="1" i="1">
                <a:solidFill>
                  <a:schemeClr val="tx1"/>
                </a:solidFill>
                <a:latin typeface="Helvetica" charset="0"/>
                <a:cs typeface="Helvetica" charset="0"/>
                <a:sym typeface="Helvetica" charset="0"/>
              </a:rPr>
              <a:t>N</a:t>
            </a:r>
            <a:r>
              <a:rPr lang="en-US" sz="1800" b="1">
                <a:solidFill>
                  <a:schemeClr val="tx1"/>
                </a:solidFill>
                <a:latin typeface="Helvetica" charset="0"/>
                <a:cs typeface="Helvetica" charset="0"/>
                <a:sym typeface="Helvetica" charset="0"/>
              </a:rPr>
              <a:t> = 1, </a:t>
            </a:r>
            <a:r>
              <a:rPr lang="en-US" sz="1800" b="1" i="1">
                <a:solidFill>
                  <a:schemeClr val="tx1"/>
                </a:solidFill>
                <a:latin typeface="Helvetica" charset="0"/>
                <a:cs typeface="Helvetica" charset="0"/>
                <a:sym typeface="Helvetica" charset="0"/>
              </a:rPr>
              <a:t>M</a:t>
            </a:r>
            <a:r>
              <a:rPr lang="en-US" sz="1800" b="1">
                <a:solidFill>
                  <a:schemeClr val="tx1"/>
                </a:solidFill>
                <a:latin typeface="Helvetica" charset="0"/>
                <a:cs typeface="Helvetica" charset="0"/>
                <a:sym typeface="Helvetica" charset="0"/>
              </a:rPr>
              <a:t> = 1.  Then</a:t>
            </a:r>
          </a:p>
        </p:txBody>
      </p:sp>
      <p:pic>
        <p:nvPicPr>
          <p:cNvPr id="121862"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8" y="4392613"/>
            <a:ext cx="3656012" cy="169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21863" name="Rectangle 8"/>
          <p:cNvSpPr>
            <a:spLocks/>
          </p:cNvSpPr>
          <p:nvPr/>
        </p:nvSpPr>
        <p:spPr bwMode="auto">
          <a:xfrm>
            <a:off x="785813" y="5611813"/>
            <a:ext cx="7724775"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where </a:t>
            </a:r>
            <a:r>
              <a:rPr lang="en-US" sz="1800" b="1" i="1">
                <a:solidFill>
                  <a:schemeClr val="tx1"/>
                </a:solidFill>
                <a:latin typeface="Helvetica" charset="0"/>
                <a:cs typeface="Helvetica" charset="0"/>
                <a:sym typeface="Helvetica" charset="0"/>
              </a:rPr>
              <a:t>x</a:t>
            </a:r>
            <a:r>
              <a:rPr lang="en-US" sz="1800" b="1">
                <a:solidFill>
                  <a:schemeClr val="tx1"/>
                </a:solidFill>
                <a:latin typeface="Helvetica" charset="0"/>
                <a:cs typeface="Helvetica" charset="0"/>
                <a:sym typeface="Helvetica" charset="0"/>
              </a:rPr>
              <a:t> and </a:t>
            </a:r>
            <a:r>
              <a:rPr lang="en-US" sz="1800" b="1" i="1">
                <a:solidFill>
                  <a:schemeClr val="tx1"/>
                </a:solidFill>
                <a:latin typeface="Helvetica" charset="0"/>
                <a:cs typeface="Helvetica" charset="0"/>
                <a:sym typeface="Helvetica" charset="0"/>
              </a:rPr>
              <a:t>y</a:t>
            </a:r>
            <a:r>
              <a:rPr lang="en-US" sz="1800" b="1">
                <a:solidFill>
                  <a:schemeClr val="tx1"/>
                </a:solidFill>
                <a:latin typeface="Helvetica" charset="0"/>
                <a:cs typeface="Helvetica" charset="0"/>
                <a:sym typeface="Helvetica" charset="0"/>
              </a:rPr>
              <a:t> are the coordinates of a particular image pixel.  Other </a:t>
            </a:r>
          </a:p>
          <a:p>
            <a:pPr marL="39688"/>
            <a:r>
              <a:rPr lang="en-US" sz="1800" b="1">
                <a:solidFill>
                  <a:schemeClr val="tx1"/>
                </a:solidFill>
                <a:latin typeface="Helvetica" charset="0"/>
                <a:cs typeface="Helvetica" charset="0"/>
                <a:sym typeface="Helvetica" charset="0"/>
              </a:rPr>
              <a:t>biases arise when backscatter homogeneity and phase constancy are</a:t>
            </a:r>
          </a:p>
          <a:p>
            <a:pPr marL="39688"/>
            <a:r>
              <a:rPr lang="en-US" sz="1800" b="1">
                <a:solidFill>
                  <a:schemeClr val="tx1"/>
                </a:solidFill>
                <a:latin typeface="Helvetica" charset="0"/>
                <a:cs typeface="Helvetica" charset="0"/>
                <a:sym typeface="Helvetica" charset="0"/>
              </a:rPr>
              <a:t>violated.</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title"/>
          </p:nvPr>
        </p:nvSpPr>
        <p:spPr/>
        <p:txBody>
          <a:bodyPr rIns="39688"/>
          <a:lstStyle/>
          <a:p>
            <a:pPr indent="0" eaLnBrk="1" hangingPunct="1"/>
            <a:r>
              <a:rPr lang="en-US" sz="3200">
                <a:latin typeface="Helvetica" charset="0"/>
                <a:ea typeface="ヒラギノ角ゴ Pro W6" charset="0"/>
                <a:cs typeface="ヒラギノ角ゴ Pro W6" charset="0"/>
              </a:rPr>
              <a:t>Correlation Estimator Characteristics</a:t>
            </a:r>
          </a:p>
        </p:txBody>
      </p:sp>
      <p:sp>
        <p:nvSpPr>
          <p:cNvPr id="122883" name="Rectangle 4"/>
          <p:cNvSpPr>
            <a:spLocks/>
          </p:cNvSpPr>
          <p:nvPr/>
        </p:nvSpPr>
        <p:spPr bwMode="auto">
          <a:xfrm>
            <a:off x="1001713" y="1730375"/>
            <a:ext cx="7259637"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A general set of curves of reveals the nature of the estimator bias</a:t>
            </a:r>
          </a:p>
          <a:p>
            <a:pPr marL="39688"/>
            <a:r>
              <a:rPr lang="en-US" sz="1800" b="1">
                <a:solidFill>
                  <a:schemeClr val="tx1"/>
                </a:solidFill>
                <a:latin typeface="Helvetica" charset="0"/>
                <a:cs typeface="Helvetica" charset="0"/>
                <a:sym typeface="Helvetica" charset="0"/>
              </a:rPr>
              <a:t>when backscatter is homogeneous and phase is constant.</a:t>
            </a:r>
          </a:p>
        </p:txBody>
      </p:sp>
      <p:pic>
        <p:nvPicPr>
          <p:cNvPr id="122884" name="Picture 7" descr="prob.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525713"/>
            <a:ext cx="6096000" cy="433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609600" y="476250"/>
            <a:ext cx="7772400" cy="1143000"/>
          </a:xfrm>
        </p:spPr>
        <p:txBody>
          <a:bodyPr rIns="39688"/>
          <a:lstStyle/>
          <a:p>
            <a:pPr indent="0" eaLnBrk="1" hangingPunct="1"/>
            <a:r>
              <a:rPr lang="en-US" sz="2800">
                <a:latin typeface="Helvetica" charset="0"/>
                <a:ea typeface="ヒラギノ角ゴ Pro W6" charset="0"/>
                <a:cs typeface="ヒラギノ角ゴ Pro W6" charset="0"/>
              </a:rPr>
              <a:t>Relationship of Phase Noise and Decorrelation</a:t>
            </a:r>
          </a:p>
        </p:txBody>
      </p:sp>
      <p:sp>
        <p:nvSpPr>
          <p:cNvPr id="123907" name="Rectangle 4"/>
          <p:cNvSpPr>
            <a:spLocks noGrp="1" noChangeArrowheads="1"/>
          </p:cNvSpPr>
          <p:nvPr>
            <p:ph type="body" idx="1"/>
          </p:nvPr>
        </p:nvSpPr>
        <p:spPr>
          <a:xfrm>
            <a:off x="527050" y="1512888"/>
            <a:ext cx="7772400" cy="1752600"/>
          </a:xfrm>
        </p:spPr>
        <p:txBody>
          <a:bodyPr rIns="39688"/>
          <a:lstStyle/>
          <a:p>
            <a:pPr eaLnBrk="1" hangingPunct="1">
              <a:buClr>
                <a:srgbClr val="000000"/>
              </a:buClr>
            </a:pPr>
            <a:r>
              <a:rPr lang="en-US" sz="2000" b="1">
                <a:latin typeface="Helvetica" charset="0"/>
                <a:ea typeface="ヒラギノ角ゴ Pro W3" charset="0"/>
                <a:cs typeface="ヒラギノ角ゴ Pro W3" charset="0"/>
              </a:rPr>
              <a:t>Increased decorrelation is associated with an increase in the interferometric phase noise variance</a:t>
            </a:r>
            <a:endParaRPr lang="en-US" sz="2000" b="1">
              <a:latin typeface="Helvetica" charset="0"/>
              <a:ea typeface="ヒラギノ角ゴ Pro W6" charset="0"/>
              <a:cs typeface="ヒラギノ角ゴ Pro W6" charset="0"/>
            </a:endParaRPr>
          </a:p>
          <a:p>
            <a:pPr eaLnBrk="1" hangingPunct="1">
              <a:buClr>
                <a:srgbClr val="000000"/>
              </a:buClr>
            </a:pPr>
            <a:r>
              <a:rPr lang="en-US" sz="2000" b="1">
                <a:latin typeface="Helvetica" charset="0"/>
                <a:ea typeface="ヒラギノ角ゴ Pro W3" charset="0"/>
                <a:cs typeface="ヒラギノ角ゴ Pro W3" charset="0"/>
              </a:rPr>
              <a:t>If averaging </a:t>
            </a:r>
            <a:r>
              <a:rPr lang="en-US" sz="2000" b="1" i="1">
                <a:latin typeface="Helvetica" charset="0"/>
                <a:ea typeface="ヒラギノ角ゴ Pro W3" charset="0"/>
                <a:cs typeface="ヒラギノ角ゴ Pro W3" charset="0"/>
              </a:rPr>
              <a:t>N</a:t>
            </a:r>
            <a:r>
              <a:rPr lang="en-US" sz="2000" b="1">
                <a:latin typeface="Helvetica" charset="0"/>
                <a:ea typeface="ヒラギノ角ゴ Pro W3" charset="0"/>
                <a:cs typeface="ヒラギノ角ゴ Pro W3" charset="0"/>
              </a:rPr>
              <a:t> &gt; 4 samples, the phase standard deviation approaches the Cramer-Rao bound on the phase estimator:</a:t>
            </a:r>
            <a:endParaRPr lang="en-US" sz="2000" b="1">
              <a:latin typeface="Helvetica" charset="0"/>
              <a:ea typeface="ヒラギノ角ゴ Pro W6" charset="0"/>
              <a:cs typeface="ヒラギノ角ゴ Pro W6" charset="0"/>
            </a:endParaRPr>
          </a:p>
        </p:txBody>
      </p:sp>
      <p:pic>
        <p:nvPicPr>
          <p:cNvPr id="123908"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075" y="2978150"/>
            <a:ext cx="2255838" cy="84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23909" name="Rectangle 6"/>
          <p:cNvSpPr>
            <a:spLocks/>
          </p:cNvSpPr>
          <p:nvPr/>
        </p:nvSpPr>
        <p:spPr bwMode="auto">
          <a:xfrm>
            <a:off x="5476875" y="4005263"/>
            <a:ext cx="3101975"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Phase noise contributes</a:t>
            </a:r>
          </a:p>
          <a:p>
            <a:pPr marL="39688"/>
            <a:r>
              <a:rPr lang="en-US" sz="1800" b="1">
                <a:solidFill>
                  <a:schemeClr val="tx1"/>
                </a:solidFill>
                <a:latin typeface="Helvetica" charset="0"/>
                <a:cs typeface="Helvetica" charset="0"/>
                <a:sym typeface="Helvetica" charset="0"/>
              </a:rPr>
              <a:t>to height errors in inter-</a:t>
            </a:r>
          </a:p>
          <a:p>
            <a:pPr marL="39688"/>
            <a:r>
              <a:rPr lang="en-US" sz="1800" b="1">
                <a:solidFill>
                  <a:schemeClr val="tx1"/>
                </a:solidFill>
                <a:latin typeface="Helvetica" charset="0"/>
                <a:cs typeface="Helvetica" charset="0"/>
                <a:sym typeface="Helvetica" charset="0"/>
              </a:rPr>
              <a:t>ferometry as demonstrated</a:t>
            </a:r>
          </a:p>
          <a:p>
            <a:pPr marL="39688"/>
            <a:r>
              <a:rPr lang="en-US" sz="1800" b="1">
                <a:solidFill>
                  <a:schemeClr val="tx1"/>
                </a:solidFill>
                <a:latin typeface="Helvetica" charset="0"/>
                <a:cs typeface="Helvetica" charset="0"/>
                <a:sym typeface="Helvetica" charset="0"/>
              </a:rPr>
              <a:t>in the sensitivity equations</a:t>
            </a:r>
          </a:p>
        </p:txBody>
      </p:sp>
      <p:pic>
        <p:nvPicPr>
          <p:cNvPr id="123910"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2954338"/>
            <a:ext cx="4632325"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type="title"/>
          </p:nvPr>
        </p:nvSpPr>
        <p:spPr>
          <a:xfrm>
            <a:off x="685800" y="196850"/>
            <a:ext cx="7772400" cy="1784350"/>
          </a:xfrm>
        </p:spPr>
        <p:txBody>
          <a:bodyPr rIns="39688"/>
          <a:lstStyle/>
          <a:p>
            <a:pPr indent="0" eaLnBrk="1" hangingPunct="1"/>
            <a:r>
              <a:rPr lang="en-US" sz="3200">
                <a:latin typeface="Helvetica" charset="0"/>
                <a:ea typeface="ヒラギノ角ゴ Pro W6" charset="0"/>
                <a:cs typeface="ヒラギノ角ゴ Pro W6" charset="0"/>
              </a:rPr>
              <a:t>Thermal Noise Decorrelation</a:t>
            </a:r>
          </a:p>
        </p:txBody>
      </p:sp>
      <p:sp>
        <p:nvSpPr>
          <p:cNvPr id="124931" name="Rectangle 4"/>
          <p:cNvSpPr>
            <a:spLocks/>
          </p:cNvSpPr>
          <p:nvPr/>
        </p:nvSpPr>
        <p:spPr bwMode="auto">
          <a:xfrm>
            <a:off x="936625" y="1379538"/>
            <a:ext cx="7153275"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Radar receiver electronics will add thermally generated noise to </a:t>
            </a:r>
          </a:p>
          <a:p>
            <a:pPr marL="39688"/>
            <a:r>
              <a:rPr lang="en-US" sz="1800" b="1">
                <a:solidFill>
                  <a:schemeClr val="tx1"/>
                </a:solidFill>
                <a:latin typeface="Helvetica" charset="0"/>
                <a:cs typeface="Helvetica" charset="0"/>
                <a:sym typeface="Helvetica" charset="0"/>
              </a:rPr>
              <a:t>the image observations.</a:t>
            </a:r>
          </a:p>
        </p:txBody>
      </p:sp>
      <p:pic>
        <p:nvPicPr>
          <p:cNvPr id="124932"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763" y="2003425"/>
            <a:ext cx="5464175"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124933" name="Group 6"/>
          <p:cNvGrpSpPr>
            <a:grpSpLocks/>
          </p:cNvGrpSpPr>
          <p:nvPr/>
        </p:nvGrpSpPr>
        <p:grpSpPr bwMode="auto">
          <a:xfrm>
            <a:off x="936625" y="2768600"/>
            <a:ext cx="7448550" cy="939800"/>
            <a:chOff x="0" y="0"/>
            <a:chExt cx="4692" cy="592"/>
          </a:xfrm>
        </p:grpSpPr>
        <p:sp>
          <p:nvSpPr>
            <p:cNvPr id="124935" name="Rectangle 7"/>
            <p:cNvSpPr>
              <a:spLocks/>
            </p:cNvSpPr>
            <p:nvPr/>
          </p:nvSpPr>
          <p:spPr bwMode="auto">
            <a:xfrm>
              <a:off x="0" y="0"/>
              <a:ext cx="4692" cy="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The added noise contributes randomly to the interferometric phase</a:t>
              </a:r>
            </a:p>
            <a:p>
              <a:pPr marL="39688"/>
              <a:r>
                <a:rPr lang="en-US" sz="1800" b="1">
                  <a:solidFill>
                    <a:schemeClr val="tx1"/>
                  </a:solidFill>
                  <a:latin typeface="Helvetica" charset="0"/>
                  <a:cs typeface="Helvetica" charset="0"/>
                  <a:sym typeface="Helvetica" charset="0"/>
                </a:rPr>
                <a:t>from pixel to pixel, causing thermal noise decorrelation.  Assuming</a:t>
              </a:r>
            </a:p>
            <a:p>
              <a:pPr marL="39688"/>
              <a:r>
                <a:rPr lang="en-US" sz="1800" b="1">
                  <a:solidFill>
                    <a:schemeClr val="tx1"/>
                  </a:solidFill>
                  <a:latin typeface="Helvetica" charset="0"/>
                  <a:cs typeface="Helvetica" charset="0"/>
                  <a:sym typeface="Helvetica" charset="0"/>
                </a:rPr>
                <a:t>uncorrelated noise, the correlation between       and       is</a:t>
              </a:r>
            </a:p>
          </p:txBody>
        </p:sp>
        <p:pic>
          <p:nvPicPr>
            <p:cNvPr id="124936"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 y="320"/>
              <a:ext cx="15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24937"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 y="320"/>
              <a:ext cx="160"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pic>
        <p:nvPicPr>
          <p:cNvPr id="124934" name="Picture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8363" y="3640138"/>
            <a:ext cx="4886325" cy="271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title"/>
          </p:nvPr>
        </p:nvSpPr>
        <p:spPr/>
        <p:txBody>
          <a:bodyPr rIns="39688"/>
          <a:lstStyle/>
          <a:p>
            <a:pPr indent="0" eaLnBrk="1" hangingPunct="1"/>
            <a:r>
              <a:rPr lang="en-US" sz="3200">
                <a:latin typeface="Helvetica" charset="0"/>
                <a:ea typeface="ヒラギノ角ゴ Pro W6" charset="0"/>
                <a:cs typeface="ヒラギノ角ゴ Pro W6" charset="0"/>
              </a:rPr>
              <a:t>Thermal Noise Decorrelation</a:t>
            </a:r>
          </a:p>
        </p:txBody>
      </p:sp>
      <p:sp>
        <p:nvSpPr>
          <p:cNvPr id="125955" name="Rectangle 4"/>
          <p:cNvSpPr>
            <a:spLocks/>
          </p:cNvSpPr>
          <p:nvPr/>
        </p:nvSpPr>
        <p:spPr bwMode="auto">
          <a:xfrm>
            <a:off x="936625" y="1651000"/>
            <a:ext cx="7204075"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The correlation is related in a simple way to the reciprocal of the </a:t>
            </a:r>
          </a:p>
          <a:p>
            <a:pPr marL="39688"/>
            <a:r>
              <a:rPr lang="en-US" sz="1800" b="1">
                <a:solidFill>
                  <a:schemeClr val="tx1"/>
                </a:solidFill>
                <a:latin typeface="Helvetica" charset="0"/>
                <a:cs typeface="Helvetica" charset="0"/>
                <a:sym typeface="Helvetica" charset="0"/>
              </a:rPr>
              <a:t>Signal-to-Noise Ratio (SNR).  For observations with identical </a:t>
            </a:r>
          </a:p>
          <a:p>
            <a:pPr marL="39688"/>
            <a:r>
              <a:rPr lang="en-US" sz="1800" b="1">
                <a:solidFill>
                  <a:schemeClr val="tx1"/>
                </a:solidFill>
                <a:latin typeface="Helvetica" charset="0"/>
                <a:cs typeface="Helvetica" charset="0"/>
                <a:sym typeface="Helvetica" charset="0"/>
              </a:rPr>
              <a:t>backscatter and equal noise power, </a:t>
            </a:r>
          </a:p>
        </p:txBody>
      </p:sp>
      <p:pic>
        <p:nvPicPr>
          <p:cNvPr id="125956"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1475" y="2767013"/>
            <a:ext cx="5129213" cy="284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25957" name="Rectangle 6"/>
          <p:cNvSpPr>
            <a:spLocks/>
          </p:cNvSpPr>
          <p:nvPr/>
        </p:nvSpPr>
        <p:spPr bwMode="auto">
          <a:xfrm>
            <a:off x="936625" y="4546600"/>
            <a:ext cx="7816850" cy="177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The decorrelation due to thermal noise can vary greatly in a scene,</a:t>
            </a:r>
          </a:p>
          <a:p>
            <a:pPr marL="39688"/>
            <a:r>
              <a:rPr lang="en-US" sz="1800" b="1">
                <a:solidFill>
                  <a:schemeClr val="tx1"/>
                </a:solidFill>
                <a:latin typeface="Helvetica" charset="0"/>
                <a:cs typeface="Helvetica" charset="0"/>
                <a:sym typeface="Helvetica" charset="0"/>
              </a:rPr>
              <a:t>not from thermal noise variations, but from variations in backscatter</a:t>
            </a:r>
          </a:p>
          <a:p>
            <a:pPr marL="39688"/>
            <a:r>
              <a:rPr lang="en-US" sz="1800" b="1">
                <a:solidFill>
                  <a:schemeClr val="tx1"/>
                </a:solidFill>
                <a:latin typeface="Helvetica" charset="0"/>
                <a:cs typeface="Helvetica" charset="0"/>
                <a:sym typeface="Helvetica" charset="0"/>
              </a:rPr>
              <a:t>brightness.  Extreme cases are:</a:t>
            </a:r>
          </a:p>
          <a:p>
            <a:pPr marL="39688"/>
            <a:endParaRPr lang="en-US" sz="1800" b="1">
              <a:solidFill>
                <a:schemeClr val="tx1"/>
              </a:solidFill>
              <a:latin typeface="Helvetica" charset="0"/>
              <a:cs typeface="Helvetica" charset="0"/>
              <a:sym typeface="Helvetica" charset="0"/>
            </a:endParaRPr>
          </a:p>
          <a:p>
            <a:pPr marL="39688">
              <a:buClr>
                <a:srgbClr val="000000"/>
              </a:buClr>
              <a:buSzPct val="100000"/>
              <a:buFont typeface="Helvetica" charset="0"/>
              <a:buChar char="•"/>
            </a:pPr>
            <a:r>
              <a:rPr lang="en-US" sz="1800" b="1">
                <a:solidFill>
                  <a:schemeClr val="tx1"/>
                </a:solidFill>
                <a:latin typeface="Helvetica" charset="0"/>
                <a:cs typeface="Helvetica" charset="0"/>
                <a:sym typeface="Helvetica" charset="0"/>
              </a:rPr>
              <a:t>Radar shadow, where no signal is returns; correlation is zero.</a:t>
            </a:r>
          </a:p>
          <a:p>
            <a:pPr marL="39688">
              <a:buClr>
                <a:srgbClr val="000000"/>
              </a:buClr>
              <a:buSzPct val="100000"/>
              <a:buFont typeface="Helvetica" charset="0"/>
              <a:buChar char="•"/>
            </a:pPr>
            <a:r>
              <a:rPr lang="en-US" sz="1800" b="1">
                <a:solidFill>
                  <a:schemeClr val="tx1"/>
                </a:solidFill>
                <a:latin typeface="Helvetica" charset="0"/>
                <a:cs typeface="Helvetica" charset="0"/>
                <a:sym typeface="Helvetica" charset="0"/>
              </a:rPr>
              <a:t>Bright specular target, where signal dominates return; correlation is 1</a:t>
            </a:r>
          </a:p>
        </p:txBody>
      </p:sp>
      <p:sp>
        <p:nvSpPr>
          <p:cNvPr id="125958" name="Rectangle 7"/>
          <p:cNvSpPr>
            <a:spLocks/>
          </p:cNvSpPr>
          <p:nvPr/>
        </p:nvSpPr>
        <p:spPr bwMode="auto">
          <a:xfrm>
            <a:off x="936625" y="3551238"/>
            <a:ext cx="3074988"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Decorrelation is defined as</a:t>
            </a:r>
          </a:p>
        </p:txBody>
      </p:sp>
      <p:pic>
        <p:nvPicPr>
          <p:cNvPr id="125959"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150" y="3940175"/>
            <a:ext cx="1255713" cy="379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title"/>
          </p:nvPr>
        </p:nvSpPr>
        <p:spPr/>
        <p:txBody>
          <a:bodyPr rIns="39688"/>
          <a:lstStyle/>
          <a:p>
            <a:pPr indent="0" eaLnBrk="1" hangingPunct="1"/>
            <a:r>
              <a:rPr lang="en-US" sz="3200">
                <a:latin typeface="Helvetica" charset="0"/>
                <a:ea typeface="ヒラギノ角ゴ Pro W6" charset="0"/>
                <a:cs typeface="ヒラギノ角ゴ Pro W6" charset="0"/>
              </a:rPr>
              <a:t>Baseline Decorrelation</a:t>
            </a:r>
          </a:p>
        </p:txBody>
      </p:sp>
      <p:sp>
        <p:nvSpPr>
          <p:cNvPr id="128003" name="Rectangle 4"/>
          <p:cNvSpPr>
            <a:spLocks/>
          </p:cNvSpPr>
          <p:nvPr/>
        </p:nvSpPr>
        <p:spPr bwMode="auto">
          <a:xfrm>
            <a:off x="603250" y="1577975"/>
            <a:ext cx="79375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9688"/>
            <a:r>
              <a:rPr lang="en-US" sz="1800" b="1">
                <a:solidFill>
                  <a:schemeClr val="tx1"/>
                </a:solidFill>
                <a:latin typeface="Helvetica" charset="0"/>
                <a:cs typeface="Helvetica" charset="0"/>
                <a:sym typeface="Helvetica" charset="0"/>
              </a:rPr>
              <a:t>Pixels in two radar images observed from nearby vantage points have </a:t>
            </a:r>
            <a:r>
              <a:rPr lang="en-US" sz="1800" b="1" i="1">
                <a:solidFill>
                  <a:schemeClr val="tx1"/>
                </a:solidFill>
                <a:latin typeface="Helvetica" charset="0"/>
                <a:cs typeface="Helvetica" charset="0"/>
                <a:sym typeface="Helvetica" charset="0"/>
              </a:rPr>
              <a:t>nearly </a:t>
            </a:r>
            <a:r>
              <a:rPr lang="en-US" sz="1800" b="1">
                <a:solidFill>
                  <a:schemeClr val="tx1"/>
                </a:solidFill>
                <a:latin typeface="Helvetica" charset="0"/>
                <a:cs typeface="Helvetica" charset="0"/>
                <a:sym typeface="Helvetica" charset="0"/>
              </a:rPr>
              <a:t> the same complex phasor representation of the coherent backscatter from a resolution element on the ground</a:t>
            </a:r>
          </a:p>
        </p:txBody>
      </p:sp>
      <p:pic>
        <p:nvPicPr>
          <p:cNvPr id="128004" name="Picture 8" descr="basecor.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619375"/>
            <a:ext cx="9144000" cy="423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8" y="1955800"/>
            <a:ext cx="4518025" cy="462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2099" name="Rectangle 4"/>
          <p:cNvSpPr>
            <a:spLocks noGrp="1" noChangeArrowheads="1"/>
          </p:cNvSpPr>
          <p:nvPr>
            <p:ph type="title"/>
          </p:nvPr>
        </p:nvSpPr>
        <p:spPr>
          <a:xfrm>
            <a:off x="685800" y="520700"/>
            <a:ext cx="7772400" cy="1143000"/>
          </a:xfrm>
        </p:spPr>
        <p:txBody>
          <a:bodyPr rIns="132080"/>
          <a:lstStyle/>
          <a:p>
            <a:pPr indent="0" eaLnBrk="1" hangingPunct="1"/>
            <a:r>
              <a:rPr lang="en-US" sz="3200">
                <a:latin typeface="Helvetica" charset="0"/>
                <a:ea typeface="ヒラギノ角ゴ Pro W6" charset="0"/>
                <a:cs typeface="ヒラギノ角ゴ Pro W6" charset="0"/>
              </a:rPr>
              <a:t>Form of Baseline Correlation Function</a:t>
            </a:r>
          </a:p>
        </p:txBody>
      </p:sp>
      <p:pic>
        <p:nvPicPr>
          <p:cNvPr id="13210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2343150"/>
            <a:ext cx="3505200"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32101"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043238"/>
            <a:ext cx="1866900" cy="620712"/>
          </a:xfrm>
          <a:prstGeom prst="rect">
            <a:avLst/>
          </a:prstGeom>
          <a:noFill/>
          <a:ln w="12700">
            <a:solidFill>
              <a:srgbClr val="536700"/>
            </a:solidFill>
            <a:miter lim="800000"/>
            <a:headEnd/>
            <a:tailEnd/>
          </a:ln>
          <a:extLst>
            <a:ext uri="{909E8E84-426E-40dd-AFC4-6F175D3DCCD1}">
              <a14:hiddenFill xmlns:a14="http://schemas.microsoft.com/office/drawing/2010/main" xmlns="">
                <a:solidFill>
                  <a:srgbClr val="FFFFFF"/>
                </a:solidFill>
              </a14:hiddenFill>
            </a:ext>
          </a:extLst>
        </p:spPr>
      </p:pic>
      <p:sp>
        <p:nvSpPr>
          <p:cNvPr id="132102" name="Rectangle 7"/>
          <p:cNvSpPr>
            <a:spLocks/>
          </p:cNvSpPr>
          <p:nvPr/>
        </p:nvSpPr>
        <p:spPr bwMode="auto">
          <a:xfrm>
            <a:off x="241300" y="5824538"/>
            <a:ext cx="3768725"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Helvetica" charset="0"/>
                <a:cs typeface="Helvetica" charset="0"/>
                <a:sym typeface="Helvetica" charset="0"/>
              </a:rPr>
              <a:t>This function goes to zero at the</a:t>
            </a:r>
          </a:p>
          <a:p>
            <a:pPr marL="39688"/>
            <a:r>
              <a:rPr lang="en-US" sz="2000" i="1">
                <a:solidFill>
                  <a:schemeClr val="tx1"/>
                </a:solidFill>
                <a:latin typeface="Helvetica" charset="0"/>
                <a:cs typeface="Helvetica" charset="0"/>
                <a:sym typeface="Helvetica" charset="0"/>
              </a:rPr>
              <a:t>critical baseline</a:t>
            </a:r>
          </a:p>
        </p:txBody>
      </p:sp>
      <p:sp>
        <p:nvSpPr>
          <p:cNvPr id="132103" name="Rectangle 8"/>
          <p:cNvSpPr>
            <a:spLocks noGrp="1" noChangeArrowheads="1"/>
          </p:cNvSpPr>
          <p:nvPr>
            <p:ph type="body" idx="1"/>
          </p:nvPr>
        </p:nvSpPr>
        <p:spPr>
          <a:xfrm>
            <a:off x="355600" y="1498600"/>
            <a:ext cx="8496300" cy="787400"/>
          </a:xfrm>
        </p:spPr>
        <p:txBody>
          <a:bodyPr rIns="132080"/>
          <a:lstStyle/>
          <a:p>
            <a:pPr eaLnBrk="1" hangingPunct="1">
              <a:lnSpc>
                <a:spcPct val="90000"/>
              </a:lnSpc>
              <a:buFont typeface="Helvetica" charset="0"/>
              <a:buNone/>
            </a:pPr>
            <a:r>
              <a:rPr lang="en-US" sz="2000">
                <a:latin typeface="Helvetica" charset="0"/>
                <a:ea typeface="ヒラギノ角ゴ Pro W3" charset="0"/>
                <a:cs typeface="ヒラギノ角ゴ Pro W3" charset="0"/>
              </a:rPr>
              <a:t>If </a:t>
            </a:r>
            <a:r>
              <a:rPr lang="en-US" sz="2000" i="1">
                <a:latin typeface="Times" charset="0"/>
                <a:ea typeface="ヒラギノ角ゴ Pro W3" charset="0"/>
                <a:cs typeface="Times" charset="0"/>
                <a:sym typeface="Times" charset="0"/>
              </a:rPr>
              <a:t>W</a:t>
            </a:r>
            <a:r>
              <a:rPr lang="en-US" sz="2000">
                <a:latin typeface="Helvetica" charset="0"/>
                <a:ea typeface="ヒラギノ角ゴ Pro W3" charset="0"/>
                <a:cs typeface="ヒラギノ角ゴ Pro W3" charset="0"/>
              </a:rPr>
              <a:t>(</a:t>
            </a:r>
            <a:r>
              <a:rPr lang="en-US" sz="2000" i="1">
                <a:latin typeface="Times" charset="0"/>
                <a:ea typeface="ヒラギノ角ゴ Pro W3" charset="0"/>
                <a:cs typeface="Times" charset="0"/>
                <a:sym typeface="Times" charset="0"/>
              </a:rPr>
              <a:t>x,y</a:t>
            </a:r>
            <a:r>
              <a:rPr lang="en-US" sz="2000">
                <a:latin typeface="Helvetica" charset="0"/>
                <a:ea typeface="ヒラギノ角ゴ Pro W3" charset="0"/>
                <a:cs typeface="ヒラギノ角ゴ Pro W3" charset="0"/>
              </a:rPr>
              <a:t>) is assumed to be a sinc function, then the integral can be done in closed form (for ping-pong mode)</a:t>
            </a:r>
          </a:p>
        </p:txBody>
      </p:sp>
      <p:pic>
        <p:nvPicPr>
          <p:cNvPr id="132104" name="Picture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6210300"/>
            <a:ext cx="1828800" cy="596900"/>
          </a:xfrm>
          <a:prstGeom prst="rect">
            <a:avLst/>
          </a:prstGeom>
          <a:noFill/>
          <a:ln w="12700">
            <a:solidFill>
              <a:srgbClr val="536700"/>
            </a:solidFill>
            <a:miter lim="800000"/>
            <a:headEnd/>
            <a:tailEnd/>
          </a:ln>
          <a:extLst>
            <a:ext uri="{909E8E84-426E-40dd-AFC4-6F175D3DCCD1}">
              <a14:hiddenFill xmlns:a14="http://schemas.microsoft.com/office/drawing/2010/main" xmlns="">
                <a:solidFill>
                  <a:srgbClr val="FFFFFF"/>
                </a:solidFill>
              </a14:hiddenFill>
            </a:ext>
          </a:extLst>
        </p:spPr>
      </p:pic>
      <p:grpSp>
        <p:nvGrpSpPr>
          <p:cNvPr id="132105" name="Group 10"/>
          <p:cNvGrpSpPr>
            <a:grpSpLocks/>
          </p:cNvGrpSpPr>
          <p:nvPr/>
        </p:nvGrpSpPr>
        <p:grpSpPr bwMode="auto">
          <a:xfrm>
            <a:off x="1257300" y="3660775"/>
            <a:ext cx="3228975" cy="2003425"/>
            <a:chOff x="0" y="0"/>
            <a:chExt cx="2034" cy="1262"/>
          </a:xfrm>
        </p:grpSpPr>
        <p:sp>
          <p:nvSpPr>
            <p:cNvPr id="132107" name="Rectangle 11"/>
            <p:cNvSpPr>
              <a:spLocks/>
            </p:cNvSpPr>
            <p:nvPr/>
          </p:nvSpPr>
          <p:spPr bwMode="auto">
            <a:xfrm>
              <a:off x="0" y="0"/>
              <a:ext cx="215"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A</a:t>
              </a:r>
              <a:r>
                <a:rPr lang="en-US" sz="1400" baseline="-25000">
                  <a:solidFill>
                    <a:schemeClr val="tx1"/>
                  </a:solidFill>
                  <a:cs typeface="Times" charset="0"/>
                </a:rPr>
                <a:t>1</a:t>
              </a:r>
            </a:p>
          </p:txBody>
        </p:sp>
        <p:sp>
          <p:nvSpPr>
            <p:cNvPr id="132108" name="Line 12"/>
            <p:cNvSpPr>
              <a:spLocks noChangeShapeType="1"/>
            </p:cNvSpPr>
            <p:nvPr/>
          </p:nvSpPr>
          <p:spPr bwMode="auto">
            <a:xfrm>
              <a:off x="551" y="1262"/>
              <a:ext cx="1339"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109" name="Line 13"/>
            <p:cNvSpPr>
              <a:spLocks noChangeShapeType="1"/>
            </p:cNvSpPr>
            <p:nvPr/>
          </p:nvSpPr>
          <p:spPr bwMode="auto">
            <a:xfrm>
              <a:off x="110" y="201"/>
              <a:ext cx="664" cy="1"/>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110" name="Oval 14"/>
            <p:cNvSpPr>
              <a:spLocks/>
            </p:cNvSpPr>
            <p:nvPr/>
          </p:nvSpPr>
          <p:spPr bwMode="auto">
            <a:xfrm>
              <a:off x="80" y="179"/>
              <a:ext cx="36" cy="32"/>
            </a:xfrm>
            <a:prstGeom prst="ellipse">
              <a:avLst/>
            </a:prstGeom>
            <a:solidFill>
              <a:srgbClr val="536700"/>
            </a:solidFill>
            <a:ln w="12700">
              <a:solidFill>
                <a:schemeClr val="tx1"/>
              </a:solidFill>
              <a:round/>
              <a:headEnd/>
              <a:tailEnd/>
            </a:ln>
          </p:spPr>
          <p:txBody>
            <a:bodyPr lIns="0" tIns="0" rIns="0" bIns="0"/>
            <a:lstStyle/>
            <a:p>
              <a:endParaRPr lang="en-US"/>
            </a:p>
          </p:txBody>
        </p:sp>
        <p:sp>
          <p:nvSpPr>
            <p:cNvPr id="132111" name="Oval 15"/>
            <p:cNvSpPr>
              <a:spLocks/>
            </p:cNvSpPr>
            <p:nvPr/>
          </p:nvSpPr>
          <p:spPr bwMode="auto">
            <a:xfrm>
              <a:off x="768" y="190"/>
              <a:ext cx="36" cy="32"/>
            </a:xfrm>
            <a:prstGeom prst="ellipse">
              <a:avLst/>
            </a:prstGeom>
            <a:solidFill>
              <a:srgbClr val="536700"/>
            </a:solidFill>
            <a:ln w="12700">
              <a:solidFill>
                <a:schemeClr val="tx1"/>
              </a:solidFill>
              <a:round/>
              <a:headEnd/>
              <a:tailEnd/>
            </a:ln>
          </p:spPr>
          <p:txBody>
            <a:bodyPr lIns="0" tIns="0" rIns="0" bIns="0"/>
            <a:lstStyle/>
            <a:p>
              <a:endParaRPr lang="en-US"/>
            </a:p>
          </p:txBody>
        </p:sp>
        <p:sp>
          <p:nvSpPr>
            <p:cNvPr id="132112" name="Line 16"/>
            <p:cNvSpPr>
              <a:spLocks noChangeShapeType="1"/>
            </p:cNvSpPr>
            <p:nvPr/>
          </p:nvSpPr>
          <p:spPr bwMode="auto">
            <a:xfrm>
              <a:off x="1238" y="526"/>
              <a:ext cx="0" cy="73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113" name="Line 17"/>
            <p:cNvSpPr>
              <a:spLocks noChangeShapeType="1"/>
            </p:cNvSpPr>
            <p:nvPr/>
          </p:nvSpPr>
          <p:spPr bwMode="auto">
            <a:xfrm>
              <a:off x="786" y="201"/>
              <a:ext cx="452" cy="106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114" name="Line 18"/>
            <p:cNvSpPr>
              <a:spLocks noChangeShapeType="1"/>
            </p:cNvSpPr>
            <p:nvPr/>
          </p:nvSpPr>
          <p:spPr bwMode="auto">
            <a:xfrm>
              <a:off x="92" y="195"/>
              <a:ext cx="1146" cy="106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115" name="Rectangle 19"/>
            <p:cNvSpPr>
              <a:spLocks/>
            </p:cNvSpPr>
            <p:nvPr/>
          </p:nvSpPr>
          <p:spPr bwMode="auto">
            <a:xfrm>
              <a:off x="369" y="45"/>
              <a:ext cx="11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spcBef>
                  <a:spcPts val="950"/>
                </a:spcBef>
              </a:pPr>
              <a:r>
                <a:rPr lang="en-US" sz="1600" i="1">
                  <a:solidFill>
                    <a:schemeClr val="tx1"/>
                  </a:solidFill>
                  <a:cs typeface="Times" charset="0"/>
                </a:rPr>
                <a:t>B</a:t>
              </a:r>
            </a:p>
          </p:txBody>
        </p:sp>
        <p:sp>
          <p:nvSpPr>
            <p:cNvPr id="132116" name="Rectangle 20"/>
            <p:cNvSpPr>
              <a:spLocks/>
            </p:cNvSpPr>
            <p:nvPr/>
          </p:nvSpPr>
          <p:spPr bwMode="auto">
            <a:xfrm>
              <a:off x="718" y="11"/>
              <a:ext cx="215"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A</a:t>
              </a:r>
              <a:r>
                <a:rPr lang="en-US" sz="1400" baseline="-25000">
                  <a:solidFill>
                    <a:schemeClr val="tx1"/>
                  </a:solidFill>
                  <a:cs typeface="Times" charset="0"/>
                </a:rPr>
                <a:t>2</a:t>
              </a:r>
            </a:p>
          </p:txBody>
        </p:sp>
        <p:sp>
          <p:nvSpPr>
            <p:cNvPr id="132117" name="Rectangle 21"/>
            <p:cNvSpPr>
              <a:spLocks/>
            </p:cNvSpPr>
            <p:nvPr/>
          </p:nvSpPr>
          <p:spPr bwMode="auto">
            <a:xfrm>
              <a:off x="392" y="579"/>
              <a:ext cx="167"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600">
                  <a:solidFill>
                    <a:schemeClr val="tx1"/>
                  </a:solidFill>
                  <a:latin typeface="Symbol" charset="0"/>
                  <a:cs typeface="Symbol" charset="0"/>
                  <a:sym typeface="Symbol" charset="0"/>
                </a:rPr>
                <a:t>ρ</a:t>
              </a:r>
            </a:p>
          </p:txBody>
        </p:sp>
        <p:sp>
          <p:nvSpPr>
            <p:cNvPr id="132118" name="Line 22"/>
            <p:cNvSpPr>
              <a:spLocks noChangeShapeType="1"/>
            </p:cNvSpPr>
            <p:nvPr/>
          </p:nvSpPr>
          <p:spPr bwMode="auto">
            <a:xfrm flipH="1">
              <a:off x="448" y="211"/>
              <a:ext cx="332" cy="29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119" name="Line 23"/>
            <p:cNvSpPr>
              <a:spLocks noChangeShapeType="1"/>
            </p:cNvSpPr>
            <p:nvPr/>
          </p:nvSpPr>
          <p:spPr bwMode="auto">
            <a:xfrm flipH="1">
              <a:off x="707" y="270"/>
              <a:ext cx="206" cy="26"/>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2120" name="Rectangle 24"/>
            <p:cNvSpPr>
              <a:spLocks/>
            </p:cNvSpPr>
            <p:nvPr/>
          </p:nvSpPr>
          <p:spPr bwMode="auto">
            <a:xfrm>
              <a:off x="26" y="883"/>
              <a:ext cx="728" cy="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600">
                  <a:solidFill>
                    <a:schemeClr val="tx1"/>
                  </a:solidFill>
                  <a:cs typeface="Times" charset="0"/>
                </a:rPr>
                <a:t>For </a:t>
              </a:r>
              <a:r>
                <a:rPr lang="en-US" sz="1600" i="1">
                  <a:solidFill>
                    <a:schemeClr val="tx1"/>
                  </a:solidFill>
                  <a:cs typeface="Times" charset="0"/>
                </a:rPr>
                <a:t>B</a:t>
              </a:r>
              <a:r>
                <a:rPr lang="en-US" sz="1600">
                  <a:solidFill>
                    <a:schemeClr val="tx1"/>
                  </a:solidFill>
                  <a:cs typeface="Times" charset="0"/>
                </a:rPr>
                <a:t>&gt;&gt;</a:t>
              </a:r>
              <a:r>
                <a:rPr lang="en-US" sz="1400">
                  <a:solidFill>
                    <a:schemeClr val="tx1"/>
                  </a:solidFill>
                  <a:latin typeface="Symbol" charset="0"/>
                  <a:cs typeface="Symbol" charset="0"/>
                  <a:sym typeface="Symbol" charset="0"/>
                </a:rPr>
                <a:t>ρ, </a:t>
              </a:r>
            </a:p>
            <a:p>
              <a:pPr marL="39688"/>
              <a:r>
                <a:rPr lang="en-US" sz="1600">
                  <a:solidFill>
                    <a:schemeClr val="tx1"/>
                  </a:solidFill>
                  <a:latin typeface="Symbol" charset="0"/>
                  <a:cs typeface="Symbol" charset="0"/>
                  <a:sym typeface="Symbol" charset="0"/>
                </a:rPr>
                <a:t>Δθ </a:t>
              </a:r>
              <a:r>
                <a:rPr lang="en-US" sz="1400">
                  <a:solidFill>
                    <a:schemeClr val="tx1"/>
                  </a:solidFill>
                  <a:latin typeface="Symbol" charset="0"/>
                  <a:cs typeface="Symbol" charset="0"/>
                  <a:sym typeface="Symbol" charset="0"/>
                </a:rPr>
                <a:t>∼        </a:t>
              </a:r>
              <a:r>
                <a:rPr lang="en-US" sz="1600">
                  <a:solidFill>
                    <a:schemeClr val="tx1"/>
                  </a:solidFill>
                  <a:latin typeface="Symbol" charset="0"/>
                  <a:cs typeface="Symbol" charset="0"/>
                  <a:sym typeface="Symbol" charset="0"/>
                </a:rPr>
                <a:t>/</a:t>
              </a:r>
              <a:r>
                <a:rPr lang="en-US" sz="1600" baseline="-25000">
                  <a:solidFill>
                    <a:schemeClr val="tx1"/>
                  </a:solidFill>
                  <a:latin typeface="Symbol" charset="0"/>
                  <a:cs typeface="Symbol" charset="0"/>
                  <a:sym typeface="Symbol" charset="0"/>
                </a:rPr>
                <a:t> </a:t>
              </a:r>
              <a:r>
                <a:rPr lang="en-US" sz="1600">
                  <a:solidFill>
                    <a:schemeClr val="tx1"/>
                  </a:solidFill>
                  <a:latin typeface="Symbol" charset="0"/>
                  <a:cs typeface="Symbol" charset="0"/>
                  <a:sym typeface="Symbol" charset="0"/>
                </a:rPr>
                <a:t>ρ</a:t>
              </a:r>
            </a:p>
          </p:txBody>
        </p:sp>
        <p:sp>
          <p:nvSpPr>
            <p:cNvPr id="132121" name="Rectangle 25"/>
            <p:cNvSpPr>
              <a:spLocks/>
            </p:cNvSpPr>
            <p:nvPr/>
          </p:nvSpPr>
          <p:spPr bwMode="auto">
            <a:xfrm>
              <a:off x="762" y="732"/>
              <a:ext cx="242"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600">
                  <a:solidFill>
                    <a:schemeClr val="tx1"/>
                  </a:solidFill>
                  <a:latin typeface="Symbol" charset="0"/>
                  <a:cs typeface="Symbol" charset="0"/>
                  <a:sym typeface="Symbol" charset="0"/>
                </a:rPr>
                <a:t>Δθ</a:t>
              </a:r>
            </a:p>
          </p:txBody>
        </p:sp>
        <p:pic>
          <p:nvPicPr>
            <p:cNvPr id="132122" name="Picture 2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 y="170"/>
              <a:ext cx="1038" cy="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32123" name="Picture 2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 y="1079"/>
              <a:ext cx="208" cy="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pic>
        <p:nvPicPr>
          <p:cNvPr id="132106" name="Picture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6467475"/>
            <a:ext cx="82550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noChangeArrowheads="1"/>
          </p:cNvSpPr>
          <p:nvPr>
            <p:ph type="title"/>
          </p:nvPr>
        </p:nvSpPr>
        <p:spPr>
          <a:xfrm>
            <a:off x="152400" y="25400"/>
            <a:ext cx="8839200" cy="1955800"/>
          </a:xfrm>
        </p:spPr>
        <p:txBody>
          <a:bodyPr rIns="39688"/>
          <a:lstStyle/>
          <a:p>
            <a:pPr indent="0" eaLnBrk="1" hangingPunct="1"/>
            <a:r>
              <a:rPr lang="en-US" sz="3200">
                <a:latin typeface="Helvetica" charset="0"/>
                <a:ea typeface="ヒラギノ角ゴ Pro W6" charset="0"/>
                <a:cs typeface="ヒラギノ角ゴ Pro W6" charset="0"/>
              </a:rPr>
              <a:t>The </a:t>
            </a:r>
            <a:r>
              <a:rPr lang="ja-JP" altLang="en-US" sz="3200">
                <a:latin typeface="Helvetica" charset="0"/>
                <a:ea typeface="ヒラギノ角ゴ Pro W6" charset="0"/>
                <a:cs typeface="ヒラギノ角ゴ Pro W6" charset="0"/>
              </a:rPr>
              <a:t>“</a:t>
            </a:r>
            <a:r>
              <a:rPr lang="en-US" sz="3200">
                <a:latin typeface="Helvetica" charset="0"/>
                <a:ea typeface="ヒラギノ角ゴ Pro W6" charset="0"/>
                <a:cs typeface="ヒラギノ角ゴ Pro W6" charset="0"/>
              </a:rPr>
              <a:t>Pixel Antenna</a:t>
            </a:r>
            <a:r>
              <a:rPr lang="ja-JP" altLang="en-US" sz="3200">
                <a:latin typeface="Helvetica" charset="0"/>
                <a:ea typeface="ヒラギノ角ゴ Pro W6" charset="0"/>
                <a:cs typeface="ヒラギノ角ゴ Pro W6" charset="0"/>
              </a:rPr>
              <a:t>”</a:t>
            </a:r>
            <a:r>
              <a:rPr lang="en-US" sz="3200">
                <a:latin typeface="Helvetica" charset="0"/>
                <a:ea typeface="ヒラギノ角ゴ Pro W6" charset="0"/>
                <a:cs typeface="ヒラギノ角ゴ Pro W6" charset="0"/>
              </a:rPr>
              <a:t> View of </a:t>
            </a:r>
            <a:br>
              <a:rPr lang="en-US" sz="3200">
                <a:latin typeface="Helvetica" charset="0"/>
                <a:ea typeface="ヒラギノ角ゴ Pro W6" charset="0"/>
                <a:cs typeface="ヒラギノ角ゴ Pro W6" charset="0"/>
              </a:rPr>
            </a:br>
            <a:r>
              <a:rPr lang="en-US" sz="3200">
                <a:latin typeface="Helvetica" charset="0"/>
                <a:ea typeface="ヒラギノ角ゴ Pro W6" charset="0"/>
                <a:cs typeface="ヒラギノ角ゴ Pro W6" charset="0"/>
              </a:rPr>
              <a:t>Baseline Decorrelation</a:t>
            </a:r>
          </a:p>
        </p:txBody>
      </p:sp>
      <p:sp>
        <p:nvSpPr>
          <p:cNvPr id="133123" name="Line 4"/>
          <p:cNvSpPr>
            <a:spLocks noChangeShapeType="1"/>
          </p:cNvSpPr>
          <p:nvPr/>
        </p:nvSpPr>
        <p:spPr bwMode="auto">
          <a:xfrm rot="10800000" flipH="1">
            <a:off x="749300" y="2051050"/>
            <a:ext cx="1588" cy="22796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124" name="Line 5"/>
          <p:cNvSpPr>
            <a:spLocks noChangeShapeType="1"/>
          </p:cNvSpPr>
          <p:nvPr/>
        </p:nvSpPr>
        <p:spPr bwMode="auto">
          <a:xfrm>
            <a:off x="749300" y="4330700"/>
            <a:ext cx="2738438"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33125" name="Group 6"/>
          <p:cNvGrpSpPr>
            <a:grpSpLocks/>
          </p:cNvGrpSpPr>
          <p:nvPr/>
        </p:nvGrpSpPr>
        <p:grpSpPr bwMode="auto">
          <a:xfrm>
            <a:off x="749300" y="2278063"/>
            <a:ext cx="2624138" cy="2052637"/>
            <a:chOff x="0" y="0"/>
            <a:chExt cx="1653" cy="1293"/>
          </a:xfrm>
        </p:grpSpPr>
        <p:sp>
          <p:nvSpPr>
            <p:cNvPr id="133180" name="AutoShape 7"/>
            <p:cNvSpPr>
              <a:spLocks/>
            </p:cNvSpPr>
            <p:nvPr/>
          </p:nvSpPr>
          <p:spPr bwMode="auto">
            <a:xfrm>
              <a:off x="1549" y="0"/>
              <a:ext cx="104" cy="96"/>
            </a:xfrm>
            <a:custGeom>
              <a:avLst/>
              <a:gdLst>
                <a:gd name="T0" fmla="*/ 0 w 21600"/>
                <a:gd name="T1" fmla="*/ 0 h 21600"/>
                <a:gd name="T2" fmla="*/ 21600 w 21600"/>
                <a:gd name="T3" fmla="*/ 21600 h 21600"/>
              </a:gdLst>
              <a:ahLst/>
              <a:cxnLst/>
              <a:rect l="T0" t="T1" r="T2" b="T3"/>
              <a:pathLst>
                <a:path w="21600" h="21600">
                  <a:moveTo>
                    <a:pt x="21600" y="0"/>
                  </a:moveTo>
                  <a:lnTo>
                    <a:pt x="6646" y="21600"/>
                  </a:lnTo>
                  <a:lnTo>
                    <a:pt x="3323" y="16200"/>
                  </a:lnTo>
                  <a:lnTo>
                    <a:pt x="0" y="9000"/>
                  </a:lnTo>
                  <a:lnTo>
                    <a:pt x="21600" y="0"/>
                  </a:lnTo>
                  <a:close/>
                  <a:moveTo>
                    <a:pt x="2160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33181" name="Line 8"/>
            <p:cNvSpPr>
              <a:spLocks noChangeShapeType="1"/>
            </p:cNvSpPr>
            <p:nvPr/>
          </p:nvSpPr>
          <p:spPr bwMode="auto">
            <a:xfrm rot="10800000" flipH="1">
              <a:off x="0" y="72"/>
              <a:ext cx="1565" cy="122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33126" name="Group 9"/>
          <p:cNvGrpSpPr>
            <a:grpSpLocks/>
          </p:cNvGrpSpPr>
          <p:nvPr/>
        </p:nvGrpSpPr>
        <p:grpSpPr bwMode="auto">
          <a:xfrm>
            <a:off x="749300" y="1481138"/>
            <a:ext cx="2395538" cy="1824037"/>
            <a:chOff x="0" y="0"/>
            <a:chExt cx="1509" cy="1149"/>
          </a:xfrm>
        </p:grpSpPr>
        <p:sp>
          <p:nvSpPr>
            <p:cNvPr id="133178" name="AutoShape 10"/>
            <p:cNvSpPr>
              <a:spLocks/>
            </p:cNvSpPr>
            <p:nvPr/>
          </p:nvSpPr>
          <p:spPr bwMode="auto">
            <a:xfrm>
              <a:off x="1398" y="0"/>
              <a:ext cx="111" cy="95"/>
            </a:xfrm>
            <a:custGeom>
              <a:avLst/>
              <a:gdLst>
                <a:gd name="T0" fmla="*/ 0 w 21600"/>
                <a:gd name="T1" fmla="*/ 0 h 21600"/>
                <a:gd name="T2" fmla="*/ 21600 w 21600"/>
                <a:gd name="T3" fmla="*/ 21600 h 21600"/>
              </a:gdLst>
              <a:ahLst/>
              <a:cxnLst/>
              <a:rect l="T0" t="T1" r="T2" b="T3"/>
              <a:pathLst>
                <a:path w="21600" h="21600">
                  <a:moveTo>
                    <a:pt x="21600" y="0"/>
                  </a:moveTo>
                  <a:lnTo>
                    <a:pt x="7784" y="21600"/>
                  </a:lnTo>
                  <a:lnTo>
                    <a:pt x="4670" y="14552"/>
                  </a:lnTo>
                  <a:lnTo>
                    <a:pt x="0" y="9095"/>
                  </a:lnTo>
                  <a:lnTo>
                    <a:pt x="21600" y="0"/>
                  </a:lnTo>
                  <a:close/>
                  <a:moveTo>
                    <a:pt x="2160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33179" name="Line 11"/>
            <p:cNvSpPr>
              <a:spLocks noChangeShapeType="1"/>
            </p:cNvSpPr>
            <p:nvPr/>
          </p:nvSpPr>
          <p:spPr bwMode="auto">
            <a:xfrm rot="10800000" flipH="1">
              <a:off x="0" y="64"/>
              <a:ext cx="1422" cy="10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33127" name="AutoShape 12"/>
          <p:cNvSpPr>
            <a:spLocks/>
          </p:cNvSpPr>
          <p:nvPr/>
        </p:nvSpPr>
        <p:spPr bwMode="auto">
          <a:xfrm>
            <a:off x="1433513" y="1936750"/>
            <a:ext cx="912812" cy="1025525"/>
          </a:xfrm>
          <a:custGeom>
            <a:avLst/>
            <a:gdLst>
              <a:gd name="T0" fmla="*/ 0 w 21600"/>
              <a:gd name="T1" fmla="*/ 0 h 21600"/>
              <a:gd name="T2" fmla="*/ 21600 w 21600"/>
              <a:gd name="T3" fmla="*/ 21600 h 21600"/>
            </a:gdLst>
            <a:ahLst/>
            <a:cxnLst/>
            <a:rect l="T0" t="T1" r="T2" b="T3"/>
            <a:pathLst>
              <a:path w="21600" h="21600">
                <a:moveTo>
                  <a:pt x="0" y="14411"/>
                </a:moveTo>
                <a:lnTo>
                  <a:pt x="0" y="21600"/>
                </a:lnTo>
                <a:lnTo>
                  <a:pt x="21600" y="7189"/>
                </a:lnTo>
                <a:lnTo>
                  <a:pt x="21600" y="0"/>
                </a:lnTo>
                <a:lnTo>
                  <a:pt x="0" y="14411"/>
                </a:lnTo>
                <a:close/>
                <a:moveTo>
                  <a:pt x="0" y="14411"/>
                </a:moveTo>
              </a:path>
            </a:pathLst>
          </a:custGeom>
          <a:solidFill>
            <a:srgbClr val="737373"/>
          </a:solidFill>
          <a:ln w="12700">
            <a:solidFill>
              <a:schemeClr val="tx1"/>
            </a:solidFill>
            <a:miter lim="800000"/>
            <a:headEnd/>
            <a:tailEnd/>
          </a:ln>
        </p:spPr>
        <p:txBody>
          <a:bodyPr lIns="0" tIns="0" rIns="0" bIns="0"/>
          <a:lstStyle/>
          <a:p>
            <a:endParaRPr lang="en-US"/>
          </a:p>
        </p:txBody>
      </p:sp>
      <p:sp>
        <p:nvSpPr>
          <p:cNvPr id="133128" name="AutoShape 13"/>
          <p:cNvSpPr>
            <a:spLocks/>
          </p:cNvSpPr>
          <p:nvPr/>
        </p:nvSpPr>
        <p:spPr bwMode="auto">
          <a:xfrm>
            <a:off x="1446213" y="1949450"/>
            <a:ext cx="912812" cy="1025525"/>
          </a:xfrm>
          <a:custGeom>
            <a:avLst/>
            <a:gdLst>
              <a:gd name="T0" fmla="*/ 0 w 21600"/>
              <a:gd name="T1" fmla="*/ 0 h 21600"/>
              <a:gd name="T2" fmla="*/ 21600 w 21600"/>
              <a:gd name="T3" fmla="*/ 21600 h 21600"/>
            </a:gdLst>
            <a:ahLst/>
            <a:cxnLst/>
            <a:rect l="T0" t="T1" r="T2" b="T3"/>
            <a:pathLst>
              <a:path w="21600" h="21600">
                <a:moveTo>
                  <a:pt x="0" y="14411"/>
                </a:moveTo>
                <a:lnTo>
                  <a:pt x="0" y="14411"/>
                </a:lnTo>
                <a:lnTo>
                  <a:pt x="0" y="21600"/>
                </a:lnTo>
                <a:lnTo>
                  <a:pt x="21600" y="7189"/>
                </a:lnTo>
                <a:lnTo>
                  <a:pt x="21600" y="0"/>
                </a:lnTo>
                <a:lnTo>
                  <a:pt x="0" y="14411"/>
                </a:lnTo>
                <a:close/>
                <a:moveTo>
                  <a:pt x="0" y="14411"/>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33129" name="Line 14"/>
          <p:cNvSpPr>
            <a:spLocks noChangeShapeType="1"/>
          </p:cNvSpPr>
          <p:nvPr/>
        </p:nvSpPr>
        <p:spPr bwMode="auto">
          <a:xfrm>
            <a:off x="1916113" y="2455863"/>
            <a:ext cx="1838325" cy="11160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130" name="AutoShape 15"/>
          <p:cNvSpPr>
            <a:spLocks/>
          </p:cNvSpPr>
          <p:nvPr/>
        </p:nvSpPr>
        <p:spPr bwMode="auto">
          <a:xfrm>
            <a:off x="3614738" y="3559175"/>
            <a:ext cx="444500" cy="100013"/>
          </a:xfrm>
          <a:custGeom>
            <a:avLst/>
            <a:gdLst>
              <a:gd name="T0" fmla="*/ 0 w 21600"/>
              <a:gd name="T1" fmla="*/ 0 h 21600"/>
              <a:gd name="T2" fmla="*/ 21600 w 21600"/>
              <a:gd name="T3" fmla="*/ 21600 h 21600"/>
            </a:gdLst>
            <a:ahLst/>
            <a:cxnLst/>
            <a:rect l="T0" t="T1" r="T2" b="T3"/>
            <a:pathLst>
              <a:path w="21600" h="21600">
                <a:moveTo>
                  <a:pt x="4937" y="0"/>
                </a:moveTo>
                <a:lnTo>
                  <a:pt x="4937" y="0"/>
                </a:lnTo>
                <a:lnTo>
                  <a:pt x="0" y="21600"/>
                </a:lnTo>
                <a:lnTo>
                  <a:pt x="17280" y="21600"/>
                </a:lnTo>
                <a:lnTo>
                  <a:pt x="21600" y="0"/>
                </a:lnTo>
                <a:lnTo>
                  <a:pt x="4937" y="0"/>
                </a:lnTo>
                <a:close/>
                <a:moveTo>
                  <a:pt x="4937" y="0"/>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33131" name="AutoShape 16"/>
          <p:cNvSpPr>
            <a:spLocks/>
          </p:cNvSpPr>
          <p:nvPr/>
        </p:nvSpPr>
        <p:spPr bwMode="auto">
          <a:xfrm>
            <a:off x="3602038" y="3546475"/>
            <a:ext cx="444500" cy="100013"/>
          </a:xfrm>
          <a:custGeom>
            <a:avLst/>
            <a:gdLst>
              <a:gd name="T0" fmla="*/ 0 w 21600"/>
              <a:gd name="T1" fmla="*/ 0 h 21600"/>
              <a:gd name="T2" fmla="*/ 21600 w 21600"/>
              <a:gd name="T3" fmla="*/ 21600 h 21600"/>
            </a:gdLst>
            <a:ahLst/>
            <a:cxnLst/>
            <a:rect l="T0" t="T1" r="T2" b="T3"/>
            <a:pathLst>
              <a:path w="21600" h="21600">
                <a:moveTo>
                  <a:pt x="4937" y="0"/>
                </a:moveTo>
                <a:lnTo>
                  <a:pt x="0" y="21600"/>
                </a:lnTo>
                <a:lnTo>
                  <a:pt x="17280" y="21600"/>
                </a:lnTo>
                <a:lnTo>
                  <a:pt x="21600" y="0"/>
                </a:lnTo>
                <a:lnTo>
                  <a:pt x="4937" y="0"/>
                </a:lnTo>
                <a:close/>
                <a:moveTo>
                  <a:pt x="4937" y="0"/>
                </a:moveTo>
              </a:path>
            </a:pathLst>
          </a:custGeom>
          <a:solidFill>
            <a:srgbClr val="536700"/>
          </a:solidFill>
          <a:ln w="12700">
            <a:solidFill>
              <a:schemeClr val="tx1"/>
            </a:solidFill>
            <a:miter lim="800000"/>
            <a:headEnd/>
            <a:tailEnd/>
          </a:ln>
        </p:spPr>
        <p:txBody>
          <a:bodyPr lIns="0" tIns="0" rIns="0" bIns="0"/>
          <a:lstStyle/>
          <a:p>
            <a:endParaRPr lang="en-US"/>
          </a:p>
        </p:txBody>
      </p:sp>
      <p:sp>
        <p:nvSpPr>
          <p:cNvPr id="133132" name="Rectangle 17"/>
          <p:cNvSpPr>
            <a:spLocks/>
          </p:cNvSpPr>
          <p:nvPr/>
        </p:nvSpPr>
        <p:spPr bwMode="auto">
          <a:xfrm>
            <a:off x="2935288" y="2841625"/>
            <a:ext cx="1381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800">
                <a:solidFill>
                  <a:schemeClr val="tx1"/>
                </a:solidFill>
                <a:latin typeface="Symbol" charset="0"/>
                <a:cs typeface="Symbol" charset="0"/>
                <a:sym typeface="Symbol" charset="0"/>
              </a:rPr>
              <a:t>ρ</a:t>
            </a:r>
          </a:p>
        </p:txBody>
      </p:sp>
      <p:sp>
        <p:nvSpPr>
          <p:cNvPr id="133133" name="Rectangle 18"/>
          <p:cNvSpPr>
            <a:spLocks/>
          </p:cNvSpPr>
          <p:nvPr/>
        </p:nvSpPr>
        <p:spPr bwMode="auto">
          <a:xfrm>
            <a:off x="4483100" y="6097588"/>
            <a:ext cx="9906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400">
                <a:solidFill>
                  <a:schemeClr val="tx1"/>
                </a:solidFill>
                <a:latin typeface="Helvetica" charset="0"/>
                <a:cs typeface="Helvetica" charset="0"/>
                <a:sym typeface="Helvetica" charset="0"/>
              </a:rPr>
              <a:t>Image Pixel/</a:t>
            </a:r>
          </a:p>
        </p:txBody>
      </p:sp>
      <p:sp>
        <p:nvSpPr>
          <p:cNvPr id="133134" name="Rectangle 19"/>
          <p:cNvSpPr>
            <a:spLocks/>
          </p:cNvSpPr>
          <p:nvPr/>
        </p:nvSpPr>
        <p:spPr bwMode="auto">
          <a:xfrm>
            <a:off x="4483100" y="6300788"/>
            <a:ext cx="1554163"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400">
                <a:solidFill>
                  <a:schemeClr val="tx1"/>
                </a:solidFill>
                <a:latin typeface="Helvetica" charset="0"/>
                <a:cs typeface="Helvetica" charset="0"/>
                <a:sym typeface="Helvetica" charset="0"/>
              </a:rPr>
              <a:t>Resolution Element</a:t>
            </a:r>
          </a:p>
        </p:txBody>
      </p:sp>
      <p:sp>
        <p:nvSpPr>
          <p:cNvPr id="133135" name="Rectangle 20"/>
          <p:cNvSpPr>
            <a:spLocks/>
          </p:cNvSpPr>
          <p:nvPr/>
        </p:nvSpPr>
        <p:spPr bwMode="auto">
          <a:xfrm>
            <a:off x="1781175" y="1803400"/>
            <a:ext cx="96838" cy="17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200" b="1">
                <a:solidFill>
                  <a:schemeClr val="tx1"/>
                </a:solidFill>
                <a:latin typeface="Helvetica" charset="0"/>
                <a:cs typeface="Helvetica" charset="0"/>
                <a:sym typeface="Helvetica" charset="0"/>
              </a:rPr>
              <a:t>v</a:t>
            </a:r>
          </a:p>
        </p:txBody>
      </p:sp>
      <p:grpSp>
        <p:nvGrpSpPr>
          <p:cNvPr id="133136" name="Group 21"/>
          <p:cNvGrpSpPr>
            <a:grpSpLocks/>
          </p:cNvGrpSpPr>
          <p:nvPr/>
        </p:nvGrpSpPr>
        <p:grpSpPr bwMode="auto">
          <a:xfrm>
            <a:off x="1776413" y="1835150"/>
            <a:ext cx="279400" cy="215900"/>
            <a:chOff x="0" y="0"/>
            <a:chExt cx="176" cy="136"/>
          </a:xfrm>
        </p:grpSpPr>
        <p:sp>
          <p:nvSpPr>
            <p:cNvPr id="133176" name="AutoShape 22"/>
            <p:cNvSpPr>
              <a:spLocks/>
            </p:cNvSpPr>
            <p:nvPr/>
          </p:nvSpPr>
          <p:spPr bwMode="auto">
            <a:xfrm>
              <a:off x="80" y="0"/>
              <a:ext cx="96" cy="80"/>
            </a:xfrm>
            <a:custGeom>
              <a:avLst/>
              <a:gdLst>
                <a:gd name="T0" fmla="*/ 0 w 21600"/>
                <a:gd name="T1" fmla="*/ 0 h 21600"/>
                <a:gd name="T2" fmla="*/ 21600 w 21600"/>
                <a:gd name="T3" fmla="*/ 21600 h 21600"/>
              </a:gdLst>
              <a:ahLst/>
              <a:cxnLst/>
              <a:rect l="T0" t="T1" r="T2" b="T3"/>
              <a:pathLst>
                <a:path w="21600" h="21600">
                  <a:moveTo>
                    <a:pt x="21600" y="0"/>
                  </a:moveTo>
                  <a:lnTo>
                    <a:pt x="3600" y="21600"/>
                  </a:lnTo>
                  <a:lnTo>
                    <a:pt x="1800" y="19440"/>
                  </a:lnTo>
                  <a:lnTo>
                    <a:pt x="0" y="15120"/>
                  </a:lnTo>
                  <a:lnTo>
                    <a:pt x="21600" y="0"/>
                  </a:lnTo>
                  <a:close/>
                  <a:moveTo>
                    <a:pt x="2160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33177" name="Line 23"/>
            <p:cNvSpPr>
              <a:spLocks noChangeShapeType="1"/>
            </p:cNvSpPr>
            <p:nvPr/>
          </p:nvSpPr>
          <p:spPr bwMode="auto">
            <a:xfrm rot="10800000" flipH="1">
              <a:off x="0" y="72"/>
              <a:ext cx="88" cy="6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33137" name="Rectangle 24"/>
          <p:cNvSpPr>
            <a:spLocks/>
          </p:cNvSpPr>
          <p:nvPr/>
        </p:nvSpPr>
        <p:spPr bwMode="auto">
          <a:xfrm>
            <a:off x="1008063" y="2030413"/>
            <a:ext cx="496887"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400">
                <a:solidFill>
                  <a:schemeClr val="tx1"/>
                </a:solidFill>
                <a:latin typeface="Helvetica" charset="0"/>
                <a:cs typeface="Helvetica" charset="0"/>
                <a:sym typeface="Helvetica" charset="0"/>
              </a:rPr>
              <a:t>Radar</a:t>
            </a:r>
          </a:p>
        </p:txBody>
      </p:sp>
      <p:sp>
        <p:nvSpPr>
          <p:cNvPr id="133138" name="Rectangle 25"/>
          <p:cNvSpPr>
            <a:spLocks/>
          </p:cNvSpPr>
          <p:nvPr/>
        </p:nvSpPr>
        <p:spPr bwMode="auto">
          <a:xfrm>
            <a:off x="1008063" y="2233613"/>
            <a:ext cx="574675"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400">
                <a:solidFill>
                  <a:schemeClr val="tx1"/>
                </a:solidFill>
                <a:latin typeface="Helvetica" charset="0"/>
                <a:cs typeface="Helvetica" charset="0"/>
                <a:sym typeface="Helvetica" charset="0"/>
              </a:rPr>
              <a:t>Sensor</a:t>
            </a:r>
          </a:p>
        </p:txBody>
      </p:sp>
      <p:sp>
        <p:nvSpPr>
          <p:cNvPr id="133139" name="AutoShape 26"/>
          <p:cNvSpPr>
            <a:spLocks/>
          </p:cNvSpPr>
          <p:nvPr/>
        </p:nvSpPr>
        <p:spPr bwMode="auto">
          <a:xfrm>
            <a:off x="5643563" y="5559425"/>
            <a:ext cx="2878137" cy="633413"/>
          </a:xfrm>
          <a:custGeom>
            <a:avLst/>
            <a:gdLst>
              <a:gd name="T0" fmla="*/ 0 w 21600"/>
              <a:gd name="T1" fmla="*/ 0 h 21600"/>
              <a:gd name="T2" fmla="*/ 21600 w 21600"/>
              <a:gd name="T3" fmla="*/ 21600 h 21600"/>
            </a:gdLst>
            <a:ahLst/>
            <a:cxnLst/>
            <a:rect l="T0" t="T1" r="T2" b="T3"/>
            <a:pathLst>
              <a:path w="21600" h="21600">
                <a:moveTo>
                  <a:pt x="4944" y="0"/>
                </a:moveTo>
                <a:lnTo>
                  <a:pt x="4944" y="0"/>
                </a:lnTo>
                <a:lnTo>
                  <a:pt x="0" y="21600"/>
                </a:lnTo>
                <a:lnTo>
                  <a:pt x="17799" y="21600"/>
                </a:lnTo>
                <a:lnTo>
                  <a:pt x="21600" y="0"/>
                </a:lnTo>
                <a:lnTo>
                  <a:pt x="4944" y="0"/>
                </a:lnTo>
                <a:close/>
                <a:moveTo>
                  <a:pt x="4944" y="0"/>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33140" name="AutoShape 27"/>
          <p:cNvSpPr>
            <a:spLocks/>
          </p:cNvSpPr>
          <p:nvPr/>
        </p:nvSpPr>
        <p:spPr bwMode="auto">
          <a:xfrm>
            <a:off x="5630863" y="5546725"/>
            <a:ext cx="2878137" cy="635000"/>
          </a:xfrm>
          <a:custGeom>
            <a:avLst/>
            <a:gdLst>
              <a:gd name="T0" fmla="*/ 0 w 21600"/>
              <a:gd name="T1" fmla="*/ 0 h 21600"/>
              <a:gd name="T2" fmla="*/ 21600 w 21600"/>
              <a:gd name="T3" fmla="*/ 21600 h 21600"/>
            </a:gdLst>
            <a:ahLst/>
            <a:cxnLst/>
            <a:rect l="T0" t="T1" r="T2" b="T3"/>
            <a:pathLst>
              <a:path w="21600" h="21600">
                <a:moveTo>
                  <a:pt x="4944" y="0"/>
                </a:moveTo>
                <a:lnTo>
                  <a:pt x="0" y="21600"/>
                </a:lnTo>
                <a:lnTo>
                  <a:pt x="17799" y="21600"/>
                </a:lnTo>
                <a:lnTo>
                  <a:pt x="21600" y="0"/>
                </a:lnTo>
                <a:lnTo>
                  <a:pt x="4944" y="0"/>
                </a:lnTo>
                <a:close/>
                <a:moveTo>
                  <a:pt x="4944" y="0"/>
                </a:moveTo>
              </a:path>
            </a:pathLst>
          </a:custGeom>
          <a:solidFill>
            <a:srgbClr val="536700"/>
          </a:solidFill>
          <a:ln w="12700">
            <a:solidFill>
              <a:schemeClr val="tx1"/>
            </a:solidFill>
            <a:miter lim="800000"/>
            <a:headEnd/>
            <a:tailEnd/>
          </a:ln>
        </p:spPr>
        <p:txBody>
          <a:bodyPr lIns="0" tIns="0" rIns="0" bIns="0"/>
          <a:lstStyle/>
          <a:p>
            <a:endParaRPr lang="en-US"/>
          </a:p>
        </p:txBody>
      </p:sp>
      <p:sp>
        <p:nvSpPr>
          <p:cNvPr id="133141" name="Rectangle 28"/>
          <p:cNvSpPr>
            <a:spLocks/>
          </p:cNvSpPr>
          <p:nvPr/>
        </p:nvSpPr>
        <p:spPr bwMode="auto">
          <a:xfrm>
            <a:off x="2530475" y="3627438"/>
            <a:ext cx="9906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400">
                <a:solidFill>
                  <a:schemeClr val="tx1"/>
                </a:solidFill>
                <a:latin typeface="Helvetica" charset="0"/>
                <a:cs typeface="Helvetica" charset="0"/>
                <a:sym typeface="Helvetica" charset="0"/>
              </a:rPr>
              <a:t>Image Pixel/</a:t>
            </a:r>
          </a:p>
        </p:txBody>
      </p:sp>
      <p:sp>
        <p:nvSpPr>
          <p:cNvPr id="133142" name="Rectangle 29"/>
          <p:cNvSpPr>
            <a:spLocks/>
          </p:cNvSpPr>
          <p:nvPr/>
        </p:nvSpPr>
        <p:spPr bwMode="auto">
          <a:xfrm>
            <a:off x="2530475" y="3829050"/>
            <a:ext cx="1554163"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400">
                <a:solidFill>
                  <a:schemeClr val="tx1"/>
                </a:solidFill>
                <a:latin typeface="Helvetica" charset="0"/>
                <a:cs typeface="Helvetica" charset="0"/>
                <a:sym typeface="Helvetica" charset="0"/>
              </a:rPr>
              <a:t>Resolution Element</a:t>
            </a:r>
          </a:p>
        </p:txBody>
      </p:sp>
      <p:sp>
        <p:nvSpPr>
          <p:cNvPr id="133143" name="Line 30"/>
          <p:cNvSpPr>
            <a:spLocks noChangeShapeType="1"/>
          </p:cNvSpPr>
          <p:nvPr/>
        </p:nvSpPr>
        <p:spPr bwMode="auto">
          <a:xfrm rot="10800000">
            <a:off x="4059238" y="4787900"/>
            <a:ext cx="50800" cy="127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33144" name="Group 31"/>
          <p:cNvGrpSpPr>
            <a:grpSpLocks/>
          </p:cNvGrpSpPr>
          <p:nvPr/>
        </p:nvGrpSpPr>
        <p:grpSpPr bwMode="auto">
          <a:xfrm>
            <a:off x="4959350" y="3621088"/>
            <a:ext cx="227013" cy="152400"/>
            <a:chOff x="0" y="0"/>
            <a:chExt cx="143" cy="96"/>
          </a:xfrm>
        </p:grpSpPr>
        <p:sp>
          <p:nvSpPr>
            <p:cNvPr id="133174" name="AutoShape 32"/>
            <p:cNvSpPr>
              <a:spLocks/>
            </p:cNvSpPr>
            <p:nvPr/>
          </p:nvSpPr>
          <p:spPr bwMode="auto">
            <a:xfrm>
              <a:off x="0" y="8"/>
              <a:ext cx="112" cy="88"/>
            </a:xfrm>
            <a:custGeom>
              <a:avLst/>
              <a:gdLst>
                <a:gd name="T0" fmla="*/ 0 w 21600"/>
                <a:gd name="T1" fmla="*/ 0 h 21600"/>
                <a:gd name="T2" fmla="*/ 21600 w 21600"/>
                <a:gd name="T3" fmla="*/ 21600 h 21600"/>
              </a:gdLst>
              <a:ahLst/>
              <a:cxnLst/>
              <a:rect l="T0" t="T1" r="T2" b="T3"/>
              <a:pathLst>
                <a:path w="21600" h="21600">
                  <a:moveTo>
                    <a:pt x="0" y="21600"/>
                  </a:moveTo>
                  <a:lnTo>
                    <a:pt x="13886" y="0"/>
                  </a:lnTo>
                  <a:lnTo>
                    <a:pt x="18514" y="5891"/>
                  </a:lnTo>
                  <a:lnTo>
                    <a:pt x="21600" y="13745"/>
                  </a:lnTo>
                  <a:lnTo>
                    <a:pt x="0" y="21600"/>
                  </a:lnTo>
                  <a:close/>
                  <a:moveTo>
                    <a:pt x="0" y="2160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33175" name="Line 33"/>
            <p:cNvSpPr>
              <a:spLocks noChangeShapeType="1"/>
            </p:cNvSpPr>
            <p:nvPr/>
          </p:nvSpPr>
          <p:spPr bwMode="auto">
            <a:xfrm rot="10800000" flipH="1">
              <a:off x="96" y="0"/>
              <a:ext cx="47" cy="3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33145" name="Group 34"/>
          <p:cNvGrpSpPr>
            <a:grpSpLocks/>
          </p:cNvGrpSpPr>
          <p:nvPr/>
        </p:nvGrpSpPr>
        <p:grpSpPr bwMode="auto">
          <a:xfrm>
            <a:off x="4084638" y="4838700"/>
            <a:ext cx="112712" cy="290513"/>
            <a:chOff x="0" y="0"/>
            <a:chExt cx="71" cy="183"/>
          </a:xfrm>
        </p:grpSpPr>
        <p:sp>
          <p:nvSpPr>
            <p:cNvPr id="133172" name="AutoShape 35"/>
            <p:cNvSpPr>
              <a:spLocks/>
            </p:cNvSpPr>
            <p:nvPr/>
          </p:nvSpPr>
          <p:spPr bwMode="auto">
            <a:xfrm>
              <a:off x="0" y="0"/>
              <a:ext cx="71" cy="111"/>
            </a:xfrm>
            <a:custGeom>
              <a:avLst/>
              <a:gdLst>
                <a:gd name="T0" fmla="*/ 0 w 21600"/>
                <a:gd name="T1" fmla="*/ 0 h 21600"/>
                <a:gd name="T2" fmla="*/ 21600 w 21600"/>
                <a:gd name="T3" fmla="*/ 21600 h 21600"/>
              </a:gdLst>
              <a:ahLst/>
              <a:cxnLst/>
              <a:rect l="T0" t="T1" r="T2" b="T3"/>
              <a:pathLst>
                <a:path w="21600" h="21600">
                  <a:moveTo>
                    <a:pt x="21600" y="0"/>
                  </a:moveTo>
                  <a:lnTo>
                    <a:pt x="19166" y="21600"/>
                  </a:lnTo>
                  <a:lnTo>
                    <a:pt x="9735" y="20043"/>
                  </a:lnTo>
                  <a:lnTo>
                    <a:pt x="0" y="18486"/>
                  </a:lnTo>
                  <a:lnTo>
                    <a:pt x="21600" y="0"/>
                  </a:lnTo>
                  <a:close/>
                  <a:moveTo>
                    <a:pt x="2160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33173" name="Line 36"/>
            <p:cNvSpPr>
              <a:spLocks noChangeShapeType="1"/>
            </p:cNvSpPr>
            <p:nvPr/>
          </p:nvSpPr>
          <p:spPr bwMode="auto">
            <a:xfrm rot="10800000" flipH="1">
              <a:off x="0" y="103"/>
              <a:ext cx="31" cy="8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33146" name="Group 37"/>
          <p:cNvGrpSpPr>
            <a:grpSpLocks/>
          </p:cNvGrpSpPr>
          <p:nvPr/>
        </p:nvGrpSpPr>
        <p:grpSpPr bwMode="auto">
          <a:xfrm>
            <a:off x="6315075" y="4737100"/>
            <a:ext cx="368300" cy="809625"/>
            <a:chOff x="0" y="0"/>
            <a:chExt cx="232" cy="510"/>
          </a:xfrm>
        </p:grpSpPr>
        <p:sp>
          <p:nvSpPr>
            <p:cNvPr id="133169" name="AutoShape 38"/>
            <p:cNvSpPr>
              <a:spLocks/>
            </p:cNvSpPr>
            <p:nvPr/>
          </p:nvSpPr>
          <p:spPr bwMode="auto">
            <a:xfrm>
              <a:off x="0" y="399"/>
              <a:ext cx="72" cy="111"/>
            </a:xfrm>
            <a:custGeom>
              <a:avLst/>
              <a:gdLst>
                <a:gd name="T0" fmla="*/ 0 w 21600"/>
                <a:gd name="T1" fmla="*/ 0 h 21600"/>
                <a:gd name="T2" fmla="*/ 21600 w 21600"/>
                <a:gd name="T3" fmla="*/ 21600 h 21600"/>
              </a:gdLst>
              <a:ahLst/>
              <a:cxnLst/>
              <a:rect l="T0" t="T1" r="T2" b="T3"/>
              <a:pathLst>
                <a:path w="21600" h="21600">
                  <a:moveTo>
                    <a:pt x="0" y="21600"/>
                  </a:moveTo>
                  <a:lnTo>
                    <a:pt x="4800" y="0"/>
                  </a:lnTo>
                  <a:lnTo>
                    <a:pt x="14400" y="1557"/>
                  </a:lnTo>
                  <a:lnTo>
                    <a:pt x="21600" y="4670"/>
                  </a:lnTo>
                  <a:lnTo>
                    <a:pt x="0" y="21600"/>
                  </a:lnTo>
                  <a:close/>
                  <a:moveTo>
                    <a:pt x="0" y="2160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33170" name="AutoShape 39"/>
            <p:cNvSpPr>
              <a:spLocks/>
            </p:cNvSpPr>
            <p:nvPr/>
          </p:nvSpPr>
          <p:spPr bwMode="auto">
            <a:xfrm>
              <a:off x="160" y="0"/>
              <a:ext cx="72" cy="111"/>
            </a:xfrm>
            <a:custGeom>
              <a:avLst/>
              <a:gdLst>
                <a:gd name="T0" fmla="*/ 0 w 21600"/>
                <a:gd name="T1" fmla="*/ 0 h 21600"/>
                <a:gd name="T2" fmla="*/ 21600 w 21600"/>
                <a:gd name="T3" fmla="*/ 21600 h 21600"/>
              </a:gdLst>
              <a:ahLst/>
              <a:cxnLst/>
              <a:rect l="T0" t="T1" r="T2" b="T3"/>
              <a:pathLst>
                <a:path w="21600" h="21600">
                  <a:moveTo>
                    <a:pt x="21600" y="0"/>
                  </a:moveTo>
                  <a:lnTo>
                    <a:pt x="16800" y="21600"/>
                  </a:lnTo>
                  <a:lnTo>
                    <a:pt x="7200" y="20043"/>
                  </a:lnTo>
                  <a:lnTo>
                    <a:pt x="0" y="17124"/>
                  </a:lnTo>
                  <a:lnTo>
                    <a:pt x="21600" y="0"/>
                  </a:lnTo>
                  <a:close/>
                  <a:moveTo>
                    <a:pt x="2160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33171" name="Line 40"/>
            <p:cNvSpPr>
              <a:spLocks noChangeShapeType="1"/>
            </p:cNvSpPr>
            <p:nvPr/>
          </p:nvSpPr>
          <p:spPr bwMode="auto">
            <a:xfrm rot="10800000" flipH="1">
              <a:off x="48" y="103"/>
              <a:ext cx="136" cy="30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33147" name="Line 41"/>
          <p:cNvSpPr>
            <a:spLocks noChangeShapeType="1"/>
          </p:cNvSpPr>
          <p:nvPr/>
        </p:nvSpPr>
        <p:spPr bwMode="auto">
          <a:xfrm>
            <a:off x="6480175" y="5205413"/>
            <a:ext cx="292100" cy="889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33148" name="Group 42"/>
          <p:cNvGrpSpPr>
            <a:grpSpLocks/>
          </p:cNvGrpSpPr>
          <p:nvPr/>
        </p:nvGrpSpPr>
        <p:grpSpPr bwMode="auto">
          <a:xfrm>
            <a:off x="6708775" y="4724400"/>
            <a:ext cx="1812925" cy="798513"/>
            <a:chOff x="0" y="0"/>
            <a:chExt cx="1142" cy="503"/>
          </a:xfrm>
        </p:grpSpPr>
        <p:sp>
          <p:nvSpPr>
            <p:cNvPr id="133166" name="AutoShape 43"/>
            <p:cNvSpPr>
              <a:spLocks/>
            </p:cNvSpPr>
            <p:nvPr/>
          </p:nvSpPr>
          <p:spPr bwMode="auto">
            <a:xfrm>
              <a:off x="0" y="0"/>
              <a:ext cx="112" cy="72"/>
            </a:xfrm>
            <a:custGeom>
              <a:avLst/>
              <a:gdLst>
                <a:gd name="T0" fmla="*/ 0 w 21600"/>
                <a:gd name="T1" fmla="*/ 0 h 21600"/>
                <a:gd name="T2" fmla="*/ 21600 w 21600"/>
                <a:gd name="T3" fmla="*/ 21600 h 21600"/>
              </a:gdLst>
              <a:ahLst/>
              <a:cxnLst/>
              <a:rect l="T0" t="T1" r="T2" b="T3"/>
              <a:pathLst>
                <a:path w="21600" h="21600">
                  <a:moveTo>
                    <a:pt x="0" y="0"/>
                  </a:moveTo>
                  <a:lnTo>
                    <a:pt x="21600" y="4800"/>
                  </a:lnTo>
                  <a:lnTo>
                    <a:pt x="20057" y="14400"/>
                  </a:lnTo>
                  <a:lnTo>
                    <a:pt x="16971" y="21600"/>
                  </a:lnTo>
                  <a:lnTo>
                    <a:pt x="0" y="0"/>
                  </a:lnTo>
                  <a:close/>
                  <a:moveTo>
                    <a:pt x="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33167" name="AutoShape 44"/>
            <p:cNvSpPr>
              <a:spLocks/>
            </p:cNvSpPr>
            <p:nvPr/>
          </p:nvSpPr>
          <p:spPr bwMode="auto">
            <a:xfrm>
              <a:off x="1030" y="431"/>
              <a:ext cx="112" cy="72"/>
            </a:xfrm>
            <a:custGeom>
              <a:avLst/>
              <a:gdLst>
                <a:gd name="T0" fmla="*/ 0 w 21600"/>
                <a:gd name="T1" fmla="*/ 0 h 21600"/>
                <a:gd name="T2" fmla="*/ 21600 w 21600"/>
                <a:gd name="T3" fmla="*/ 21600 h 21600"/>
              </a:gdLst>
              <a:ahLst/>
              <a:cxnLst/>
              <a:rect l="T0" t="T1" r="T2" b="T3"/>
              <a:pathLst>
                <a:path w="21600" h="21600">
                  <a:moveTo>
                    <a:pt x="21600" y="21600"/>
                  </a:moveTo>
                  <a:lnTo>
                    <a:pt x="0" y="16800"/>
                  </a:lnTo>
                  <a:lnTo>
                    <a:pt x="1543" y="7200"/>
                  </a:lnTo>
                  <a:lnTo>
                    <a:pt x="4629" y="0"/>
                  </a:lnTo>
                  <a:lnTo>
                    <a:pt x="21600" y="21600"/>
                  </a:lnTo>
                  <a:close/>
                  <a:moveTo>
                    <a:pt x="21600" y="2160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33168" name="Line 45"/>
            <p:cNvSpPr>
              <a:spLocks noChangeShapeType="1"/>
            </p:cNvSpPr>
            <p:nvPr/>
          </p:nvSpPr>
          <p:spPr bwMode="auto">
            <a:xfrm>
              <a:off x="104" y="48"/>
              <a:ext cx="934" cy="40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33149" name="Line 46"/>
          <p:cNvSpPr>
            <a:spLocks noChangeShapeType="1"/>
          </p:cNvSpPr>
          <p:nvPr/>
        </p:nvSpPr>
        <p:spPr bwMode="auto">
          <a:xfrm rot="10800000" flipH="1">
            <a:off x="1916113" y="2481263"/>
            <a:ext cx="1587" cy="6969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150" name="Rectangle 47"/>
          <p:cNvSpPr>
            <a:spLocks/>
          </p:cNvSpPr>
          <p:nvPr/>
        </p:nvSpPr>
        <p:spPr bwMode="auto">
          <a:xfrm>
            <a:off x="1971675" y="2740025"/>
            <a:ext cx="131763"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800">
                <a:solidFill>
                  <a:schemeClr val="tx1"/>
                </a:solidFill>
                <a:latin typeface="Symbol" charset="0"/>
                <a:cs typeface="Symbol" charset="0"/>
                <a:sym typeface="Symbol" charset="0"/>
              </a:rPr>
              <a:t>θ</a:t>
            </a:r>
          </a:p>
        </p:txBody>
      </p:sp>
      <p:sp>
        <p:nvSpPr>
          <p:cNvPr id="133151" name="Rectangle 48"/>
          <p:cNvSpPr>
            <a:spLocks/>
          </p:cNvSpPr>
          <p:nvPr/>
        </p:nvSpPr>
        <p:spPr bwMode="auto">
          <a:xfrm>
            <a:off x="1971675" y="2740025"/>
            <a:ext cx="131763"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800">
                <a:solidFill>
                  <a:schemeClr val="tx1"/>
                </a:solidFill>
                <a:latin typeface="Symbol" charset="0"/>
                <a:cs typeface="Symbol" charset="0"/>
                <a:sym typeface="Symbol" charset="0"/>
              </a:rPr>
              <a:t>θ</a:t>
            </a:r>
          </a:p>
        </p:txBody>
      </p:sp>
      <p:sp>
        <p:nvSpPr>
          <p:cNvPr id="133152" name="Rectangle 49"/>
          <p:cNvSpPr>
            <a:spLocks/>
          </p:cNvSpPr>
          <p:nvPr/>
        </p:nvSpPr>
        <p:spPr bwMode="auto">
          <a:xfrm>
            <a:off x="6461125" y="5362575"/>
            <a:ext cx="138113"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1900">
                <a:solidFill>
                  <a:schemeClr val="tx1"/>
                </a:solidFill>
                <a:latin typeface="Symbol" charset="0"/>
                <a:cs typeface="Symbol" charset="0"/>
                <a:sym typeface="Symbol" charset="0"/>
              </a:rPr>
              <a:t>θ</a:t>
            </a:r>
          </a:p>
        </p:txBody>
      </p:sp>
      <p:sp>
        <p:nvSpPr>
          <p:cNvPr id="133153" name="Line 50"/>
          <p:cNvSpPr>
            <a:spLocks noChangeShapeType="1"/>
          </p:cNvSpPr>
          <p:nvPr/>
        </p:nvSpPr>
        <p:spPr bwMode="auto">
          <a:xfrm rot="10800000" flipH="1">
            <a:off x="7253288" y="4838700"/>
            <a:ext cx="88900" cy="1127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154" name="Rectangle 51"/>
          <p:cNvSpPr>
            <a:spLocks/>
          </p:cNvSpPr>
          <p:nvPr/>
        </p:nvSpPr>
        <p:spPr bwMode="auto">
          <a:xfrm>
            <a:off x="4244975" y="1755775"/>
            <a:ext cx="4383088"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Each resolution element can be con-</a:t>
            </a:r>
          </a:p>
          <a:p>
            <a:pPr marL="39688"/>
            <a:r>
              <a:rPr lang="en-US" sz="1800" b="1">
                <a:solidFill>
                  <a:schemeClr val="tx1"/>
                </a:solidFill>
                <a:latin typeface="Helvetica" charset="0"/>
                <a:cs typeface="Helvetica" charset="0"/>
                <a:sym typeface="Helvetica" charset="0"/>
              </a:rPr>
              <a:t>sidered a radiating antenna with beam-</a:t>
            </a:r>
          </a:p>
          <a:p>
            <a:pPr marL="39688"/>
            <a:r>
              <a:rPr lang="en-US" sz="1800" b="1">
                <a:solidFill>
                  <a:schemeClr val="tx1"/>
                </a:solidFill>
                <a:latin typeface="Helvetica" charset="0"/>
                <a:cs typeface="Helvetica" charset="0"/>
                <a:sym typeface="Helvetica" charset="0"/>
              </a:rPr>
              <a:t>width of          , which depends on the </a:t>
            </a:r>
          </a:p>
          <a:p>
            <a:pPr marL="39688"/>
            <a:r>
              <a:rPr lang="en-US" sz="1800" b="1">
                <a:solidFill>
                  <a:schemeClr val="tx1"/>
                </a:solidFill>
                <a:latin typeface="Helvetica" charset="0"/>
                <a:cs typeface="Helvetica" charset="0"/>
                <a:sym typeface="Helvetica" charset="0"/>
              </a:rPr>
              <a:t>range and local angle of incidence.</a:t>
            </a:r>
          </a:p>
        </p:txBody>
      </p:sp>
      <p:pic>
        <p:nvPicPr>
          <p:cNvPr id="133155"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2363788"/>
            <a:ext cx="615950" cy="271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3156" name="Rectangle 53"/>
          <p:cNvSpPr>
            <a:spLocks/>
          </p:cNvSpPr>
          <p:nvPr/>
        </p:nvSpPr>
        <p:spPr bwMode="auto">
          <a:xfrm>
            <a:off x="569913" y="4572000"/>
            <a:ext cx="3735387" cy="177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When the two apertures of the</a:t>
            </a:r>
          </a:p>
          <a:p>
            <a:pPr marL="39688"/>
            <a:r>
              <a:rPr lang="en-US" sz="1800" b="1">
                <a:solidFill>
                  <a:schemeClr val="tx1"/>
                </a:solidFill>
                <a:latin typeface="Helvetica" charset="0"/>
                <a:cs typeface="Helvetica" charset="0"/>
                <a:sym typeface="Helvetica" charset="0"/>
              </a:rPr>
              <a:t>interferometer are within this</a:t>
            </a:r>
          </a:p>
          <a:p>
            <a:pPr marL="39688"/>
            <a:r>
              <a:rPr lang="en-US" sz="1800" b="1">
                <a:solidFill>
                  <a:schemeClr val="tx1"/>
                </a:solidFill>
                <a:latin typeface="Helvetica" charset="0"/>
                <a:cs typeface="Helvetica" charset="0"/>
                <a:sym typeface="Helvetica" charset="0"/>
              </a:rPr>
              <a:t>beamwidth, coherence is main-</a:t>
            </a:r>
          </a:p>
          <a:p>
            <a:pPr marL="39688"/>
            <a:r>
              <a:rPr lang="en-US" sz="1800" b="1">
                <a:solidFill>
                  <a:schemeClr val="tx1"/>
                </a:solidFill>
                <a:latin typeface="Helvetica" charset="0"/>
                <a:cs typeface="Helvetica" charset="0"/>
                <a:sym typeface="Helvetica" charset="0"/>
              </a:rPr>
              <a:t>tained.  Beyond this critical </a:t>
            </a:r>
          </a:p>
          <a:p>
            <a:pPr marL="39688"/>
            <a:r>
              <a:rPr lang="en-US" sz="1800" b="1">
                <a:solidFill>
                  <a:schemeClr val="tx1"/>
                </a:solidFill>
                <a:latin typeface="Helvetica" charset="0"/>
                <a:cs typeface="Helvetica" charset="0"/>
                <a:sym typeface="Helvetica" charset="0"/>
              </a:rPr>
              <a:t>baseline separation, there is no</a:t>
            </a:r>
          </a:p>
          <a:p>
            <a:pPr marL="39688"/>
            <a:r>
              <a:rPr lang="en-US" sz="1800" b="1">
                <a:solidFill>
                  <a:schemeClr val="tx1"/>
                </a:solidFill>
                <a:latin typeface="Helvetica" charset="0"/>
                <a:cs typeface="Helvetica" charset="0"/>
                <a:sym typeface="Helvetica" charset="0"/>
              </a:rPr>
              <a:t>coherence for distributed targets</a:t>
            </a:r>
          </a:p>
        </p:txBody>
      </p:sp>
      <p:pic>
        <p:nvPicPr>
          <p:cNvPr id="133157" name="Picture 5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60000">
            <a:off x="4591050" y="3559175"/>
            <a:ext cx="1257300" cy="238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3158" name="Line 55"/>
          <p:cNvSpPr>
            <a:spLocks noChangeShapeType="1"/>
          </p:cNvSpPr>
          <p:nvPr/>
        </p:nvSpPr>
        <p:spPr bwMode="auto">
          <a:xfrm rot="10800000">
            <a:off x="4876800" y="3657600"/>
            <a:ext cx="1295400" cy="1752600"/>
          </a:xfrm>
          <a:prstGeom prst="line">
            <a:avLst/>
          </a:prstGeom>
          <a:noFill/>
          <a:ln w="254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159" name="Line 56"/>
          <p:cNvSpPr>
            <a:spLocks noChangeShapeType="1"/>
          </p:cNvSpPr>
          <p:nvPr/>
        </p:nvSpPr>
        <p:spPr bwMode="auto">
          <a:xfrm rot="10800000">
            <a:off x="4114800" y="4800600"/>
            <a:ext cx="2057400" cy="608013"/>
          </a:xfrm>
          <a:prstGeom prst="line">
            <a:avLst/>
          </a:prstGeom>
          <a:noFill/>
          <a:ln w="254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160" name="Line 57"/>
          <p:cNvSpPr>
            <a:spLocks noChangeShapeType="1"/>
          </p:cNvSpPr>
          <p:nvPr/>
        </p:nvSpPr>
        <p:spPr bwMode="auto">
          <a:xfrm flipH="1">
            <a:off x="6103938" y="4716463"/>
            <a:ext cx="592137" cy="411162"/>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161" name="Line 58"/>
          <p:cNvSpPr>
            <a:spLocks noChangeShapeType="1"/>
          </p:cNvSpPr>
          <p:nvPr/>
        </p:nvSpPr>
        <p:spPr bwMode="auto">
          <a:xfrm flipH="1">
            <a:off x="5662613" y="5130800"/>
            <a:ext cx="441325" cy="10414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162" name="Rectangle 59"/>
          <p:cNvSpPr>
            <a:spLocks/>
          </p:cNvSpPr>
          <p:nvPr/>
        </p:nvSpPr>
        <p:spPr bwMode="auto">
          <a:xfrm>
            <a:off x="6918325" y="3341688"/>
            <a:ext cx="66263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i="1" dirty="0">
                <a:solidFill>
                  <a:schemeClr val="tx1"/>
                </a:solidFill>
                <a:cs typeface="Times" charset="0"/>
              </a:rPr>
              <a:t>n=1,2</a:t>
            </a:r>
          </a:p>
        </p:txBody>
      </p:sp>
      <p:pic>
        <p:nvPicPr>
          <p:cNvPr id="133163" name="Picture 6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950" y="3244850"/>
            <a:ext cx="1384300"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33164"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0100" y="4343400"/>
            <a:ext cx="1549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33165" name="Picture 6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5100" y="5283200"/>
            <a:ext cx="16002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 name="Rectangle 2"/>
          <p:cNvSpPr/>
          <p:nvPr/>
        </p:nvSpPr>
        <p:spPr bwMode="auto">
          <a:xfrm>
            <a:off x="5918698" y="3607792"/>
            <a:ext cx="228600" cy="22860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charset="0"/>
              <a:ea typeface="ヒラギノ明朝 Pro W3" charset="-128"/>
              <a:cs typeface="ヒラギノ明朝 Pro W3" charset="-128"/>
              <a:sym typeface="Times" charset="0"/>
            </a:endParaRPr>
          </a:p>
        </p:txBody>
      </p:sp>
      <p:sp>
        <p:nvSpPr>
          <p:cNvPr id="2" name="TextBox 1"/>
          <p:cNvSpPr txBox="1"/>
          <p:nvPr/>
        </p:nvSpPr>
        <p:spPr>
          <a:xfrm>
            <a:off x="5879851" y="3461186"/>
            <a:ext cx="304800" cy="400110"/>
          </a:xfrm>
          <a:prstGeom prst="rect">
            <a:avLst/>
          </a:prstGeom>
          <a:noFill/>
        </p:spPr>
        <p:txBody>
          <a:bodyPr wrap="square" rtlCol="0">
            <a:spAutoFit/>
          </a:bodyPr>
          <a:lstStyle/>
          <a:p>
            <a:r>
              <a:rPr lang="en-US" sz="2000" i="1" dirty="0"/>
              <a:t>n </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ChangeArrowheads="1"/>
          </p:cNvSpPr>
          <p:nvPr>
            <p:ph type="title"/>
          </p:nvPr>
        </p:nvSpPr>
        <p:spPr>
          <a:xfrm>
            <a:off x="685800" y="0"/>
            <a:ext cx="7772400" cy="1755775"/>
          </a:xfrm>
        </p:spPr>
        <p:txBody>
          <a:bodyPr rIns="39688"/>
          <a:lstStyle/>
          <a:p>
            <a:pPr indent="0" eaLnBrk="1" hangingPunct="1"/>
            <a:r>
              <a:rPr lang="en-US" sz="3200">
                <a:latin typeface="Helvetica" charset="0"/>
                <a:ea typeface="ヒラギノ角ゴ Pro W6" charset="0"/>
                <a:cs typeface="ヒラギノ角ゴ Pro W6" charset="0"/>
              </a:rPr>
              <a:t>Overcoming Baseline Decorrelation</a:t>
            </a:r>
          </a:p>
        </p:txBody>
      </p:sp>
      <p:pic>
        <p:nvPicPr>
          <p:cNvPr id="13414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0" y="1220788"/>
            <a:ext cx="5054600" cy="223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4148" name="Rectangle 5"/>
          <p:cNvSpPr>
            <a:spLocks/>
          </p:cNvSpPr>
          <p:nvPr/>
        </p:nvSpPr>
        <p:spPr bwMode="auto">
          <a:xfrm>
            <a:off x="1165225" y="3465513"/>
            <a:ext cx="691197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b="1">
                <a:solidFill>
                  <a:schemeClr val="tx1"/>
                </a:solidFill>
                <a:latin typeface="Helvetica" charset="0"/>
                <a:cs typeface="Helvetica" charset="0"/>
                <a:sym typeface="Helvetica" charset="0"/>
              </a:rPr>
              <a:t>Distributed targets correlate over a narrow range of baselines </a:t>
            </a:r>
          </a:p>
        </p:txBody>
      </p:sp>
      <p:pic>
        <p:nvPicPr>
          <p:cNvPr id="134149"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80000">
            <a:off x="1680369" y="2097882"/>
            <a:ext cx="8731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34150"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80000">
            <a:off x="4632325" y="1574801"/>
            <a:ext cx="396875" cy="114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4151" name="Line 8"/>
          <p:cNvSpPr>
            <a:spLocks noChangeShapeType="1"/>
          </p:cNvSpPr>
          <p:nvPr/>
        </p:nvSpPr>
        <p:spPr bwMode="auto">
          <a:xfrm flipH="1">
            <a:off x="2374900" y="2859088"/>
            <a:ext cx="292100" cy="342900"/>
          </a:xfrm>
          <a:prstGeom prst="line">
            <a:avLst/>
          </a:prstGeom>
          <a:noFill/>
          <a:ln w="635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152" name="Line 9"/>
          <p:cNvSpPr>
            <a:spLocks noChangeShapeType="1"/>
          </p:cNvSpPr>
          <p:nvPr/>
        </p:nvSpPr>
        <p:spPr bwMode="auto">
          <a:xfrm flipH="1">
            <a:off x="4635500" y="1690688"/>
            <a:ext cx="1409700" cy="1511300"/>
          </a:xfrm>
          <a:prstGeom prst="line">
            <a:avLst/>
          </a:prstGeom>
          <a:noFill/>
          <a:ln w="635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153" name="Rectangle 10"/>
          <p:cNvSpPr>
            <a:spLocks/>
          </p:cNvSpPr>
          <p:nvPr/>
        </p:nvSpPr>
        <p:spPr bwMode="auto">
          <a:xfrm>
            <a:off x="508000" y="3133725"/>
            <a:ext cx="14732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spcBef>
                <a:spcPts val="600"/>
              </a:spcBef>
            </a:pPr>
            <a:r>
              <a:rPr lang="en-US" sz="1000" b="1">
                <a:solidFill>
                  <a:schemeClr val="tx1"/>
                </a:solidFill>
                <a:latin typeface="Helvetica" charset="0"/>
                <a:cs typeface="Helvetica" charset="0"/>
                <a:sym typeface="Helvetica" charset="0"/>
              </a:rPr>
              <a:t>Effective </a:t>
            </a:r>
          </a:p>
          <a:p>
            <a:pPr marL="39688">
              <a:spcBef>
                <a:spcPts val="600"/>
              </a:spcBef>
            </a:pPr>
            <a:r>
              <a:rPr lang="en-US" sz="1000" b="1">
                <a:solidFill>
                  <a:schemeClr val="tx1"/>
                </a:solidFill>
                <a:latin typeface="Helvetica" charset="0"/>
                <a:cs typeface="Helvetica" charset="0"/>
                <a:sym typeface="Helvetica" charset="0"/>
              </a:rPr>
              <a:t>Projected Resolution</a:t>
            </a:r>
          </a:p>
        </p:txBody>
      </p:sp>
      <p:sp>
        <p:nvSpPr>
          <p:cNvPr id="134154" name="AutoShape 11"/>
          <p:cNvSpPr>
            <a:spLocks/>
          </p:cNvSpPr>
          <p:nvPr/>
        </p:nvSpPr>
        <p:spPr bwMode="auto">
          <a:xfrm>
            <a:off x="1905000" y="3201988"/>
            <a:ext cx="444500" cy="101600"/>
          </a:xfrm>
          <a:custGeom>
            <a:avLst/>
            <a:gdLst>
              <a:gd name="T0" fmla="*/ 0 w 21600"/>
              <a:gd name="T1" fmla="*/ 0 h 20035"/>
              <a:gd name="T2" fmla="*/ 21600 w 21600"/>
              <a:gd name="T3" fmla="*/ 20035 h 20035"/>
            </a:gdLst>
            <a:ahLst/>
            <a:cxnLst/>
            <a:rect l="T0" t="T1" r="T2" b="T3"/>
            <a:pathLst>
              <a:path w="21600" h="20035">
                <a:moveTo>
                  <a:pt x="0" y="20035"/>
                </a:moveTo>
                <a:cubicBezTo>
                  <a:pt x="2469" y="19409"/>
                  <a:pt x="12574" y="21600"/>
                  <a:pt x="16663" y="12522"/>
                </a:cubicBezTo>
                <a:cubicBezTo>
                  <a:pt x="17897" y="9391"/>
                  <a:pt x="18977" y="5009"/>
                  <a:pt x="20366" y="2504"/>
                </a:cubicBezTo>
                <a:cubicBezTo>
                  <a:pt x="20751" y="1565"/>
                  <a:pt x="21137" y="626"/>
                  <a:pt x="21600" y="0"/>
                </a:cubicBezTo>
              </a:path>
            </a:pathLst>
          </a:custGeom>
          <a:noFill/>
          <a:ln w="12700">
            <a:solidFill>
              <a:schemeClr val="tx1"/>
            </a:solidFill>
            <a:miter lim="800000"/>
            <a:headEn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34155" name="AutoShape 12"/>
          <p:cNvSpPr>
            <a:spLocks/>
          </p:cNvSpPr>
          <p:nvPr/>
        </p:nvSpPr>
        <p:spPr bwMode="auto">
          <a:xfrm>
            <a:off x="2425700" y="3151188"/>
            <a:ext cx="647700" cy="50800"/>
          </a:xfrm>
          <a:custGeom>
            <a:avLst/>
            <a:gdLst>
              <a:gd name="T0" fmla="*/ 0 w 19541"/>
              <a:gd name="T1" fmla="*/ 0 h 15709"/>
              <a:gd name="T2" fmla="*/ 19541 w 19541"/>
              <a:gd name="T3" fmla="*/ 15709 h 15709"/>
            </a:gdLst>
            <a:ahLst/>
            <a:cxnLst/>
            <a:rect l="T0" t="T1" r="T2" b="T3"/>
            <a:pathLst>
              <a:path w="19541" h="15709">
                <a:moveTo>
                  <a:pt x="0" y="15709"/>
                </a:moveTo>
                <a:cubicBezTo>
                  <a:pt x="3449" y="3436"/>
                  <a:pt x="-2059" y="21600"/>
                  <a:pt x="3066" y="7855"/>
                </a:cubicBezTo>
                <a:cubicBezTo>
                  <a:pt x="3832" y="5400"/>
                  <a:pt x="5365" y="0"/>
                  <a:pt x="5365" y="0"/>
                </a:cubicBezTo>
                <a:cubicBezTo>
                  <a:pt x="6131" y="982"/>
                  <a:pt x="6897" y="1964"/>
                  <a:pt x="7663" y="3927"/>
                </a:cubicBezTo>
                <a:cubicBezTo>
                  <a:pt x="8430" y="5891"/>
                  <a:pt x="9962" y="11782"/>
                  <a:pt x="9962" y="11782"/>
                </a:cubicBezTo>
                <a:cubicBezTo>
                  <a:pt x="13363" y="7364"/>
                  <a:pt x="15997" y="0"/>
                  <a:pt x="19541" y="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34156" name="Line 13"/>
          <p:cNvSpPr>
            <a:spLocks noChangeShapeType="1"/>
          </p:cNvSpPr>
          <p:nvPr/>
        </p:nvSpPr>
        <p:spPr bwMode="auto">
          <a:xfrm rot="10800000" flipH="1">
            <a:off x="2654300" y="3951288"/>
            <a:ext cx="1778000" cy="18669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157" name="Line 14"/>
          <p:cNvSpPr>
            <a:spLocks noChangeShapeType="1"/>
          </p:cNvSpPr>
          <p:nvPr/>
        </p:nvSpPr>
        <p:spPr bwMode="auto">
          <a:xfrm rot="10800000" flipH="1">
            <a:off x="3352800" y="3913188"/>
            <a:ext cx="1778000" cy="18923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158" name="Line 15"/>
          <p:cNvSpPr>
            <a:spLocks noChangeShapeType="1"/>
          </p:cNvSpPr>
          <p:nvPr/>
        </p:nvSpPr>
        <p:spPr bwMode="auto">
          <a:xfrm>
            <a:off x="2667000" y="5805488"/>
            <a:ext cx="723900" cy="158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159" name="Line 16"/>
          <p:cNvSpPr>
            <a:spLocks noChangeShapeType="1"/>
          </p:cNvSpPr>
          <p:nvPr/>
        </p:nvSpPr>
        <p:spPr bwMode="auto">
          <a:xfrm>
            <a:off x="4013200" y="4383088"/>
            <a:ext cx="330200" cy="3302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4160" name="Rectangle 17"/>
          <p:cNvSpPr>
            <a:spLocks/>
          </p:cNvSpPr>
          <p:nvPr/>
        </p:nvSpPr>
        <p:spPr bwMode="auto">
          <a:xfrm>
            <a:off x="4175125" y="4259263"/>
            <a:ext cx="4191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Symbol" charset="0"/>
                <a:cs typeface="Symbol" charset="0"/>
                <a:sym typeface="Symbol" charset="0"/>
              </a:rPr>
              <a:t>Δρ</a:t>
            </a:r>
          </a:p>
        </p:txBody>
      </p:sp>
      <p:sp>
        <p:nvSpPr>
          <p:cNvPr id="134161" name="AutoShape 18"/>
          <p:cNvSpPr>
            <a:spLocks/>
          </p:cNvSpPr>
          <p:nvPr/>
        </p:nvSpPr>
        <p:spPr bwMode="auto">
          <a:xfrm flipH="1">
            <a:off x="2997200" y="5640388"/>
            <a:ext cx="114300" cy="114300"/>
          </a:xfrm>
          <a:prstGeom prst="rtTriangle">
            <a:avLst/>
          </a:prstGeom>
          <a:solidFill>
            <a:srgbClr val="808080"/>
          </a:solidFill>
          <a:ln w="12700">
            <a:solidFill>
              <a:schemeClr val="tx1"/>
            </a:solidFill>
            <a:miter lim="800000"/>
            <a:headEnd/>
            <a:tailEnd/>
          </a:ln>
        </p:spPr>
        <p:txBody>
          <a:bodyPr lIns="0" tIns="0" rIns="0" bIns="0"/>
          <a:lstStyle/>
          <a:p>
            <a:endParaRPr lang="en-US"/>
          </a:p>
        </p:txBody>
      </p:sp>
      <p:sp>
        <p:nvSpPr>
          <p:cNvPr id="134162" name="Line 19"/>
          <p:cNvSpPr>
            <a:spLocks noChangeShapeType="1"/>
          </p:cNvSpPr>
          <p:nvPr/>
        </p:nvSpPr>
        <p:spPr bwMode="auto">
          <a:xfrm>
            <a:off x="3060700" y="5729288"/>
            <a:ext cx="1588" cy="762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163" name="Rectangle 20"/>
          <p:cNvSpPr>
            <a:spLocks/>
          </p:cNvSpPr>
          <p:nvPr/>
        </p:nvSpPr>
        <p:spPr bwMode="auto">
          <a:xfrm>
            <a:off x="3519488" y="5791200"/>
            <a:ext cx="145891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400">
                <a:solidFill>
                  <a:schemeClr val="tx1"/>
                </a:solidFill>
                <a:latin typeface="Arial" charset="0"/>
                <a:cs typeface="Arial" charset="0"/>
                <a:sym typeface="Arial" charset="0"/>
              </a:rPr>
              <a:t>Corner Reflector</a:t>
            </a:r>
          </a:p>
        </p:txBody>
      </p:sp>
      <p:sp>
        <p:nvSpPr>
          <p:cNvPr id="134164" name="Line 21"/>
          <p:cNvSpPr>
            <a:spLocks noChangeShapeType="1"/>
          </p:cNvSpPr>
          <p:nvPr/>
        </p:nvSpPr>
        <p:spPr bwMode="auto">
          <a:xfrm rot="10800000" flipH="1">
            <a:off x="3022600" y="3938588"/>
            <a:ext cx="1778000" cy="1866900"/>
          </a:xfrm>
          <a:prstGeom prst="line">
            <a:avLst/>
          </a:prstGeom>
          <a:noFill/>
          <a:ln w="127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165" name="Line 22"/>
          <p:cNvSpPr>
            <a:spLocks noChangeShapeType="1"/>
          </p:cNvSpPr>
          <p:nvPr/>
        </p:nvSpPr>
        <p:spPr bwMode="auto">
          <a:xfrm rot="10800000" flipH="1">
            <a:off x="3073400" y="3913188"/>
            <a:ext cx="1778000" cy="1892300"/>
          </a:xfrm>
          <a:prstGeom prst="line">
            <a:avLst/>
          </a:prstGeom>
          <a:noFill/>
          <a:ln w="127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166" name="Line 23"/>
          <p:cNvSpPr>
            <a:spLocks noChangeShapeType="1"/>
          </p:cNvSpPr>
          <p:nvPr/>
        </p:nvSpPr>
        <p:spPr bwMode="auto">
          <a:xfrm>
            <a:off x="3738563" y="5087938"/>
            <a:ext cx="330200" cy="330200"/>
          </a:xfrm>
          <a:prstGeom prst="line">
            <a:avLst/>
          </a:prstGeom>
          <a:noFill/>
          <a:ln w="1270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34167" name="Line 24"/>
          <p:cNvSpPr>
            <a:spLocks noChangeShapeType="1"/>
          </p:cNvSpPr>
          <p:nvPr/>
        </p:nvSpPr>
        <p:spPr bwMode="auto">
          <a:xfrm>
            <a:off x="3378200" y="4738688"/>
            <a:ext cx="330200" cy="3302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4168" name="AutoShape 25"/>
          <p:cNvSpPr>
            <a:spLocks/>
          </p:cNvSpPr>
          <p:nvPr/>
        </p:nvSpPr>
        <p:spPr bwMode="auto">
          <a:xfrm flipH="1">
            <a:off x="3135313" y="5857875"/>
            <a:ext cx="444500" cy="101600"/>
          </a:xfrm>
          <a:custGeom>
            <a:avLst/>
            <a:gdLst>
              <a:gd name="T0" fmla="*/ 0 w 21600"/>
              <a:gd name="T1" fmla="*/ 0 h 20035"/>
              <a:gd name="T2" fmla="*/ 21600 w 21600"/>
              <a:gd name="T3" fmla="*/ 20035 h 20035"/>
            </a:gdLst>
            <a:ahLst/>
            <a:cxnLst/>
            <a:rect l="T0" t="T1" r="T2" b="T3"/>
            <a:pathLst>
              <a:path w="21600" h="20035">
                <a:moveTo>
                  <a:pt x="0" y="20035"/>
                </a:moveTo>
                <a:cubicBezTo>
                  <a:pt x="2469" y="19409"/>
                  <a:pt x="12574" y="21600"/>
                  <a:pt x="16663" y="12522"/>
                </a:cubicBezTo>
                <a:cubicBezTo>
                  <a:pt x="17897" y="9391"/>
                  <a:pt x="18977" y="5009"/>
                  <a:pt x="20366" y="2504"/>
                </a:cubicBezTo>
                <a:cubicBezTo>
                  <a:pt x="20751" y="1565"/>
                  <a:pt x="21137" y="626"/>
                  <a:pt x="21600" y="0"/>
                </a:cubicBezTo>
              </a:path>
            </a:pathLst>
          </a:custGeom>
          <a:noFill/>
          <a:ln w="12700">
            <a:solidFill>
              <a:schemeClr val="tx1"/>
            </a:solidFill>
            <a:miter lim="800000"/>
            <a:headEn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34169" name="Rectangle 26"/>
          <p:cNvSpPr>
            <a:spLocks/>
          </p:cNvSpPr>
          <p:nvPr/>
        </p:nvSpPr>
        <p:spPr bwMode="auto">
          <a:xfrm>
            <a:off x="4073525" y="5254625"/>
            <a:ext cx="194310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spcBef>
                <a:spcPts val="600"/>
              </a:spcBef>
            </a:pPr>
            <a:r>
              <a:rPr lang="en-US" sz="1000" b="1">
                <a:solidFill>
                  <a:schemeClr val="tx1"/>
                </a:solidFill>
                <a:latin typeface="Helvetica" charset="0"/>
                <a:cs typeface="Helvetica" charset="0"/>
                <a:sym typeface="Helvetica" charset="0"/>
              </a:rPr>
              <a:t>Effective Range Resolution</a:t>
            </a:r>
          </a:p>
        </p:txBody>
      </p:sp>
      <p:pic>
        <p:nvPicPr>
          <p:cNvPr id="134170" name="Picture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0" y="4448175"/>
            <a:ext cx="1501775" cy="116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4171" name="Rectangle 28"/>
          <p:cNvSpPr>
            <a:spLocks/>
          </p:cNvSpPr>
          <p:nvPr/>
        </p:nvSpPr>
        <p:spPr bwMode="auto">
          <a:xfrm>
            <a:off x="6324600" y="4251325"/>
            <a:ext cx="12192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900">
                <a:solidFill>
                  <a:schemeClr val="tx1"/>
                </a:solidFill>
                <a:latin typeface="Helvetica" charset="0"/>
                <a:cs typeface="Helvetica" charset="0"/>
                <a:sym typeface="Helvetica" charset="0"/>
              </a:rPr>
              <a:t>JPL Corner Reflector</a:t>
            </a:r>
          </a:p>
        </p:txBody>
      </p:sp>
      <p:pic>
        <p:nvPicPr>
          <p:cNvPr id="134172" name="Picture 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80000">
            <a:off x="1810544" y="4764882"/>
            <a:ext cx="165417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4173" name="AutoShape 30"/>
          <p:cNvSpPr>
            <a:spLocks/>
          </p:cNvSpPr>
          <p:nvPr/>
        </p:nvSpPr>
        <p:spPr bwMode="auto">
          <a:xfrm>
            <a:off x="1439863" y="5783263"/>
            <a:ext cx="4359275" cy="76200"/>
          </a:xfrm>
          <a:custGeom>
            <a:avLst/>
            <a:gdLst>
              <a:gd name="T0" fmla="*/ 0 w 21600"/>
              <a:gd name="T1" fmla="*/ 0 h 16189"/>
              <a:gd name="T2" fmla="*/ 21600 w 21600"/>
              <a:gd name="T3" fmla="*/ 16189 h 16189"/>
            </a:gdLst>
            <a:ahLst/>
            <a:cxnLst/>
            <a:rect l="T0" t="T1" r="T2" b="T3"/>
            <a:pathLst>
              <a:path w="21600" h="16189">
                <a:moveTo>
                  <a:pt x="0" y="3160"/>
                </a:moveTo>
                <a:cubicBezTo>
                  <a:pt x="1605" y="-5411"/>
                  <a:pt x="3154" y="5560"/>
                  <a:pt x="4735" y="10703"/>
                </a:cubicBezTo>
                <a:cubicBezTo>
                  <a:pt x="6505" y="7960"/>
                  <a:pt x="5640" y="12075"/>
                  <a:pt x="6419" y="3160"/>
                </a:cubicBezTo>
                <a:cubicBezTo>
                  <a:pt x="7732" y="8989"/>
                  <a:pt x="9164" y="5560"/>
                  <a:pt x="10485" y="6932"/>
                </a:cubicBezTo>
                <a:cubicBezTo>
                  <a:pt x="10894" y="7960"/>
                  <a:pt x="11193" y="10018"/>
                  <a:pt x="11579" y="14132"/>
                </a:cubicBezTo>
                <a:cubicBezTo>
                  <a:pt x="12609" y="10703"/>
                  <a:pt x="13640" y="7275"/>
                  <a:pt x="14678" y="5218"/>
                </a:cubicBezTo>
                <a:cubicBezTo>
                  <a:pt x="16723" y="6246"/>
                  <a:pt x="18690" y="9332"/>
                  <a:pt x="20719" y="16189"/>
                </a:cubicBezTo>
                <a:cubicBezTo>
                  <a:pt x="21018" y="13446"/>
                  <a:pt x="21285" y="6932"/>
                  <a:pt x="21600" y="6932"/>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pic>
        <p:nvPicPr>
          <p:cNvPr id="134174" name="Picture 3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38" y="4152900"/>
            <a:ext cx="1149350" cy="153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4175" name="Rectangle 32"/>
          <p:cNvSpPr>
            <a:spLocks/>
          </p:cNvSpPr>
          <p:nvPr/>
        </p:nvSpPr>
        <p:spPr bwMode="auto">
          <a:xfrm>
            <a:off x="1101725" y="4194175"/>
            <a:ext cx="13922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900">
                <a:solidFill>
                  <a:schemeClr val="tx1"/>
                </a:solidFill>
                <a:latin typeface="Helvetica" charset="0"/>
                <a:cs typeface="Helvetica" charset="0"/>
                <a:sym typeface="Helvetica" charset="0"/>
              </a:rPr>
              <a:t>Urban Corner Reflectors</a:t>
            </a:r>
          </a:p>
        </p:txBody>
      </p:sp>
      <p:sp>
        <p:nvSpPr>
          <p:cNvPr id="134176" name="Rectangle 33"/>
          <p:cNvSpPr>
            <a:spLocks/>
          </p:cNvSpPr>
          <p:nvPr/>
        </p:nvSpPr>
        <p:spPr bwMode="auto">
          <a:xfrm>
            <a:off x="2867025" y="2770188"/>
            <a:ext cx="301625" cy="2286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000">
                <a:solidFill>
                  <a:schemeClr val="tx1"/>
                </a:solidFill>
                <a:latin typeface="Symbol" charset="0"/>
                <a:cs typeface="Symbol" charset="0"/>
                <a:sym typeface="Symbol" charset="0"/>
              </a:rPr>
              <a:t>Δρ</a:t>
            </a:r>
          </a:p>
        </p:txBody>
      </p:sp>
      <p:sp>
        <p:nvSpPr>
          <p:cNvPr id="134177" name="Rectangle 34"/>
          <p:cNvSpPr>
            <a:spLocks/>
          </p:cNvSpPr>
          <p:nvPr/>
        </p:nvSpPr>
        <p:spPr bwMode="auto">
          <a:xfrm>
            <a:off x="1038225" y="6094413"/>
            <a:ext cx="78740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800" b="1">
                <a:solidFill>
                  <a:schemeClr val="tx1"/>
                </a:solidFill>
                <a:latin typeface="Helvetica" charset="0"/>
                <a:cs typeface="Helvetica" charset="0"/>
                <a:sym typeface="Helvetica" charset="0"/>
              </a:rPr>
              <a:t>Pixels dominated by single scatterers generally behave though imaged at much finer resolution</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
          <p:cNvSpPr>
            <a:spLocks noGrp="1" noChangeArrowheads="1"/>
          </p:cNvSpPr>
          <p:nvPr>
            <p:ph type="title"/>
          </p:nvPr>
        </p:nvSpPr>
        <p:spPr>
          <a:xfrm>
            <a:off x="669925" y="212725"/>
            <a:ext cx="7772400" cy="1768475"/>
          </a:xfrm>
        </p:spPr>
        <p:txBody>
          <a:bodyPr rIns="39688"/>
          <a:lstStyle/>
          <a:p>
            <a:pPr indent="0" eaLnBrk="1" hangingPunct="1"/>
            <a:r>
              <a:rPr lang="en-US" sz="3200">
                <a:latin typeface="Helvetica" charset="0"/>
                <a:ea typeface="ヒラギノ角ゴ Pro W6" charset="0"/>
                <a:cs typeface="ヒラギノ角ゴ Pro W6" charset="0"/>
              </a:rPr>
              <a:t>Critical Baseline</a:t>
            </a:r>
          </a:p>
        </p:txBody>
      </p:sp>
      <p:sp>
        <p:nvSpPr>
          <p:cNvPr id="135171" name="Rectangle 4"/>
          <p:cNvSpPr>
            <a:spLocks/>
          </p:cNvSpPr>
          <p:nvPr/>
        </p:nvSpPr>
        <p:spPr bwMode="auto">
          <a:xfrm>
            <a:off x="942975" y="1468438"/>
            <a:ext cx="74041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9688"/>
            <a:r>
              <a:rPr lang="en-US" sz="1800" b="1">
                <a:solidFill>
                  <a:schemeClr val="tx1"/>
                </a:solidFill>
                <a:latin typeface="Helvetica" charset="0"/>
                <a:cs typeface="Helvetica" charset="0"/>
                <a:sym typeface="Helvetica" charset="0"/>
              </a:rPr>
              <a:t>The critical baseline is the aperture separation perpendicular to the look direction at which the interferometric correlation becomes zero.</a:t>
            </a:r>
          </a:p>
        </p:txBody>
      </p:sp>
      <p:sp>
        <p:nvSpPr>
          <p:cNvPr id="135172" name="Rectangle 5"/>
          <p:cNvSpPr>
            <a:spLocks/>
          </p:cNvSpPr>
          <p:nvPr/>
        </p:nvSpPr>
        <p:spPr bwMode="auto">
          <a:xfrm>
            <a:off x="942975" y="3065463"/>
            <a:ext cx="74041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9688"/>
            <a:r>
              <a:rPr lang="en-US" sz="1800" b="1">
                <a:solidFill>
                  <a:schemeClr val="tx1"/>
                </a:solidFill>
                <a:latin typeface="Helvetica" charset="0"/>
                <a:cs typeface="Helvetica" charset="0"/>
                <a:sym typeface="Helvetica" charset="0"/>
              </a:rPr>
              <a:t>Interferometers with longer wavelengths and finer resolution are less sensitive to baseline decorrelation.  When the critical baseline is reached, the interferometric phase varies as</a:t>
            </a:r>
          </a:p>
        </p:txBody>
      </p:sp>
      <p:sp>
        <p:nvSpPr>
          <p:cNvPr id="135173" name="Rectangle 6"/>
          <p:cNvSpPr>
            <a:spLocks/>
          </p:cNvSpPr>
          <p:nvPr/>
        </p:nvSpPr>
        <p:spPr bwMode="auto">
          <a:xfrm>
            <a:off x="936625" y="5853113"/>
            <a:ext cx="7445375"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The relative phase of scatterers across a resolution element </a:t>
            </a:r>
          </a:p>
          <a:p>
            <a:pPr marL="39688"/>
            <a:r>
              <a:rPr lang="en-US" sz="1800" b="1">
                <a:solidFill>
                  <a:schemeClr val="tx1"/>
                </a:solidFill>
                <a:latin typeface="Helvetica" charset="0"/>
                <a:cs typeface="Helvetica" charset="0"/>
                <a:sym typeface="Helvetica" charset="0"/>
              </a:rPr>
              <a:t>changes by a full cycle, leading to destructive coherent summation</a:t>
            </a:r>
          </a:p>
        </p:txBody>
      </p:sp>
      <p:pic>
        <p:nvPicPr>
          <p:cNvPr id="135174"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2222500"/>
            <a:ext cx="4006850" cy="814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35175"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925" y="4051300"/>
            <a:ext cx="3852863" cy="177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5176" name="Rectangle 9"/>
          <p:cNvSpPr>
            <a:spLocks/>
          </p:cNvSpPr>
          <p:nvPr/>
        </p:nvSpPr>
        <p:spPr bwMode="auto">
          <a:xfrm>
            <a:off x="7350125" y="2528888"/>
            <a:ext cx="70802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i="1">
                <a:solidFill>
                  <a:schemeClr val="tx1"/>
                </a:solidFill>
                <a:cs typeface="Times" charset="0"/>
              </a:rPr>
              <a:t>n=1,2</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title"/>
          </p:nvPr>
        </p:nvSpPr>
        <p:spPr>
          <a:xfrm>
            <a:off x="685800" y="38100"/>
            <a:ext cx="7772400" cy="1143000"/>
          </a:xfrm>
        </p:spPr>
        <p:txBody>
          <a:bodyPr rIns="132080"/>
          <a:lstStyle/>
          <a:p>
            <a:pPr indent="0" eaLnBrk="1" hangingPunct="1"/>
            <a:r>
              <a:rPr lang="en-US" sz="3200" dirty="0">
                <a:latin typeface="Helvetica" charset="0"/>
                <a:ea typeface="ヒラギノ角ゴ Pro W6" charset="0"/>
                <a:cs typeface="ヒラギノ角ゴ Pro W6" charset="0"/>
              </a:rPr>
              <a:t>Outline of Theory Sessions</a:t>
            </a:r>
          </a:p>
        </p:txBody>
      </p:sp>
      <p:sp>
        <p:nvSpPr>
          <p:cNvPr id="28675" name="Rectangle 4"/>
          <p:cNvSpPr>
            <a:spLocks noGrp="1" noChangeArrowheads="1"/>
          </p:cNvSpPr>
          <p:nvPr>
            <p:ph type="body" idx="1"/>
          </p:nvPr>
        </p:nvSpPr>
        <p:spPr>
          <a:xfrm>
            <a:off x="685800" y="1358900"/>
            <a:ext cx="7772400" cy="4737100"/>
          </a:xfrm>
        </p:spPr>
        <p:txBody>
          <a:bodyPr rIns="132080"/>
          <a:lstStyle/>
          <a:p>
            <a:pPr marL="573088" indent="-533400" eaLnBrk="1" hangingPunct="1">
              <a:lnSpc>
                <a:spcPct val="90000"/>
              </a:lnSpc>
              <a:spcBef>
                <a:spcPct val="0"/>
              </a:spcBef>
              <a:buFont typeface="Helvetica" charset="0"/>
              <a:buNone/>
            </a:pPr>
            <a:r>
              <a:rPr lang="en-US" sz="1800" u="sng" dirty="0">
                <a:latin typeface="Arial" charset="0"/>
                <a:ea typeface="ヒラギノ角ゴ Pro W3" charset="0"/>
                <a:cs typeface="Arial" charset="0"/>
                <a:sym typeface="Arial" charset="0"/>
              </a:rPr>
              <a:t>Morning </a:t>
            </a:r>
          </a:p>
          <a:p>
            <a:pPr marL="1190625" indent="-457200" eaLnBrk="1" hangingPunct="1">
              <a:lnSpc>
                <a:spcPct val="90000"/>
              </a:lnSpc>
              <a:spcBef>
                <a:spcPct val="0"/>
              </a:spcBef>
              <a:buFont typeface="Helvetica" charset="0"/>
              <a:buNone/>
            </a:pPr>
            <a:endParaRPr lang="en-US" sz="1600" dirty="0">
              <a:latin typeface="Arial" charset="0"/>
              <a:ea typeface="ヒラギノ角ゴ Pro W3" charset="0"/>
              <a:cs typeface="Arial" charset="0"/>
              <a:sym typeface="Arial" charset="0"/>
            </a:endParaRPr>
          </a:p>
          <a:p>
            <a:pPr marL="1190625" indent="-457200" eaLnBrk="1" hangingPunct="1">
              <a:lnSpc>
                <a:spcPct val="90000"/>
              </a:lnSpc>
              <a:spcBef>
                <a:spcPct val="0"/>
              </a:spcBef>
              <a:buFont typeface="Helvetica" charset="0"/>
              <a:buNone/>
            </a:pPr>
            <a:r>
              <a:rPr lang="en-US" sz="1600" dirty="0">
                <a:latin typeface="Arial" charset="0"/>
                <a:ea typeface="ヒラギノ角ゴ Pro W3" charset="0"/>
                <a:cs typeface="Arial" charset="0"/>
                <a:sym typeface="Arial" charset="0"/>
              </a:rPr>
              <a:t>I. Radar Imaging Fundamentals </a:t>
            </a:r>
            <a:endParaRPr lang="en-US" sz="1600" dirty="0">
              <a:latin typeface="Arial" charset="0"/>
              <a:ea typeface="ヒラギノ角ゴ Pro W3" charset="0"/>
              <a:cs typeface="ヒラギノ角ゴ Pro W3" charset="0"/>
              <a:sym typeface="Arial" charset="0"/>
            </a:endParaRPr>
          </a:p>
          <a:p>
            <a:pPr marL="1539875" lvl="1" indent="-457200" eaLnBrk="1" hangingPunct="1">
              <a:lnSpc>
                <a:spcPct val="90000"/>
              </a:lnSpc>
              <a:spcBef>
                <a:spcPts val="600"/>
              </a:spcBef>
              <a:buFont typeface="Helvetica" charset="0"/>
              <a:buAutoNum type="alphaUcPeriod"/>
            </a:pPr>
            <a:r>
              <a:rPr lang="en-US" sz="1400" dirty="0">
                <a:latin typeface="Arial" charset="0"/>
                <a:ea typeface="ＭＳ Ｐゴシック" charset="0"/>
                <a:cs typeface="Arial" charset="0"/>
                <a:sym typeface="Arial" charset="0"/>
              </a:rPr>
              <a:t>Basic Principles of Radar and SAR </a:t>
            </a:r>
            <a:endParaRPr lang="en-US" sz="1400" dirty="0">
              <a:latin typeface="Arial" charset="0"/>
              <a:ea typeface="ヒラギノ角ゴ Pro W3" charset="0"/>
              <a:cs typeface="ヒラギノ角ゴ Pro W3" charset="0"/>
              <a:sym typeface="Arial" charset="0"/>
            </a:endParaRPr>
          </a:p>
          <a:p>
            <a:pPr marL="1539875" lvl="1" indent="-457200" eaLnBrk="1" hangingPunct="1">
              <a:lnSpc>
                <a:spcPct val="90000"/>
              </a:lnSpc>
              <a:buFont typeface="Helvetica" charset="0"/>
              <a:buAutoNum type="alphaUcPeriod"/>
            </a:pPr>
            <a:r>
              <a:rPr lang="en-US" sz="1400" dirty="0">
                <a:latin typeface="Arial" charset="0"/>
                <a:ea typeface="ＭＳ Ｐゴシック" charset="0"/>
                <a:cs typeface="Arial" charset="0"/>
                <a:sym typeface="Arial" charset="0"/>
              </a:rPr>
              <a:t>Properties of Radar Images</a:t>
            </a:r>
          </a:p>
          <a:p>
            <a:pPr marL="457200" indent="-457200" eaLnBrk="1" hangingPunct="1">
              <a:lnSpc>
                <a:spcPct val="90000"/>
              </a:lnSpc>
              <a:buFont typeface="Helvetica" charset="0"/>
              <a:buNone/>
            </a:pPr>
            <a:endParaRPr lang="en-US" sz="1800" dirty="0">
              <a:latin typeface="Arial" charset="0"/>
              <a:ea typeface="ＭＳ Ｐゴシック" charset="0"/>
              <a:cs typeface="Arial" charset="0"/>
              <a:sym typeface="Arial" charset="0"/>
            </a:endParaRPr>
          </a:p>
          <a:p>
            <a:pPr marL="457200" indent="-457200" eaLnBrk="1" hangingPunct="1">
              <a:lnSpc>
                <a:spcPct val="90000"/>
              </a:lnSpc>
              <a:buFont typeface="Helvetica" charset="0"/>
              <a:buNone/>
            </a:pPr>
            <a:r>
              <a:rPr lang="en-US" sz="1800" u="sng" dirty="0">
                <a:latin typeface="Arial" charset="0"/>
                <a:ea typeface="ＭＳ Ｐゴシック" charset="0"/>
                <a:cs typeface="Arial" charset="0"/>
                <a:sym typeface="Arial" charset="0"/>
              </a:rPr>
              <a:t>Afternoon</a:t>
            </a:r>
          </a:p>
          <a:p>
            <a:pPr marL="457200" indent="-457200" eaLnBrk="1" hangingPunct="1">
              <a:lnSpc>
                <a:spcPct val="90000"/>
              </a:lnSpc>
              <a:buFont typeface="Helvetica" charset="0"/>
              <a:buNone/>
            </a:pPr>
            <a:endParaRPr lang="en-US" sz="1800" dirty="0">
              <a:latin typeface="Arial" charset="0"/>
              <a:ea typeface="ヒラギノ角ゴ Pro W3" charset="0"/>
              <a:cs typeface="ヒラギノ角ゴ Pro W3" charset="0"/>
              <a:sym typeface="Arial" charset="0"/>
            </a:endParaRPr>
          </a:p>
          <a:p>
            <a:pPr marL="1192213" indent="-457200" eaLnBrk="1" hangingPunct="1">
              <a:lnSpc>
                <a:spcPct val="90000"/>
              </a:lnSpc>
              <a:spcBef>
                <a:spcPts val="600"/>
              </a:spcBef>
              <a:buFont typeface="Helvetica" charset="0"/>
              <a:buNone/>
            </a:pPr>
            <a:r>
              <a:rPr lang="en-US" sz="1600" dirty="0">
                <a:latin typeface="Arial" charset="0"/>
                <a:ea typeface="ヒラギノ角ゴ Pro W3" charset="0"/>
                <a:cs typeface="Arial" charset="0"/>
                <a:sym typeface="Arial" charset="0"/>
              </a:rPr>
              <a:t>II. Geometric Aspects of Interferometry and Interferometric Phase</a:t>
            </a:r>
            <a:endParaRPr lang="en-US" sz="1600" dirty="0">
              <a:latin typeface="Arial" charset="0"/>
              <a:ea typeface="ヒラギノ角ゴ Pro W3" charset="0"/>
              <a:cs typeface="ヒラギノ角ゴ Pro W3" charset="0"/>
              <a:sym typeface="Arial" charset="0"/>
            </a:endParaRPr>
          </a:p>
          <a:p>
            <a:pPr marL="1541463" lvl="1" indent="-457200" eaLnBrk="1" hangingPunct="1">
              <a:lnSpc>
                <a:spcPct val="90000"/>
              </a:lnSpc>
              <a:spcBef>
                <a:spcPts val="600"/>
              </a:spcBef>
              <a:buFont typeface="Helvetica" charset="0"/>
              <a:buAutoNum type="alphaUcPeriod"/>
            </a:pPr>
            <a:r>
              <a:rPr lang="en-US" sz="1400" dirty="0">
                <a:latin typeface="Arial" charset="0"/>
                <a:ea typeface="ＭＳ Ｐゴシック" charset="0"/>
                <a:cs typeface="Arial" charset="0"/>
                <a:sym typeface="Arial" charset="0"/>
              </a:rPr>
              <a:t>Topographic Mapping</a:t>
            </a:r>
          </a:p>
          <a:p>
            <a:pPr marL="1541463" lvl="1" indent="-457200" eaLnBrk="1" hangingPunct="1">
              <a:lnSpc>
                <a:spcPct val="90000"/>
              </a:lnSpc>
              <a:buFont typeface="Helvetica" charset="0"/>
              <a:buAutoNum type="alphaUcPeriod"/>
            </a:pPr>
            <a:r>
              <a:rPr lang="en-US" sz="1400" dirty="0">
                <a:latin typeface="Arial" charset="0"/>
                <a:ea typeface="ＭＳ Ｐゴシック" charset="0"/>
                <a:cs typeface="Arial" charset="0"/>
                <a:sym typeface="Arial" charset="0"/>
              </a:rPr>
              <a:t>Deformation Mapping</a:t>
            </a:r>
          </a:p>
          <a:p>
            <a:pPr marL="1541463" lvl="1" indent="-457200" eaLnBrk="1" hangingPunct="1">
              <a:lnSpc>
                <a:spcPct val="90000"/>
              </a:lnSpc>
              <a:buFont typeface="Helvetica" charset="0"/>
              <a:buAutoNum type="alphaUcPeriod"/>
            </a:pPr>
            <a:r>
              <a:rPr lang="en-US" sz="1400" dirty="0">
                <a:latin typeface="Arial" charset="0"/>
                <a:ea typeface="ＭＳ Ｐゴシック" charset="0"/>
                <a:cs typeface="Arial" charset="0"/>
                <a:sym typeface="Arial" charset="0"/>
              </a:rPr>
              <a:t>Phase Unwrapping and Atmosphere</a:t>
            </a:r>
          </a:p>
          <a:p>
            <a:pPr marL="1192213" indent="-457200" eaLnBrk="1" hangingPunct="1">
              <a:lnSpc>
                <a:spcPct val="90000"/>
              </a:lnSpc>
              <a:buFont typeface="Helvetica" charset="0"/>
              <a:buNone/>
            </a:pPr>
            <a:r>
              <a:rPr lang="en-US" sz="1600" dirty="0">
                <a:latin typeface="Arial" charset="0"/>
                <a:ea typeface="ヒラギノ角ゴ Pro W3" charset="0"/>
                <a:cs typeface="Arial" charset="0"/>
                <a:sym typeface="Arial" charset="0"/>
              </a:rPr>
              <a:t>III. Interferometric Correlation</a:t>
            </a:r>
            <a:endParaRPr lang="en-US" sz="1400" dirty="0">
              <a:latin typeface="Arial" charset="0"/>
              <a:ea typeface="ヒラギノ角ゴ Pro W3" charset="0"/>
              <a:cs typeface="ヒラギノ角ゴ Pro W3" charset="0"/>
              <a:sym typeface="Arial" charset="0"/>
            </a:endParaRPr>
          </a:p>
          <a:p>
            <a:pPr marL="1541463" lvl="1" indent="-457200" eaLnBrk="1" hangingPunct="1">
              <a:lnSpc>
                <a:spcPct val="90000"/>
              </a:lnSpc>
              <a:spcBef>
                <a:spcPts val="600"/>
              </a:spcBef>
              <a:buFont typeface="Helvetica" charset="0"/>
              <a:buAutoNum type="alphaUcPeriod"/>
            </a:pPr>
            <a:r>
              <a:rPr lang="en-US" sz="1400" dirty="0">
                <a:latin typeface="Arial" charset="0"/>
                <a:ea typeface="ＭＳ Ｐゴシック" charset="0"/>
                <a:cs typeface="Arial" charset="0"/>
                <a:sym typeface="Arial" charset="0"/>
              </a:rPr>
              <a:t>SNR and Interferometric Correlation</a:t>
            </a:r>
          </a:p>
          <a:p>
            <a:pPr marL="1541463" lvl="1" indent="-457200" eaLnBrk="1" hangingPunct="1">
              <a:lnSpc>
                <a:spcPct val="90000"/>
              </a:lnSpc>
              <a:buFont typeface="Helvetica" charset="0"/>
              <a:buAutoNum type="alphaUcPeriod"/>
            </a:pPr>
            <a:r>
              <a:rPr lang="en-US" sz="1400" dirty="0">
                <a:latin typeface="Arial" charset="0"/>
                <a:ea typeface="ＭＳ Ｐゴシック" charset="0"/>
                <a:cs typeface="Arial" charset="0"/>
                <a:sym typeface="Arial" charset="0"/>
              </a:rPr>
              <a:t>Geometric, Temporal, Volumetric Decorrelation</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type="title"/>
          </p:nvPr>
        </p:nvSpPr>
        <p:spPr>
          <a:xfrm>
            <a:off x="703263" y="244475"/>
            <a:ext cx="7772400" cy="1736725"/>
          </a:xfrm>
        </p:spPr>
        <p:txBody>
          <a:bodyPr rIns="39688"/>
          <a:lstStyle/>
          <a:p>
            <a:pPr indent="0" eaLnBrk="1" hangingPunct="1"/>
            <a:r>
              <a:rPr lang="en-US" sz="3200">
                <a:latin typeface="Helvetica" charset="0"/>
                <a:ea typeface="ヒラギノ角ゴ Pro W6" charset="0"/>
                <a:cs typeface="ヒラギノ角ゴ Pro W6" charset="0"/>
              </a:rPr>
              <a:t>Rotational Decorrelation</a:t>
            </a:r>
          </a:p>
        </p:txBody>
      </p:sp>
      <p:sp>
        <p:nvSpPr>
          <p:cNvPr id="136195" name="Rectangle 4"/>
          <p:cNvSpPr>
            <a:spLocks/>
          </p:cNvSpPr>
          <p:nvPr/>
        </p:nvSpPr>
        <p:spPr bwMode="auto">
          <a:xfrm>
            <a:off x="936625" y="1417638"/>
            <a:ext cx="7575550" cy="149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Rotation of scatterers in a resolution element can be thought of as</a:t>
            </a:r>
          </a:p>
          <a:p>
            <a:pPr marL="39688"/>
            <a:r>
              <a:rPr lang="en-US" sz="1800" b="1">
                <a:solidFill>
                  <a:schemeClr val="tx1"/>
                </a:solidFill>
                <a:latin typeface="Helvetica" charset="0"/>
                <a:cs typeface="Helvetica" charset="0"/>
                <a:sym typeface="Helvetica" charset="0"/>
              </a:rPr>
              <a:t>observing from a slightly different azimuthal vantage point.  As with </a:t>
            </a:r>
          </a:p>
          <a:p>
            <a:pPr marL="39688"/>
            <a:r>
              <a:rPr lang="en-US" sz="1800" b="1">
                <a:solidFill>
                  <a:schemeClr val="tx1"/>
                </a:solidFill>
                <a:latin typeface="Helvetica" charset="0"/>
                <a:cs typeface="Helvetica" charset="0"/>
                <a:sym typeface="Helvetica" charset="0"/>
              </a:rPr>
              <a:t>baseline decorrelation, the change in differential path delay from</a:t>
            </a:r>
          </a:p>
          <a:p>
            <a:pPr marL="39688"/>
            <a:r>
              <a:rPr lang="en-US" sz="1800" b="1">
                <a:solidFill>
                  <a:schemeClr val="tx1"/>
                </a:solidFill>
                <a:latin typeface="Helvetica" charset="0"/>
                <a:cs typeface="Helvetica" charset="0"/>
                <a:sym typeface="Helvetica" charset="0"/>
              </a:rPr>
              <a:t>individual scatterers to the reference plane produces rotational </a:t>
            </a:r>
          </a:p>
          <a:p>
            <a:pPr marL="39688"/>
            <a:r>
              <a:rPr lang="en-US" sz="1800" b="1">
                <a:solidFill>
                  <a:schemeClr val="tx1"/>
                </a:solidFill>
                <a:latin typeface="Helvetica" charset="0"/>
                <a:cs typeface="Helvetica" charset="0"/>
                <a:sym typeface="Helvetica" charset="0"/>
              </a:rPr>
              <a:t>decorrelation.  </a:t>
            </a:r>
          </a:p>
        </p:txBody>
      </p:sp>
      <p:pic>
        <p:nvPicPr>
          <p:cNvPr id="136196" name="Picture 7" descr="rotcor.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757488"/>
            <a:ext cx="9144000" cy="4100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138" y="2200275"/>
            <a:ext cx="4022725" cy="434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8243" name="Rectangle 4"/>
          <p:cNvSpPr>
            <a:spLocks noGrp="1" noChangeArrowheads="1"/>
          </p:cNvSpPr>
          <p:nvPr>
            <p:ph type="title"/>
          </p:nvPr>
        </p:nvSpPr>
        <p:spPr>
          <a:xfrm>
            <a:off x="685800" y="609600"/>
            <a:ext cx="7950200" cy="1143000"/>
          </a:xfrm>
        </p:spPr>
        <p:txBody>
          <a:bodyPr rIns="132080"/>
          <a:lstStyle/>
          <a:p>
            <a:pPr indent="0" eaLnBrk="1" hangingPunct="1"/>
            <a:r>
              <a:rPr lang="en-US" sz="3200">
                <a:latin typeface="Helvetica" charset="0"/>
                <a:ea typeface="ヒラギノ角ゴ Pro W6" charset="0"/>
                <a:cs typeface="ヒラギノ角ゴ Pro W6" charset="0"/>
              </a:rPr>
              <a:t>Form of Rotational Correlation Function</a:t>
            </a:r>
          </a:p>
        </p:txBody>
      </p:sp>
      <p:sp>
        <p:nvSpPr>
          <p:cNvPr id="138244" name="Rectangle 5"/>
          <p:cNvSpPr>
            <a:spLocks/>
          </p:cNvSpPr>
          <p:nvPr/>
        </p:nvSpPr>
        <p:spPr bwMode="auto">
          <a:xfrm>
            <a:off x="241300" y="4706938"/>
            <a:ext cx="3768725"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Helvetica" charset="0"/>
                <a:cs typeface="Helvetica" charset="0"/>
                <a:sym typeface="Helvetica" charset="0"/>
              </a:rPr>
              <a:t>This function goes to zero at the</a:t>
            </a:r>
          </a:p>
          <a:p>
            <a:pPr marL="39688"/>
            <a:r>
              <a:rPr lang="en-US" sz="2000" i="1">
                <a:solidFill>
                  <a:schemeClr val="tx1"/>
                </a:solidFill>
                <a:latin typeface="Helvetica" charset="0"/>
                <a:cs typeface="Helvetica" charset="0"/>
                <a:sym typeface="Helvetica" charset="0"/>
              </a:rPr>
              <a:t>critical rotational baseline</a:t>
            </a:r>
          </a:p>
        </p:txBody>
      </p:sp>
      <p:sp>
        <p:nvSpPr>
          <p:cNvPr id="138245" name="Rectangle 6"/>
          <p:cNvSpPr>
            <a:spLocks noGrp="1" noChangeArrowheads="1"/>
          </p:cNvSpPr>
          <p:nvPr>
            <p:ph type="body" idx="1"/>
          </p:nvPr>
        </p:nvSpPr>
        <p:spPr>
          <a:xfrm>
            <a:off x="355600" y="1549400"/>
            <a:ext cx="8496300" cy="787400"/>
          </a:xfrm>
        </p:spPr>
        <p:txBody>
          <a:bodyPr rIns="132080"/>
          <a:lstStyle/>
          <a:p>
            <a:pPr eaLnBrk="1" hangingPunct="1">
              <a:lnSpc>
                <a:spcPct val="90000"/>
              </a:lnSpc>
              <a:buFont typeface="Helvetica" charset="0"/>
              <a:buNone/>
            </a:pPr>
            <a:r>
              <a:rPr lang="en-US" sz="2000">
                <a:latin typeface="Helvetica" charset="0"/>
                <a:ea typeface="ヒラギノ角ゴ Pro W3" charset="0"/>
                <a:cs typeface="ヒラギノ角ゴ Pro W3" charset="0"/>
              </a:rPr>
              <a:t>A similar Fourier Transform relation as found in the baseline decorrelation formulation exists</a:t>
            </a:r>
          </a:p>
        </p:txBody>
      </p:sp>
      <p:pic>
        <p:nvPicPr>
          <p:cNvPr id="138246"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63" y="2336800"/>
            <a:ext cx="3176587"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3824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555875"/>
            <a:ext cx="82550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8248" name="Rectangle 9"/>
          <p:cNvSpPr>
            <a:spLocks/>
          </p:cNvSpPr>
          <p:nvPr/>
        </p:nvSpPr>
        <p:spPr bwMode="auto">
          <a:xfrm>
            <a:off x="466725" y="3241675"/>
            <a:ext cx="398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2000">
                <a:solidFill>
                  <a:schemeClr val="tx1"/>
                </a:solidFill>
                <a:latin typeface="Helvetica" charset="0"/>
                <a:cs typeface="Helvetica" charset="0"/>
                <a:sym typeface="Helvetica" charset="0"/>
              </a:rPr>
              <a:t>where </a:t>
            </a:r>
            <a:r>
              <a:rPr lang="en-US" sz="2000" i="1">
                <a:solidFill>
                  <a:schemeClr val="tx1"/>
                </a:solidFill>
                <a:cs typeface="Times" charset="0"/>
              </a:rPr>
              <a:t>R</a:t>
            </a:r>
            <a:r>
              <a:rPr lang="en-US" sz="2000" i="1" baseline="-25000">
                <a:solidFill>
                  <a:schemeClr val="tx1"/>
                </a:solidFill>
                <a:cs typeface="Times" charset="0"/>
              </a:rPr>
              <a:t>x</a:t>
            </a:r>
            <a:r>
              <a:rPr lang="en-US" sz="2000">
                <a:solidFill>
                  <a:schemeClr val="tx1"/>
                </a:solidFill>
                <a:latin typeface="Helvetica" charset="0"/>
                <a:cs typeface="Helvetica" charset="0"/>
                <a:sym typeface="Helvetica" charset="0"/>
              </a:rPr>
              <a:t> is the azimuth resolution</a:t>
            </a:r>
          </a:p>
          <a:p>
            <a:pPr marL="39688"/>
            <a:r>
              <a:rPr lang="en-US" sz="2000">
                <a:solidFill>
                  <a:schemeClr val="tx1"/>
                </a:solidFill>
                <a:latin typeface="Helvetica" charset="0"/>
                <a:cs typeface="Helvetica" charset="0"/>
                <a:sym typeface="Helvetica" charset="0"/>
              </a:rPr>
              <a:t>and </a:t>
            </a:r>
            <a:r>
              <a:rPr lang="en-US" sz="2000" i="1">
                <a:solidFill>
                  <a:schemeClr val="tx1"/>
                </a:solidFill>
                <a:cs typeface="Times" charset="0"/>
              </a:rPr>
              <a:t>B</a:t>
            </a:r>
            <a:r>
              <a:rPr lang="en-US" sz="2000" baseline="-25000">
                <a:solidFill>
                  <a:schemeClr val="tx1"/>
                </a:solidFill>
                <a:latin typeface="Symbol" charset="0"/>
                <a:cs typeface="Symbol" charset="0"/>
                <a:sym typeface="Symbol" charset="0"/>
              </a:rPr>
              <a:t>φ  </a:t>
            </a:r>
            <a:r>
              <a:rPr lang="en-US" sz="2000">
                <a:solidFill>
                  <a:schemeClr val="tx1"/>
                </a:solidFill>
                <a:latin typeface="Helvetica" charset="0"/>
                <a:cs typeface="Helvetica" charset="0"/>
                <a:sym typeface="Helvetica" charset="0"/>
              </a:rPr>
              <a:t>is the distance along track corresponding to the rotation angle of the look vector </a:t>
            </a:r>
          </a:p>
        </p:txBody>
      </p:sp>
      <p:pic>
        <p:nvPicPr>
          <p:cNvPr id="138249" name="Picture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 y="5572125"/>
            <a:ext cx="4013200" cy="688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title"/>
          </p:nvPr>
        </p:nvSpPr>
        <p:spPr/>
        <p:txBody>
          <a:bodyPr rIns="39688"/>
          <a:lstStyle/>
          <a:p>
            <a:pPr indent="0" eaLnBrk="1" hangingPunct="1"/>
            <a:r>
              <a:rPr lang="en-US" sz="3200">
                <a:latin typeface="Helvetica" charset="0"/>
                <a:ea typeface="ヒラギノ角ゴ Pro W6" charset="0"/>
                <a:cs typeface="ヒラギノ角ゴ Pro W6" charset="0"/>
              </a:rPr>
              <a:t>Scatterer Motion</a:t>
            </a:r>
          </a:p>
        </p:txBody>
      </p:sp>
      <p:pic>
        <p:nvPicPr>
          <p:cNvPr id="13926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2511425"/>
            <a:ext cx="8318500" cy="368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9268" name="Rectangle 5"/>
          <p:cNvSpPr>
            <a:spLocks/>
          </p:cNvSpPr>
          <p:nvPr/>
        </p:nvSpPr>
        <p:spPr bwMode="auto">
          <a:xfrm>
            <a:off x="908050" y="1585913"/>
            <a:ext cx="7481888"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Motion of scatterers within the resolution cell from one observation</a:t>
            </a:r>
          </a:p>
          <a:p>
            <a:pPr marL="39688"/>
            <a:r>
              <a:rPr lang="en-US" sz="1800" b="1">
                <a:solidFill>
                  <a:schemeClr val="tx1"/>
                </a:solidFill>
                <a:latin typeface="Helvetica" charset="0"/>
                <a:cs typeface="Helvetica" charset="0"/>
                <a:sym typeface="Helvetica" charset="0"/>
              </a:rPr>
              <a:t>to the next will lead to randomly different coherent backscatter</a:t>
            </a:r>
          </a:p>
          <a:p>
            <a:pPr marL="39688"/>
            <a:r>
              <a:rPr lang="en-US" sz="1800" b="1">
                <a:solidFill>
                  <a:schemeClr val="tx1"/>
                </a:solidFill>
                <a:latin typeface="Helvetica" charset="0"/>
                <a:cs typeface="Helvetica" charset="0"/>
                <a:sym typeface="Helvetica" charset="0"/>
              </a:rPr>
              <a:t>phase from one image to another, i.e. </a:t>
            </a:r>
            <a:r>
              <a:rPr lang="ja-JP" altLang="en-US" sz="1800" b="1">
                <a:solidFill>
                  <a:schemeClr val="tx1"/>
                </a:solidFill>
                <a:latin typeface="Helvetica" charset="0"/>
                <a:cs typeface="Helvetica" charset="0"/>
                <a:sym typeface="Helvetica" charset="0"/>
              </a:rPr>
              <a:t>“</a:t>
            </a:r>
            <a:r>
              <a:rPr lang="en-US" sz="1800" b="1">
                <a:solidFill>
                  <a:schemeClr val="tx1"/>
                </a:solidFill>
                <a:latin typeface="Helvetica" charset="0"/>
                <a:cs typeface="Helvetica" charset="0"/>
                <a:sym typeface="Helvetica" charset="0"/>
              </a:rPr>
              <a:t>temporal</a:t>
            </a:r>
            <a:r>
              <a:rPr lang="ja-JP" altLang="en-US" sz="1800" b="1">
                <a:solidFill>
                  <a:schemeClr val="tx1"/>
                </a:solidFill>
                <a:latin typeface="Helvetica" charset="0"/>
                <a:cs typeface="Helvetica" charset="0"/>
                <a:sym typeface="Helvetica" charset="0"/>
              </a:rPr>
              <a:t>”</a:t>
            </a:r>
            <a:r>
              <a:rPr lang="en-US" sz="1800" b="1">
                <a:solidFill>
                  <a:schemeClr val="tx1"/>
                </a:solidFill>
                <a:latin typeface="Helvetica" charset="0"/>
                <a:cs typeface="Helvetica" charset="0"/>
                <a:sym typeface="Helvetica" charset="0"/>
              </a:rPr>
              <a:t> decorrelation.</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2316163"/>
            <a:ext cx="4302125" cy="419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41315" name="Rectangle 4"/>
          <p:cNvSpPr>
            <a:spLocks noGrp="1" noChangeArrowheads="1"/>
          </p:cNvSpPr>
          <p:nvPr>
            <p:ph type="title"/>
          </p:nvPr>
        </p:nvSpPr>
        <p:spPr>
          <a:xfrm>
            <a:off x="685800" y="609600"/>
            <a:ext cx="7950200" cy="1143000"/>
          </a:xfrm>
        </p:spPr>
        <p:txBody>
          <a:bodyPr rIns="132080"/>
          <a:lstStyle/>
          <a:p>
            <a:pPr indent="0" eaLnBrk="1" hangingPunct="1"/>
            <a:r>
              <a:rPr lang="en-US" sz="3200">
                <a:latin typeface="Helvetica" charset="0"/>
                <a:ea typeface="ヒラギノ角ゴ Pro W6" charset="0"/>
                <a:cs typeface="ヒラギノ角ゴ Pro W6" charset="0"/>
              </a:rPr>
              <a:t>Form of Motion Correlation Function</a:t>
            </a:r>
          </a:p>
        </p:txBody>
      </p:sp>
      <p:sp>
        <p:nvSpPr>
          <p:cNvPr id="141316" name="Rectangle 5"/>
          <p:cNvSpPr>
            <a:spLocks noGrp="1" noChangeArrowheads="1"/>
          </p:cNvSpPr>
          <p:nvPr>
            <p:ph type="body" idx="1"/>
          </p:nvPr>
        </p:nvSpPr>
        <p:spPr>
          <a:xfrm>
            <a:off x="355600" y="1536700"/>
            <a:ext cx="8496300" cy="850900"/>
          </a:xfrm>
        </p:spPr>
        <p:txBody>
          <a:bodyPr rIns="132080"/>
          <a:lstStyle/>
          <a:p>
            <a:pPr eaLnBrk="1" hangingPunct="1">
              <a:lnSpc>
                <a:spcPct val="90000"/>
              </a:lnSpc>
              <a:buFont typeface="Helvetica" charset="0"/>
              <a:buNone/>
            </a:pPr>
            <a:r>
              <a:rPr lang="en-US" sz="2000">
                <a:latin typeface="Helvetica" charset="0"/>
                <a:ea typeface="ヒラギノ角ゴ Pro W3" charset="0"/>
                <a:cs typeface="ヒラギノ角ゴ Pro W3" charset="0"/>
              </a:rPr>
              <a:t>The Fourier Transform relation can be evaluated if Gaussian probability distributions for the motions are assumed</a:t>
            </a:r>
          </a:p>
        </p:txBody>
      </p:sp>
      <p:pic>
        <p:nvPicPr>
          <p:cNvPr id="141317"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555875"/>
            <a:ext cx="82550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41318" name="Rectangle 7"/>
          <p:cNvSpPr>
            <a:spLocks/>
          </p:cNvSpPr>
          <p:nvPr/>
        </p:nvSpPr>
        <p:spPr bwMode="auto">
          <a:xfrm>
            <a:off x="288925" y="3254375"/>
            <a:ext cx="4305300" cy="199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2000">
                <a:solidFill>
                  <a:schemeClr val="tx1"/>
                </a:solidFill>
                <a:latin typeface="Helvetica" charset="0"/>
                <a:cs typeface="Helvetica" charset="0"/>
                <a:sym typeface="Helvetica" charset="0"/>
              </a:rPr>
              <a:t>where </a:t>
            </a:r>
            <a:r>
              <a:rPr lang="en-US" sz="2000">
                <a:solidFill>
                  <a:schemeClr val="tx1"/>
                </a:solidFill>
                <a:latin typeface="Symbol" charset="0"/>
                <a:cs typeface="Symbol" charset="0"/>
                <a:sym typeface="Symbol" charset="0"/>
              </a:rPr>
              <a:t>σ</a:t>
            </a:r>
            <a:r>
              <a:rPr lang="en-US" sz="2000" i="1" baseline="-25000">
                <a:solidFill>
                  <a:schemeClr val="tx1"/>
                </a:solidFill>
                <a:cs typeface="Times" charset="0"/>
              </a:rPr>
              <a:t>y,z </a:t>
            </a:r>
            <a:r>
              <a:rPr lang="en-US" sz="2000">
                <a:solidFill>
                  <a:schemeClr val="tx1"/>
                </a:solidFill>
                <a:latin typeface="Helvetica" charset="0"/>
                <a:cs typeface="Helvetica" charset="0"/>
                <a:sym typeface="Helvetica" charset="0"/>
              </a:rPr>
              <a:t> is the standard deviation of the scatterer displacements cross-track and vertically</a:t>
            </a:r>
          </a:p>
          <a:p>
            <a:pPr marL="39688"/>
            <a:endParaRPr lang="en-US" sz="2000">
              <a:solidFill>
                <a:schemeClr val="tx1"/>
              </a:solidFill>
              <a:latin typeface="Helvetica" charset="0"/>
              <a:cs typeface="Helvetica" charset="0"/>
              <a:sym typeface="Helvetica" charset="0"/>
            </a:endParaRPr>
          </a:p>
          <a:p>
            <a:pPr marL="39688"/>
            <a:r>
              <a:rPr lang="en-US" sz="2000">
                <a:solidFill>
                  <a:schemeClr val="tx1"/>
                </a:solidFill>
                <a:latin typeface="Helvetica" charset="0"/>
                <a:cs typeface="Helvetica" charset="0"/>
                <a:sym typeface="Helvetica" charset="0"/>
              </a:rPr>
              <a:t>Note correlation goes to 50% at about 1/4 wavelength displacements</a:t>
            </a:r>
          </a:p>
        </p:txBody>
      </p:sp>
      <p:pic>
        <p:nvPicPr>
          <p:cNvPr id="141319"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 y="2374900"/>
            <a:ext cx="4419600"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88" y="2124075"/>
            <a:ext cx="3584575" cy="414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42339" name="Rectangle 4"/>
          <p:cNvSpPr>
            <a:spLocks/>
          </p:cNvSpPr>
          <p:nvPr/>
        </p:nvSpPr>
        <p:spPr bwMode="auto">
          <a:xfrm>
            <a:off x="498475" y="1330325"/>
            <a:ext cx="3733800"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2000" b="1">
                <a:solidFill>
                  <a:srgbClr val="3333CC"/>
                </a:solidFill>
                <a:cs typeface="Times" charset="0"/>
              </a:rPr>
              <a:t>Most radars do well in areas of sparse vegetation</a:t>
            </a:r>
          </a:p>
        </p:txBody>
      </p:sp>
      <p:sp>
        <p:nvSpPr>
          <p:cNvPr id="142340" name="Rectangle 5"/>
          <p:cNvSpPr>
            <a:spLocks/>
          </p:cNvSpPr>
          <p:nvPr/>
        </p:nvSpPr>
        <p:spPr bwMode="auto">
          <a:xfrm>
            <a:off x="4487863" y="1293813"/>
            <a:ext cx="4508500"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2000" b="1">
                <a:solidFill>
                  <a:srgbClr val="3333CC"/>
                </a:solidFill>
                <a:cs typeface="Times" charset="0"/>
              </a:rPr>
              <a:t>But maintaining correlation in dense vegetation requires longer wavelengths</a:t>
            </a:r>
          </a:p>
        </p:txBody>
      </p:sp>
      <p:grpSp>
        <p:nvGrpSpPr>
          <p:cNvPr id="142341" name="Group 6"/>
          <p:cNvGrpSpPr>
            <a:grpSpLocks/>
          </p:cNvGrpSpPr>
          <p:nvPr/>
        </p:nvGrpSpPr>
        <p:grpSpPr bwMode="auto">
          <a:xfrm>
            <a:off x="5018088" y="1958975"/>
            <a:ext cx="2527300" cy="1525588"/>
            <a:chOff x="0" y="0"/>
            <a:chExt cx="1592" cy="961"/>
          </a:xfrm>
        </p:grpSpPr>
        <p:sp>
          <p:nvSpPr>
            <p:cNvPr id="142376" name="AutoShape 7"/>
            <p:cNvSpPr>
              <a:spLocks/>
            </p:cNvSpPr>
            <p:nvPr/>
          </p:nvSpPr>
          <p:spPr bwMode="auto">
            <a:xfrm>
              <a:off x="42" y="895"/>
              <a:ext cx="1550" cy="66"/>
            </a:xfrm>
            <a:prstGeom prst="rightArrow">
              <a:avLst>
                <a:gd name="adj1" fmla="val 48481"/>
                <a:gd name="adj2" fmla="val 280296"/>
              </a:avLst>
            </a:prstGeom>
            <a:solidFill>
              <a:schemeClr val="accent1"/>
            </a:solidFill>
            <a:ln w="12700">
              <a:solidFill>
                <a:schemeClr val="tx1"/>
              </a:solidFill>
              <a:miter lim="800000"/>
              <a:headEnd/>
              <a:tailEnd/>
            </a:ln>
          </p:spPr>
          <p:txBody>
            <a:bodyPr lIns="0" tIns="0" rIns="0" bIns="0"/>
            <a:lstStyle/>
            <a:p>
              <a:endParaRPr lang="en-US"/>
            </a:p>
          </p:txBody>
        </p:sp>
        <p:sp>
          <p:nvSpPr>
            <p:cNvPr id="142377" name="AutoShape 8"/>
            <p:cNvSpPr>
              <a:spLocks/>
            </p:cNvSpPr>
            <p:nvPr/>
          </p:nvSpPr>
          <p:spPr bwMode="auto">
            <a:xfrm>
              <a:off x="0" y="0"/>
              <a:ext cx="91" cy="941"/>
            </a:xfrm>
            <a:custGeom>
              <a:avLst/>
              <a:gdLst>
                <a:gd name="T0" fmla="*/ 0 w 21600"/>
                <a:gd name="T1" fmla="*/ 0 h 21600"/>
                <a:gd name="T2" fmla="*/ 21600 w 21600"/>
                <a:gd name="T3" fmla="*/ 21600 h 21600"/>
              </a:gdLst>
              <a:ahLst/>
              <a:cxnLst/>
              <a:rect l="T0" t="T1" r="T2" b="T3"/>
              <a:pathLst>
                <a:path w="21600" h="21600">
                  <a:moveTo>
                    <a:pt x="0" y="5297"/>
                  </a:moveTo>
                  <a:lnTo>
                    <a:pt x="7358" y="5297"/>
                  </a:lnTo>
                  <a:lnTo>
                    <a:pt x="7358" y="21600"/>
                  </a:lnTo>
                  <a:lnTo>
                    <a:pt x="14242" y="21600"/>
                  </a:lnTo>
                  <a:lnTo>
                    <a:pt x="14242" y="5297"/>
                  </a:lnTo>
                  <a:lnTo>
                    <a:pt x="21600" y="5297"/>
                  </a:lnTo>
                  <a:lnTo>
                    <a:pt x="10800" y="0"/>
                  </a:lnTo>
                  <a:close/>
                  <a:moveTo>
                    <a:pt x="0" y="5297"/>
                  </a:moveTo>
                </a:path>
              </a:pathLst>
            </a:custGeom>
            <a:solidFill>
              <a:schemeClr val="accent1"/>
            </a:solidFill>
            <a:ln w="12700">
              <a:solidFill>
                <a:schemeClr val="tx1"/>
              </a:solidFill>
              <a:miter lim="800000"/>
              <a:headEnd/>
              <a:tailEnd/>
            </a:ln>
          </p:spPr>
          <p:txBody>
            <a:bodyPr lIns="0" tIns="0" rIns="0" bIns="0"/>
            <a:lstStyle/>
            <a:p>
              <a:endParaRPr lang="en-US"/>
            </a:p>
          </p:txBody>
        </p:sp>
      </p:grpSp>
      <p:sp>
        <p:nvSpPr>
          <p:cNvPr id="142342" name="Rectangle 9"/>
          <p:cNvSpPr>
            <a:spLocks/>
          </p:cNvSpPr>
          <p:nvPr/>
        </p:nvSpPr>
        <p:spPr bwMode="auto">
          <a:xfrm rot="-5400000">
            <a:off x="4256881" y="2653507"/>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600" b="1">
                <a:solidFill>
                  <a:schemeClr val="tx1"/>
                </a:solidFill>
                <a:cs typeface="Times" charset="0"/>
              </a:rPr>
              <a:t>Correlation</a:t>
            </a:r>
          </a:p>
        </p:txBody>
      </p:sp>
      <p:sp>
        <p:nvSpPr>
          <p:cNvPr id="142343" name="Rectangle 10"/>
          <p:cNvSpPr>
            <a:spLocks/>
          </p:cNvSpPr>
          <p:nvPr/>
        </p:nvSpPr>
        <p:spPr bwMode="auto">
          <a:xfrm>
            <a:off x="5403850" y="3649663"/>
            <a:ext cx="156686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600" b="1">
                <a:solidFill>
                  <a:schemeClr val="tx1"/>
                </a:solidFill>
                <a:cs typeface="Times" charset="0"/>
              </a:rPr>
              <a:t>Frequency band</a:t>
            </a:r>
          </a:p>
        </p:txBody>
      </p:sp>
      <p:sp>
        <p:nvSpPr>
          <p:cNvPr id="142344" name="Rectangle 11"/>
          <p:cNvSpPr>
            <a:spLocks/>
          </p:cNvSpPr>
          <p:nvPr/>
        </p:nvSpPr>
        <p:spPr bwMode="auto">
          <a:xfrm>
            <a:off x="5102225" y="3444875"/>
            <a:ext cx="23622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400" b="1">
                <a:solidFill>
                  <a:schemeClr val="tx1"/>
                </a:solidFill>
                <a:cs typeface="Times" charset="0"/>
              </a:rPr>
              <a:t>   P-      L-          C-            X-</a:t>
            </a:r>
          </a:p>
        </p:txBody>
      </p:sp>
      <p:grpSp>
        <p:nvGrpSpPr>
          <p:cNvPr id="142345" name="Group 12"/>
          <p:cNvGrpSpPr>
            <a:grpSpLocks/>
          </p:cNvGrpSpPr>
          <p:nvPr/>
        </p:nvGrpSpPr>
        <p:grpSpPr bwMode="auto">
          <a:xfrm rot="10800000">
            <a:off x="5338763" y="2074863"/>
            <a:ext cx="2076450" cy="1208087"/>
            <a:chOff x="0" y="0"/>
            <a:chExt cx="1307" cy="761"/>
          </a:xfrm>
        </p:grpSpPr>
        <p:sp>
          <p:nvSpPr>
            <p:cNvPr id="142374" name="AutoShape 13"/>
            <p:cNvSpPr>
              <a:spLocks/>
            </p:cNvSpPr>
            <p:nvPr/>
          </p:nvSpPr>
          <p:spPr bwMode="auto">
            <a:xfrm>
              <a:off x="116" y="0"/>
              <a:ext cx="1191" cy="615"/>
            </a:xfrm>
            <a:custGeom>
              <a:avLst/>
              <a:gdLst>
                <a:gd name="T0" fmla="*/ 0 w 21600"/>
                <a:gd name="T1" fmla="*/ 0 h 21600"/>
                <a:gd name="T2" fmla="*/ 21600 w 21600"/>
                <a:gd name="T3" fmla="*/ 21600 h 21600"/>
              </a:gdLst>
              <a:ahLst/>
              <a:cxnLst/>
              <a:rect l="T0" t="T1" r="T2" b="T3"/>
              <a:pathLst>
                <a:path w="21600" h="21600">
                  <a:moveTo>
                    <a:pt x="0" y="0"/>
                  </a:moveTo>
                  <a:cubicBezTo>
                    <a:pt x="10732" y="1050"/>
                    <a:pt x="19542" y="9860"/>
                    <a:pt x="21600" y="21600"/>
                  </a:cubicBezTo>
                </a:path>
              </a:pathLst>
            </a:custGeom>
            <a:noFill/>
            <a:ln w="25400">
              <a:solidFill>
                <a:srgbClr val="FF00FF"/>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2375" name="AutoShape 14"/>
            <p:cNvSpPr>
              <a:spLocks/>
            </p:cNvSpPr>
            <p:nvPr/>
          </p:nvSpPr>
          <p:spPr bwMode="auto">
            <a:xfrm>
              <a:off x="0" y="0"/>
              <a:ext cx="1307" cy="761"/>
            </a:xfrm>
            <a:custGeom>
              <a:avLst/>
              <a:gdLst>
                <a:gd name="T0" fmla="*/ 0 w 21600"/>
                <a:gd name="T1" fmla="*/ 0 h 21600"/>
                <a:gd name="T2" fmla="*/ 21600 w 21600"/>
                <a:gd name="T3" fmla="*/ 21600 h 21600"/>
              </a:gdLst>
              <a:ahLst/>
              <a:cxnLst/>
              <a:rect l="T0" t="T1" r="T2" b="T3"/>
              <a:pathLst>
                <a:path w="21600" h="21600">
                  <a:moveTo>
                    <a:pt x="1933" y="0"/>
                  </a:moveTo>
                  <a:cubicBezTo>
                    <a:pt x="11705" y="849"/>
                    <a:pt x="19726" y="7969"/>
                    <a:pt x="21600" y="17458"/>
                  </a:cubicBezTo>
                  <a:lnTo>
                    <a:pt x="0" y="21600"/>
                  </a:lnTo>
                  <a:close/>
                  <a:moveTo>
                    <a:pt x="1933"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0" tIns="0" rIns="0" bIns="0"/>
            <a:lstStyle/>
            <a:p>
              <a:endParaRPr lang="en-US"/>
            </a:p>
          </p:txBody>
        </p:sp>
      </p:grpSp>
      <p:sp>
        <p:nvSpPr>
          <p:cNvPr id="142346" name="Rectangle 15"/>
          <p:cNvSpPr>
            <a:spLocks/>
          </p:cNvSpPr>
          <p:nvPr/>
        </p:nvSpPr>
        <p:spPr bwMode="auto">
          <a:xfrm>
            <a:off x="6191250" y="2063750"/>
            <a:ext cx="268922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600" b="1">
                <a:solidFill>
                  <a:schemeClr val="tx1"/>
                </a:solidFill>
                <a:cs typeface="Times" charset="0"/>
              </a:rPr>
              <a:t>Loss of correlation is due to:</a:t>
            </a:r>
          </a:p>
          <a:p>
            <a:pPr marL="39688">
              <a:buClr>
                <a:srgbClr val="000000"/>
              </a:buClr>
              <a:buSzPct val="100000"/>
              <a:buFont typeface="Times" charset="0"/>
              <a:buChar char="•"/>
            </a:pPr>
            <a:r>
              <a:rPr lang="en-US" sz="1600" b="1">
                <a:solidFill>
                  <a:schemeClr val="tx1"/>
                </a:solidFill>
                <a:cs typeface="Times" charset="0"/>
              </a:rPr>
              <a:t> volume of vegetation</a:t>
            </a:r>
          </a:p>
          <a:p>
            <a:pPr marL="39688">
              <a:buClr>
                <a:srgbClr val="000000"/>
              </a:buClr>
              <a:buSzPct val="100000"/>
              <a:buFont typeface="Times" charset="0"/>
              <a:buChar char="•"/>
            </a:pPr>
            <a:r>
              <a:rPr lang="en-US" sz="1600" b="1">
                <a:solidFill>
                  <a:schemeClr val="tx1"/>
                </a:solidFill>
                <a:cs typeface="Times" charset="0"/>
              </a:rPr>
              <a:t> movement of vegetation</a:t>
            </a:r>
          </a:p>
          <a:p>
            <a:pPr marL="39688">
              <a:buClr>
                <a:srgbClr val="000000"/>
              </a:buClr>
              <a:buSzPct val="100000"/>
              <a:buFont typeface="Times" charset="0"/>
              <a:buChar char="•"/>
            </a:pPr>
            <a:r>
              <a:rPr lang="en-US" sz="1600" b="1">
                <a:solidFill>
                  <a:schemeClr val="tx1"/>
                </a:solidFill>
                <a:cs typeface="Times" charset="0"/>
              </a:rPr>
              <a:t> dielectric change (moisture)</a:t>
            </a:r>
          </a:p>
        </p:txBody>
      </p:sp>
      <p:pic>
        <p:nvPicPr>
          <p:cNvPr id="142347" name="Picture 16"/>
          <p:cNvPicPr>
            <a:picLocks noChangeArrowheads="1"/>
          </p:cNvPicPr>
          <p:nvPr/>
        </p:nvPicPr>
        <p:blipFill>
          <a:blip r:embed="rId3">
            <a:extLst>
              <a:ext uri="{28A0092B-C50C-407E-A947-70E740481C1C}">
                <a14:useLocalDpi xmlns:a14="http://schemas.microsoft.com/office/drawing/2010/main" val="0"/>
              </a:ext>
            </a:extLst>
          </a:blip>
          <a:srcRect t="67654" b="4498"/>
          <a:stretch>
            <a:fillRect/>
          </a:stretch>
        </p:blipFill>
        <p:spPr bwMode="auto">
          <a:xfrm>
            <a:off x="4318000" y="4210050"/>
            <a:ext cx="4559300" cy="2265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42348" name="Rectangle 17"/>
          <p:cNvSpPr>
            <a:spLocks/>
          </p:cNvSpPr>
          <p:nvPr/>
        </p:nvSpPr>
        <p:spPr bwMode="auto">
          <a:xfrm>
            <a:off x="4338638" y="4227513"/>
            <a:ext cx="2654300" cy="431800"/>
          </a:xfrm>
          <a:prstGeom prst="rect">
            <a:avLst/>
          </a:prstGeom>
          <a:solidFill>
            <a:srgbClr val="FFFF99"/>
          </a:solidFill>
          <a:ln w="25400">
            <a:solidFill>
              <a:srgbClr val="3333CC"/>
            </a:solidFill>
            <a:miter lim="800000"/>
            <a:headEnd/>
            <a:tailEnd/>
          </a:ln>
        </p:spPr>
        <p:txBody>
          <a:bodyPr lIns="0" tIns="0" rIns="40639" bIns="0"/>
          <a:lstStyle/>
          <a:p>
            <a:pPr marL="39688" algn="ctr"/>
            <a:r>
              <a:rPr lang="en-US" sz="2000" b="1">
                <a:solidFill>
                  <a:srgbClr val="3333CC"/>
                </a:solidFill>
                <a:cs typeface="Times" charset="0"/>
              </a:rPr>
              <a:t>Effective phase center</a:t>
            </a:r>
          </a:p>
        </p:txBody>
      </p:sp>
      <p:grpSp>
        <p:nvGrpSpPr>
          <p:cNvPr id="142349" name="Group 18"/>
          <p:cNvGrpSpPr>
            <a:grpSpLocks/>
          </p:cNvGrpSpPr>
          <p:nvPr/>
        </p:nvGrpSpPr>
        <p:grpSpPr bwMode="auto">
          <a:xfrm rot="10800000" flipH="1">
            <a:off x="4521200" y="6184900"/>
            <a:ext cx="4191000" cy="101600"/>
            <a:chOff x="0" y="0"/>
            <a:chExt cx="2640" cy="64"/>
          </a:xfrm>
        </p:grpSpPr>
        <p:sp>
          <p:nvSpPr>
            <p:cNvPr id="142372" name="AutoShape 19"/>
            <p:cNvSpPr>
              <a:spLocks/>
            </p:cNvSpPr>
            <p:nvPr/>
          </p:nvSpPr>
          <p:spPr bwMode="auto">
            <a:xfrm>
              <a:off x="0" y="0"/>
              <a:ext cx="2640" cy="64"/>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path>
              </a:pathLst>
            </a:custGeom>
            <a:noFill/>
            <a:ln w="38100">
              <a:solidFill>
                <a:srgbClr val="D60093"/>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2373" name="AutoShape 20"/>
            <p:cNvSpPr>
              <a:spLocks/>
            </p:cNvSpPr>
            <p:nvPr/>
          </p:nvSpPr>
          <p:spPr bwMode="auto">
            <a:xfrm>
              <a:off x="0" y="0"/>
              <a:ext cx="2640" cy="64"/>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lnTo>
                    <a:pt x="0" y="21600"/>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lstStyle/>
            <a:p>
              <a:endParaRPr lang="en-US"/>
            </a:p>
          </p:txBody>
        </p:sp>
      </p:grpSp>
      <p:grpSp>
        <p:nvGrpSpPr>
          <p:cNvPr id="142350" name="Group 21"/>
          <p:cNvGrpSpPr>
            <a:grpSpLocks/>
          </p:cNvGrpSpPr>
          <p:nvPr/>
        </p:nvGrpSpPr>
        <p:grpSpPr bwMode="auto">
          <a:xfrm rot="10800000" flipH="1">
            <a:off x="4483100" y="5994400"/>
            <a:ext cx="4254500" cy="292100"/>
            <a:chOff x="0" y="0"/>
            <a:chExt cx="2680" cy="184"/>
          </a:xfrm>
        </p:grpSpPr>
        <p:sp>
          <p:nvSpPr>
            <p:cNvPr id="142369" name="AutoShape 22"/>
            <p:cNvSpPr>
              <a:spLocks/>
            </p:cNvSpPr>
            <p:nvPr/>
          </p:nvSpPr>
          <p:spPr bwMode="auto">
            <a:xfrm>
              <a:off x="0" y="0"/>
              <a:ext cx="2680" cy="184"/>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path>
              </a:pathLst>
            </a:cu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2370" name="AutoShape 23"/>
            <p:cNvSpPr>
              <a:spLocks/>
            </p:cNvSpPr>
            <p:nvPr/>
          </p:nvSpPr>
          <p:spPr bwMode="auto">
            <a:xfrm>
              <a:off x="0" y="0"/>
              <a:ext cx="2680" cy="184"/>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lnTo>
                    <a:pt x="0" y="21600"/>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lstStyle/>
            <a:p>
              <a:endParaRPr lang="en-US"/>
            </a:p>
          </p:txBody>
        </p:sp>
        <p:sp>
          <p:nvSpPr>
            <p:cNvPr id="142371" name="Rectangle 24"/>
            <p:cNvSpPr>
              <a:spLocks/>
            </p:cNvSpPr>
            <p:nvPr/>
          </p:nvSpPr>
          <p:spPr bwMode="auto">
            <a:xfrm rot="10800000" flipH="1">
              <a:off x="0" y="0"/>
              <a:ext cx="2680" cy="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endParaRPr lang="en-US"/>
            </a:p>
          </p:txBody>
        </p:sp>
      </p:grpSp>
      <p:grpSp>
        <p:nvGrpSpPr>
          <p:cNvPr id="142351" name="Group 25"/>
          <p:cNvGrpSpPr>
            <a:grpSpLocks/>
          </p:cNvGrpSpPr>
          <p:nvPr/>
        </p:nvGrpSpPr>
        <p:grpSpPr bwMode="auto">
          <a:xfrm>
            <a:off x="4429125" y="4725988"/>
            <a:ext cx="1747838" cy="1079500"/>
            <a:chOff x="0" y="0"/>
            <a:chExt cx="1101" cy="680"/>
          </a:xfrm>
        </p:grpSpPr>
        <p:sp>
          <p:nvSpPr>
            <p:cNvPr id="142363" name="Rectangle 26"/>
            <p:cNvSpPr>
              <a:spLocks/>
            </p:cNvSpPr>
            <p:nvPr/>
          </p:nvSpPr>
          <p:spPr bwMode="auto">
            <a:xfrm>
              <a:off x="71" y="0"/>
              <a:ext cx="402"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b="1">
                  <a:solidFill>
                    <a:srgbClr val="D60093"/>
                  </a:solidFill>
                  <a:cs typeface="Times" charset="0"/>
                </a:rPr>
                <a:t>VHF</a:t>
              </a:r>
            </a:p>
          </p:txBody>
        </p:sp>
        <p:sp>
          <p:nvSpPr>
            <p:cNvPr id="142364" name="Rectangle 27"/>
            <p:cNvSpPr>
              <a:spLocks/>
            </p:cNvSpPr>
            <p:nvPr/>
          </p:nvSpPr>
          <p:spPr bwMode="auto">
            <a:xfrm>
              <a:off x="71" y="216"/>
              <a:ext cx="402"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b="1">
                  <a:solidFill>
                    <a:schemeClr val="tx1"/>
                  </a:solidFill>
                  <a:cs typeface="Times" charset="0"/>
                </a:rPr>
                <a:t>UHF</a:t>
              </a:r>
            </a:p>
          </p:txBody>
        </p:sp>
        <p:sp>
          <p:nvSpPr>
            <p:cNvPr id="142365" name="Rectangle 28"/>
            <p:cNvSpPr>
              <a:spLocks/>
            </p:cNvSpPr>
            <p:nvPr/>
          </p:nvSpPr>
          <p:spPr bwMode="auto">
            <a:xfrm>
              <a:off x="0" y="432"/>
              <a:ext cx="545"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b="1">
                  <a:solidFill>
                    <a:srgbClr val="3333FF"/>
                  </a:solidFill>
                  <a:cs typeface="Times" charset="0"/>
                </a:rPr>
                <a:t>P-band</a:t>
              </a:r>
            </a:p>
          </p:txBody>
        </p:sp>
        <p:sp>
          <p:nvSpPr>
            <p:cNvPr id="142366" name="Rectangle 29"/>
            <p:cNvSpPr>
              <a:spLocks/>
            </p:cNvSpPr>
            <p:nvPr/>
          </p:nvSpPr>
          <p:spPr bwMode="auto">
            <a:xfrm>
              <a:off x="544" y="0"/>
              <a:ext cx="553"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b="1">
                  <a:solidFill>
                    <a:srgbClr val="009900"/>
                  </a:solidFill>
                  <a:cs typeface="Times" charset="0"/>
                </a:rPr>
                <a:t>L-band</a:t>
              </a:r>
            </a:p>
          </p:txBody>
        </p:sp>
        <p:sp>
          <p:nvSpPr>
            <p:cNvPr id="142367" name="Rectangle 30"/>
            <p:cNvSpPr>
              <a:spLocks/>
            </p:cNvSpPr>
            <p:nvPr/>
          </p:nvSpPr>
          <p:spPr bwMode="auto">
            <a:xfrm>
              <a:off x="540" y="216"/>
              <a:ext cx="561"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b="1">
                  <a:solidFill>
                    <a:srgbClr val="FF6600"/>
                  </a:solidFill>
                  <a:cs typeface="Times" charset="0"/>
                </a:rPr>
                <a:t>C-band</a:t>
              </a:r>
            </a:p>
          </p:txBody>
        </p:sp>
        <p:sp>
          <p:nvSpPr>
            <p:cNvPr id="142368" name="Rectangle 31"/>
            <p:cNvSpPr>
              <a:spLocks/>
            </p:cNvSpPr>
            <p:nvPr/>
          </p:nvSpPr>
          <p:spPr bwMode="auto">
            <a:xfrm>
              <a:off x="540" y="432"/>
              <a:ext cx="561"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b="1">
                  <a:solidFill>
                    <a:srgbClr val="FFFF00"/>
                  </a:solidFill>
                  <a:cs typeface="Times" charset="0"/>
                </a:rPr>
                <a:t>X-band</a:t>
              </a:r>
            </a:p>
          </p:txBody>
        </p:sp>
      </p:grpSp>
      <p:grpSp>
        <p:nvGrpSpPr>
          <p:cNvPr id="142352" name="Group 32"/>
          <p:cNvGrpSpPr>
            <a:grpSpLocks/>
          </p:cNvGrpSpPr>
          <p:nvPr/>
        </p:nvGrpSpPr>
        <p:grpSpPr bwMode="auto">
          <a:xfrm rot="10800000" flipH="1">
            <a:off x="4521200" y="5664200"/>
            <a:ext cx="4102100" cy="660400"/>
            <a:chOff x="0" y="0"/>
            <a:chExt cx="2584" cy="416"/>
          </a:xfrm>
        </p:grpSpPr>
        <p:sp>
          <p:nvSpPr>
            <p:cNvPr id="142360" name="AutoShape 33"/>
            <p:cNvSpPr>
              <a:spLocks/>
            </p:cNvSpPr>
            <p:nvPr/>
          </p:nvSpPr>
          <p:spPr bwMode="auto">
            <a:xfrm>
              <a:off x="0" y="0"/>
              <a:ext cx="2584" cy="416"/>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path>
              </a:pathLst>
            </a:custGeom>
            <a:noFill/>
            <a:ln w="38100">
              <a:solidFill>
                <a:srgbClr val="3333CC"/>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2361" name="AutoShape 34"/>
            <p:cNvSpPr>
              <a:spLocks/>
            </p:cNvSpPr>
            <p:nvPr/>
          </p:nvSpPr>
          <p:spPr bwMode="auto">
            <a:xfrm>
              <a:off x="0" y="0"/>
              <a:ext cx="2584" cy="416"/>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lnTo>
                    <a:pt x="0" y="21600"/>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lstStyle/>
            <a:p>
              <a:endParaRPr lang="en-US"/>
            </a:p>
          </p:txBody>
        </p:sp>
        <p:sp>
          <p:nvSpPr>
            <p:cNvPr id="142362" name="Rectangle 35"/>
            <p:cNvSpPr>
              <a:spLocks/>
            </p:cNvSpPr>
            <p:nvPr/>
          </p:nvSpPr>
          <p:spPr bwMode="auto">
            <a:xfrm rot="10800000" flipH="1">
              <a:off x="0" y="0"/>
              <a:ext cx="2584" cy="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endParaRPr lang="en-US"/>
            </a:p>
          </p:txBody>
        </p:sp>
      </p:grpSp>
      <p:grpSp>
        <p:nvGrpSpPr>
          <p:cNvPr id="142353" name="Group 36"/>
          <p:cNvGrpSpPr>
            <a:grpSpLocks/>
          </p:cNvGrpSpPr>
          <p:nvPr/>
        </p:nvGrpSpPr>
        <p:grpSpPr bwMode="auto">
          <a:xfrm rot="10800000" flipH="1">
            <a:off x="4622800" y="5245100"/>
            <a:ext cx="3987800" cy="1041400"/>
            <a:chOff x="0" y="0"/>
            <a:chExt cx="2512" cy="656"/>
          </a:xfrm>
        </p:grpSpPr>
        <p:sp>
          <p:nvSpPr>
            <p:cNvPr id="142357" name="AutoShape 37"/>
            <p:cNvSpPr>
              <a:spLocks/>
            </p:cNvSpPr>
            <p:nvPr/>
          </p:nvSpPr>
          <p:spPr bwMode="auto">
            <a:xfrm>
              <a:off x="0" y="0"/>
              <a:ext cx="2512" cy="656"/>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path>
              </a:pathLst>
            </a:custGeom>
            <a:noFill/>
            <a:ln w="3810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2358" name="AutoShape 38"/>
            <p:cNvSpPr>
              <a:spLocks/>
            </p:cNvSpPr>
            <p:nvPr/>
          </p:nvSpPr>
          <p:spPr bwMode="auto">
            <a:xfrm>
              <a:off x="0" y="0"/>
              <a:ext cx="2512" cy="656"/>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lnTo>
                    <a:pt x="0" y="21600"/>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0" tIns="0" rIns="0" bIns="0"/>
            <a:lstStyle/>
            <a:p>
              <a:endParaRPr lang="en-US"/>
            </a:p>
          </p:txBody>
        </p:sp>
        <p:sp>
          <p:nvSpPr>
            <p:cNvPr id="142359" name="Rectangle 39"/>
            <p:cNvSpPr>
              <a:spLocks/>
            </p:cNvSpPr>
            <p:nvPr/>
          </p:nvSpPr>
          <p:spPr bwMode="auto">
            <a:xfrm rot="10800000" flipH="1">
              <a:off x="0" y="0"/>
              <a:ext cx="2512" cy="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endParaRPr lang="en-US"/>
            </a:p>
          </p:txBody>
        </p:sp>
      </p:grpSp>
      <p:sp>
        <p:nvSpPr>
          <p:cNvPr id="142354" name="AutoShape 40"/>
          <p:cNvSpPr>
            <a:spLocks/>
          </p:cNvSpPr>
          <p:nvPr/>
        </p:nvSpPr>
        <p:spPr bwMode="auto">
          <a:xfrm>
            <a:off x="5537200" y="4324350"/>
            <a:ext cx="2997200" cy="1911350"/>
          </a:xfrm>
          <a:custGeom>
            <a:avLst/>
            <a:gdLst>
              <a:gd name="T0" fmla="*/ 0 w 21600"/>
              <a:gd name="T1" fmla="*/ 0 h 20671"/>
              <a:gd name="T2" fmla="*/ 21600 w 21600"/>
              <a:gd name="T3" fmla="*/ 20671 h 20671"/>
            </a:gdLst>
            <a:ahLst/>
            <a:cxnLst/>
            <a:rect l="T0" t="T1" r="T2" b="T3"/>
            <a:pathLst>
              <a:path w="21600" h="20671">
                <a:moveTo>
                  <a:pt x="0" y="20671"/>
                </a:moveTo>
                <a:cubicBezTo>
                  <a:pt x="2300" y="19812"/>
                  <a:pt x="4611" y="18954"/>
                  <a:pt x="6224" y="17649"/>
                </a:cubicBezTo>
                <a:cubicBezTo>
                  <a:pt x="7825" y="16327"/>
                  <a:pt x="8935" y="14112"/>
                  <a:pt x="9610" y="12841"/>
                </a:cubicBezTo>
                <a:cubicBezTo>
                  <a:pt x="10274" y="11554"/>
                  <a:pt x="9862" y="12052"/>
                  <a:pt x="10251" y="9957"/>
                </a:cubicBezTo>
                <a:cubicBezTo>
                  <a:pt x="10628" y="7845"/>
                  <a:pt x="10983" y="1320"/>
                  <a:pt x="11898" y="204"/>
                </a:cubicBezTo>
                <a:cubicBezTo>
                  <a:pt x="12814" y="-929"/>
                  <a:pt x="14667" y="3020"/>
                  <a:pt x="15742" y="3226"/>
                </a:cubicBezTo>
                <a:cubicBezTo>
                  <a:pt x="16806" y="3432"/>
                  <a:pt x="17539" y="1767"/>
                  <a:pt x="18305" y="1440"/>
                </a:cubicBezTo>
                <a:cubicBezTo>
                  <a:pt x="19060" y="1097"/>
                  <a:pt x="19758" y="1063"/>
                  <a:pt x="20319" y="1166"/>
                </a:cubicBezTo>
                <a:cubicBezTo>
                  <a:pt x="20868" y="1252"/>
                  <a:pt x="21383" y="1887"/>
                  <a:pt x="21600" y="1990"/>
                </a:cubicBezTo>
              </a:path>
            </a:pathLst>
          </a:custGeom>
          <a:noFill/>
          <a:ln w="381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2355" name="AutoShape 41"/>
          <p:cNvSpPr>
            <a:spLocks/>
          </p:cNvSpPr>
          <p:nvPr/>
        </p:nvSpPr>
        <p:spPr bwMode="auto">
          <a:xfrm>
            <a:off x="5702300" y="4603750"/>
            <a:ext cx="2870200" cy="1657350"/>
          </a:xfrm>
          <a:custGeom>
            <a:avLst/>
            <a:gdLst>
              <a:gd name="T0" fmla="*/ 0 w 21600"/>
              <a:gd name="T1" fmla="*/ 0 h 21259"/>
              <a:gd name="T2" fmla="*/ 21600 w 21600"/>
              <a:gd name="T3" fmla="*/ 21259 h 21259"/>
            </a:gdLst>
            <a:ahLst/>
            <a:cxnLst/>
            <a:rect l="T0" t="T1" r="T2" b="T3"/>
            <a:pathLst>
              <a:path w="21600" h="21259">
                <a:moveTo>
                  <a:pt x="0" y="21259"/>
                </a:moveTo>
                <a:cubicBezTo>
                  <a:pt x="2300" y="20075"/>
                  <a:pt x="4613" y="18890"/>
                  <a:pt x="6100" y="17565"/>
                </a:cubicBezTo>
                <a:cubicBezTo>
                  <a:pt x="7575" y="16220"/>
                  <a:pt x="7825" y="15819"/>
                  <a:pt x="8900" y="13229"/>
                </a:cubicBezTo>
                <a:cubicBezTo>
                  <a:pt x="9963" y="10620"/>
                  <a:pt x="11375" y="3533"/>
                  <a:pt x="12500" y="1988"/>
                </a:cubicBezTo>
                <a:cubicBezTo>
                  <a:pt x="13613" y="422"/>
                  <a:pt x="14562" y="4196"/>
                  <a:pt x="15600" y="3915"/>
                </a:cubicBezTo>
                <a:cubicBezTo>
                  <a:pt x="16625" y="3614"/>
                  <a:pt x="17775" y="783"/>
                  <a:pt x="18700" y="221"/>
                </a:cubicBezTo>
                <a:cubicBezTo>
                  <a:pt x="19613" y="-341"/>
                  <a:pt x="20613" y="301"/>
                  <a:pt x="21100" y="542"/>
                </a:cubicBezTo>
                <a:cubicBezTo>
                  <a:pt x="21575" y="763"/>
                  <a:pt x="21550" y="1446"/>
                  <a:pt x="21600" y="1666"/>
                </a:cubicBezTo>
              </a:path>
            </a:pathLst>
          </a:custGeom>
          <a:noFill/>
          <a:ln w="38100">
            <a:solidFill>
              <a:srgbClr val="FF66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2356" name="Rectangle 42"/>
          <p:cNvSpPr>
            <a:spLocks noGrp="1" noChangeArrowheads="1"/>
          </p:cNvSpPr>
          <p:nvPr>
            <p:ph type="title"/>
          </p:nvPr>
        </p:nvSpPr>
        <p:spPr>
          <a:xfrm>
            <a:off x="711200" y="0"/>
            <a:ext cx="7772400" cy="1981200"/>
          </a:xfrm>
        </p:spPr>
        <p:txBody>
          <a:bodyPr rIns="132080"/>
          <a:lstStyle/>
          <a:p>
            <a:pPr indent="0" eaLnBrk="1" hangingPunct="1"/>
            <a:r>
              <a:rPr lang="en-US" sz="2000">
                <a:latin typeface="Arial" charset="0"/>
                <a:ea typeface="ヒラギノ角ゴ Pro W6" charset="0"/>
                <a:cs typeface="Arial" charset="0"/>
                <a:sym typeface="Arial" charset="0"/>
              </a:rPr>
              <a:t>Repeat-pass Interferometry and Coherent Change Detection</a:t>
            </a:r>
            <a:br>
              <a:rPr lang="en-US" sz="2000">
                <a:latin typeface="Arial" charset="0"/>
                <a:ea typeface="ヒラギノ角ゴ Pro W6" charset="0"/>
                <a:cs typeface="ヒラギノ角ゴ Pro W6" charset="0"/>
                <a:sym typeface="Arial" charset="0"/>
              </a:rPr>
            </a:br>
            <a:r>
              <a:rPr lang="en-US" sz="2000">
                <a:latin typeface="Arial" charset="0"/>
                <a:ea typeface="ヒラギノ角ゴ Pro W6" charset="0"/>
                <a:cs typeface="ヒラギノ角ゴ Pro W6" charset="0"/>
                <a:sym typeface="Arial" charset="0"/>
              </a:rPr>
              <a:t>	</a:t>
            </a:r>
            <a:r>
              <a:rPr lang="en-US" sz="1600">
                <a:latin typeface="Arial" charset="0"/>
                <a:ea typeface="ヒラギノ角ゴ Pro W6" charset="0"/>
                <a:cs typeface="Arial" charset="0"/>
                <a:sym typeface="Arial" charset="0"/>
              </a:rPr>
              <a:t>L-Band low frequency improves correlation in vegetated areas</a:t>
            </a:r>
            <a:endParaRPr lang="en-US" sz="1600">
              <a:latin typeface="Arial" charset="0"/>
              <a:ea typeface="ヒラギノ角ゴ Pro W6" charset="0"/>
              <a:cs typeface="ヒラギノ角ゴ Pro W6" charset="0"/>
              <a:sym typeface="Arial" charset="0"/>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3"/>
          <p:cNvSpPr>
            <a:spLocks noGrp="1" noChangeArrowheads="1"/>
          </p:cNvSpPr>
          <p:nvPr>
            <p:ph type="title"/>
          </p:nvPr>
        </p:nvSpPr>
        <p:spPr>
          <a:xfrm>
            <a:off x="768350" y="0"/>
            <a:ext cx="7607300" cy="1538288"/>
          </a:xfrm>
        </p:spPr>
        <p:txBody>
          <a:bodyPr rIns="132080"/>
          <a:lstStyle/>
          <a:p>
            <a:pPr indent="0" eaLnBrk="1" hangingPunct="1"/>
            <a:r>
              <a:rPr lang="en-US" sz="3200">
                <a:latin typeface="Arial" charset="0"/>
                <a:ea typeface="ヒラギノ角ゴ Pro W6" charset="0"/>
                <a:cs typeface="Arial" charset="0"/>
                <a:sym typeface="Arial" charset="0"/>
              </a:rPr>
              <a:t>Coherent Change Detection</a:t>
            </a:r>
            <a:br>
              <a:rPr lang="en-US" sz="3200">
                <a:latin typeface="Arial" charset="0"/>
                <a:ea typeface="ヒラギノ角ゴ Pro W6" charset="0"/>
                <a:cs typeface="ヒラギノ角ゴ Pro W6" charset="0"/>
                <a:sym typeface="Arial" charset="0"/>
              </a:rPr>
            </a:br>
            <a:r>
              <a:rPr lang="en-US" sz="3200">
                <a:latin typeface="Arial" charset="0"/>
                <a:ea typeface="ヒラギノ角ゴ Pro W6" charset="0"/>
                <a:cs typeface="Arial" charset="0"/>
                <a:sym typeface="Arial" charset="0"/>
              </a:rPr>
              <a:t>SIR-C L and C-band Interferometry</a:t>
            </a:r>
            <a:endParaRPr lang="en-US" sz="3200">
              <a:latin typeface="Arial" charset="0"/>
              <a:ea typeface="ヒラギノ角ゴ Pro W6" charset="0"/>
              <a:cs typeface="ヒラギノ角ゴ Pro W6" charset="0"/>
              <a:sym typeface="Arial" charset="0"/>
            </a:endParaRPr>
          </a:p>
        </p:txBody>
      </p:sp>
      <p:sp>
        <p:nvSpPr>
          <p:cNvPr id="143363" name="Rectangle 4"/>
          <p:cNvSpPr>
            <a:spLocks/>
          </p:cNvSpPr>
          <p:nvPr/>
        </p:nvSpPr>
        <p:spPr bwMode="auto">
          <a:xfrm>
            <a:off x="304800" y="6172200"/>
            <a:ext cx="83058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2000">
                <a:solidFill>
                  <a:schemeClr val="tx1"/>
                </a:solidFill>
                <a:latin typeface="Arial" charset="0"/>
                <a:cs typeface="Arial" charset="0"/>
                <a:sym typeface="Arial" charset="0"/>
              </a:rPr>
              <a:t>InSAR experiments have shown good correlation at L-band</a:t>
            </a:r>
          </a:p>
        </p:txBody>
      </p:sp>
      <p:sp>
        <p:nvSpPr>
          <p:cNvPr id="143364" name="Rectangle 5"/>
          <p:cNvSpPr>
            <a:spLocks/>
          </p:cNvSpPr>
          <p:nvPr/>
        </p:nvSpPr>
        <p:spPr bwMode="auto">
          <a:xfrm>
            <a:off x="517525" y="1412875"/>
            <a:ext cx="7475538"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a:solidFill>
                  <a:schemeClr val="tx1"/>
                </a:solidFill>
                <a:latin typeface="Times New Roman" charset="0"/>
                <a:cs typeface="Times New Roman" charset="0"/>
                <a:sym typeface="Times New Roman" charset="0"/>
              </a:rPr>
              <a:t>6 month time separated observations to form interferograms</a:t>
            </a:r>
          </a:p>
          <a:p>
            <a:pPr marL="39688"/>
            <a:r>
              <a:rPr lang="en-US">
                <a:solidFill>
                  <a:schemeClr val="tx1"/>
                </a:solidFill>
                <a:latin typeface="Times New Roman" charset="0"/>
                <a:cs typeface="Times New Roman" charset="0"/>
                <a:sym typeface="Times New Roman" charset="0"/>
              </a:rPr>
              <a:t>Simultaneous C and L band</a:t>
            </a:r>
          </a:p>
        </p:txBody>
      </p:sp>
      <p:pic>
        <p:nvPicPr>
          <p:cNvPr id="143365"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71738"/>
            <a:ext cx="3429000" cy="329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43366"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3" y="2471738"/>
            <a:ext cx="5183187" cy="3395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title"/>
          </p:nvPr>
        </p:nvSpPr>
        <p:spPr>
          <a:xfrm>
            <a:off x="781050" y="0"/>
            <a:ext cx="7607300" cy="1576388"/>
          </a:xfrm>
        </p:spPr>
        <p:txBody>
          <a:bodyPr rIns="132080"/>
          <a:lstStyle/>
          <a:p>
            <a:pPr indent="0" eaLnBrk="1" hangingPunct="1"/>
            <a:r>
              <a:rPr lang="en-US" sz="3200">
                <a:latin typeface="Arial" charset="0"/>
                <a:ea typeface="ヒラギノ角ゴ Pro W6" charset="0"/>
                <a:cs typeface="Arial" charset="0"/>
                <a:sym typeface="Arial" charset="0"/>
              </a:rPr>
              <a:t>AIRSAR Coherent Change Detection</a:t>
            </a:r>
            <a:endParaRPr lang="en-US" sz="3200">
              <a:latin typeface="Arial" charset="0"/>
              <a:ea typeface="ヒラギノ角ゴ Pro W6" charset="0"/>
              <a:cs typeface="ヒラギノ角ゴ Pro W6" charset="0"/>
              <a:sym typeface="Arial" charset="0"/>
            </a:endParaRPr>
          </a:p>
        </p:txBody>
      </p:sp>
      <p:sp>
        <p:nvSpPr>
          <p:cNvPr id="144387" name="Rectangle 4"/>
          <p:cNvSpPr>
            <a:spLocks/>
          </p:cNvSpPr>
          <p:nvPr/>
        </p:nvSpPr>
        <p:spPr bwMode="auto">
          <a:xfrm>
            <a:off x="304800" y="6172200"/>
            <a:ext cx="83058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2000">
                <a:solidFill>
                  <a:schemeClr val="tx1"/>
                </a:solidFill>
                <a:latin typeface="Arial" charset="0"/>
                <a:cs typeface="Arial" charset="0"/>
                <a:sym typeface="Arial" charset="0"/>
              </a:rPr>
              <a:t>Airborne InSAR experiments have shown good correlation at L-band</a:t>
            </a:r>
          </a:p>
        </p:txBody>
      </p:sp>
      <p:pic>
        <p:nvPicPr>
          <p:cNvPr id="144388"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831975"/>
            <a:ext cx="2249487" cy="173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44389"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8" y="1820863"/>
            <a:ext cx="2189162" cy="173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44390"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350" y="1812925"/>
            <a:ext cx="2212975" cy="173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44391"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050" y="4038600"/>
            <a:ext cx="2236788" cy="173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44392" name="Picture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0275" y="4038600"/>
            <a:ext cx="2201863" cy="173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44393" name="Picture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8700" y="4038600"/>
            <a:ext cx="2192338" cy="173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44394" name="Rectangle 11"/>
          <p:cNvSpPr>
            <a:spLocks/>
          </p:cNvSpPr>
          <p:nvPr/>
        </p:nvSpPr>
        <p:spPr bwMode="auto">
          <a:xfrm>
            <a:off x="1381125" y="3605213"/>
            <a:ext cx="10287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b="1">
                <a:solidFill>
                  <a:schemeClr val="tx1"/>
                </a:solidFill>
                <a:latin typeface="Helvetica" charset="0"/>
                <a:cs typeface="Helvetica" charset="0"/>
                <a:sym typeface="Helvetica" charset="0"/>
              </a:rPr>
              <a:t>C-band</a:t>
            </a:r>
          </a:p>
        </p:txBody>
      </p:sp>
      <p:sp>
        <p:nvSpPr>
          <p:cNvPr id="144395" name="Rectangle 12"/>
          <p:cNvSpPr>
            <a:spLocks/>
          </p:cNvSpPr>
          <p:nvPr/>
        </p:nvSpPr>
        <p:spPr bwMode="auto">
          <a:xfrm>
            <a:off x="4010025" y="3592513"/>
            <a:ext cx="100012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b="1">
                <a:solidFill>
                  <a:schemeClr val="tx1"/>
                </a:solidFill>
                <a:latin typeface="Helvetica" charset="0"/>
                <a:cs typeface="Helvetica" charset="0"/>
                <a:sym typeface="Helvetica" charset="0"/>
              </a:rPr>
              <a:t>L-band</a:t>
            </a:r>
          </a:p>
        </p:txBody>
      </p:sp>
      <p:sp>
        <p:nvSpPr>
          <p:cNvPr id="144396" name="Rectangle 13"/>
          <p:cNvSpPr>
            <a:spLocks/>
          </p:cNvSpPr>
          <p:nvPr/>
        </p:nvSpPr>
        <p:spPr bwMode="auto">
          <a:xfrm>
            <a:off x="6689725" y="3592513"/>
            <a:ext cx="101441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b="1">
                <a:solidFill>
                  <a:schemeClr val="tx1"/>
                </a:solidFill>
                <a:latin typeface="Helvetica" charset="0"/>
                <a:cs typeface="Helvetica" charset="0"/>
                <a:sym typeface="Helvetica" charset="0"/>
              </a:rPr>
              <a:t>P-band</a:t>
            </a:r>
          </a:p>
        </p:txBody>
      </p:sp>
      <p:sp>
        <p:nvSpPr>
          <p:cNvPr id="144397" name="Rectangle 14"/>
          <p:cNvSpPr>
            <a:spLocks/>
          </p:cNvSpPr>
          <p:nvPr/>
        </p:nvSpPr>
        <p:spPr bwMode="auto">
          <a:xfrm>
            <a:off x="3581400" y="1447800"/>
            <a:ext cx="23114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spcBef>
                <a:spcPts val="1200"/>
              </a:spcBef>
            </a:pPr>
            <a:r>
              <a:rPr lang="en-US" sz="2000" b="1">
                <a:solidFill>
                  <a:schemeClr val="tx1"/>
                </a:solidFill>
                <a:latin typeface="Helvetica" charset="0"/>
                <a:cs typeface="Helvetica" charset="0"/>
                <a:sym typeface="Helvetica" charset="0"/>
              </a:rPr>
              <a:t>Interferograms</a:t>
            </a:r>
          </a:p>
        </p:txBody>
      </p:sp>
      <p:sp>
        <p:nvSpPr>
          <p:cNvPr id="144398" name="Rectangle 15"/>
          <p:cNvSpPr>
            <a:spLocks/>
          </p:cNvSpPr>
          <p:nvPr/>
        </p:nvSpPr>
        <p:spPr bwMode="auto">
          <a:xfrm>
            <a:off x="3708400" y="5778500"/>
            <a:ext cx="17018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spcBef>
                <a:spcPts val="1200"/>
              </a:spcBef>
            </a:pPr>
            <a:r>
              <a:rPr lang="en-US" sz="2000" b="1">
                <a:solidFill>
                  <a:schemeClr val="tx1"/>
                </a:solidFill>
                <a:latin typeface="Helvetica" charset="0"/>
                <a:cs typeface="Helvetica" charset="0"/>
                <a:sym typeface="Helvetica" charset="0"/>
              </a:rPr>
              <a:t>Correlation</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title"/>
          </p:nvPr>
        </p:nvSpPr>
        <p:spPr/>
        <p:txBody>
          <a:bodyPr rIns="132080"/>
          <a:lstStyle/>
          <a:p>
            <a:pPr indent="0" eaLnBrk="1" hangingPunct="1"/>
            <a:r>
              <a:rPr lang="en-US">
                <a:latin typeface="Helvetica" charset="0"/>
                <a:ea typeface="ヒラギノ角ゴ Pro W6" charset="0"/>
                <a:cs typeface="ヒラギノ角ゴ Pro W6" charset="0"/>
              </a:rPr>
              <a:t>A Correlation Test:</a:t>
            </a:r>
            <a:br>
              <a:rPr lang="en-US">
                <a:latin typeface="Helvetica" charset="0"/>
                <a:ea typeface="ヒラギノ角ゴ Pro W6" charset="0"/>
                <a:cs typeface="ヒラギノ角ゴ Pro W6" charset="0"/>
              </a:rPr>
            </a:br>
            <a:r>
              <a:rPr lang="en-US" sz="2800">
                <a:latin typeface="Helvetica" charset="0"/>
                <a:ea typeface="ヒラギノ角ゴ Pro W6" charset="0"/>
                <a:cs typeface="ヒラギノ角ゴ Pro W6" charset="0"/>
              </a:rPr>
              <a:t>What were the interferometric </a:t>
            </a:r>
            <a:br>
              <a:rPr lang="en-US" sz="2800">
                <a:latin typeface="Helvetica" charset="0"/>
                <a:ea typeface="ヒラギノ角ゴ Pro W6" charset="0"/>
                <a:cs typeface="ヒラギノ角ゴ Pro W6" charset="0"/>
              </a:rPr>
            </a:br>
            <a:r>
              <a:rPr lang="en-US" sz="2800">
                <a:latin typeface="Helvetica" charset="0"/>
                <a:ea typeface="ヒラギノ角ゴ Pro W6" charset="0"/>
                <a:cs typeface="ヒラギノ角ゴ Pro W6" charset="0"/>
              </a:rPr>
              <a:t>observation conditions?</a:t>
            </a:r>
          </a:p>
        </p:txBody>
      </p:sp>
      <p:pic>
        <p:nvPicPr>
          <p:cNvPr id="14541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388" y="2355850"/>
            <a:ext cx="3389312" cy="326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4541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73313"/>
            <a:ext cx="3386138" cy="326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Number Placeholder 3"/>
          <p:cNvSpPr>
            <a:spLocks noGrp="1"/>
          </p:cNvSpPr>
          <p:nvPr>
            <p:ph type="sldNum" sz="quarter" idx="10"/>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fld id="{620D5E42-2633-7E49-8CB2-459F10C14615}" type="slidenum">
              <a:rPr lang="en-US" sz="1400">
                <a:solidFill>
                  <a:schemeClr val="tx1"/>
                </a:solidFill>
                <a:cs typeface="Times" charset="0"/>
              </a:rPr>
              <a:pPr eaLnBrk="1" hangingPunct="1"/>
              <a:t>118</a:t>
            </a:fld>
            <a:endParaRPr lang="en-US" sz="1400">
              <a:solidFill>
                <a:schemeClr val="tx1"/>
              </a:solidFill>
              <a:cs typeface="Times" charset="0"/>
            </a:endParaRPr>
          </a:p>
        </p:txBody>
      </p:sp>
      <p:sp>
        <p:nvSpPr>
          <p:cNvPr id="172035" name="Rectangle 3"/>
          <p:cNvSpPr>
            <a:spLocks noGrp="1" noChangeArrowheads="1"/>
          </p:cNvSpPr>
          <p:nvPr>
            <p:ph type="title"/>
          </p:nvPr>
        </p:nvSpPr>
        <p:spPr>
          <a:xfrm>
            <a:off x="685800" y="76200"/>
            <a:ext cx="7772400" cy="1600200"/>
          </a:xfrm>
        </p:spPr>
        <p:txBody>
          <a:bodyPr rIns="132080"/>
          <a:lstStyle/>
          <a:p>
            <a:pPr indent="0" eaLnBrk="1" hangingPunct="1"/>
            <a:r>
              <a:rPr lang="en-US" dirty="0">
                <a:latin typeface="Helvetica" charset="0"/>
                <a:ea typeface="ヒラギノ角ゴ Pro W6" charset="0"/>
                <a:cs typeface="ヒラギノ角ゴ Pro W6" charset="0"/>
              </a:rPr>
              <a:t>Other Resources</a:t>
            </a:r>
          </a:p>
        </p:txBody>
      </p:sp>
      <p:sp>
        <p:nvSpPr>
          <p:cNvPr id="172036" name="Rectangle 4"/>
          <p:cNvSpPr>
            <a:spLocks noGrp="1" noChangeArrowheads="1"/>
          </p:cNvSpPr>
          <p:nvPr>
            <p:ph type="body" idx="1"/>
          </p:nvPr>
        </p:nvSpPr>
        <p:spPr>
          <a:xfrm>
            <a:off x="685800" y="1371600"/>
            <a:ext cx="7772400" cy="5334000"/>
          </a:xfrm>
        </p:spPr>
        <p:txBody>
          <a:bodyPr rIns="0"/>
          <a:lstStyle/>
          <a:p>
            <a:pPr marL="0" indent="0" eaLnBrk="1" hangingPunct="1">
              <a:spcBef>
                <a:spcPct val="0"/>
              </a:spcBef>
              <a:buFont typeface="Helvetica" charset="0"/>
              <a:buNone/>
            </a:pPr>
            <a:r>
              <a:rPr lang="en-US" sz="1200" dirty="0">
                <a:latin typeface="Verdana" charset="0"/>
                <a:ea typeface="ヒラギノ角ゴ Pro W3" charset="0"/>
                <a:cs typeface="Verdana" charset="0"/>
                <a:sym typeface="Verdana" charset="0"/>
              </a:rPr>
              <a:t>M. Simons and P. Rosen, </a:t>
            </a:r>
            <a:endParaRPr lang="en-US" sz="1200" dirty="0">
              <a:latin typeface="Verdana" charset="0"/>
              <a:ea typeface="ヒラギノ角ゴ Pro W3" charset="0"/>
              <a:cs typeface="ヒラギノ角ゴ Pro W3" charset="0"/>
              <a:sym typeface="Verdana" charset="0"/>
            </a:endParaRPr>
          </a:p>
          <a:p>
            <a:pPr marL="0" indent="0" eaLnBrk="1" hangingPunct="1">
              <a:spcBef>
                <a:spcPct val="0"/>
              </a:spcBef>
              <a:buFont typeface="Helvetica" charset="0"/>
              <a:buNone/>
            </a:pPr>
            <a:r>
              <a:rPr lang="en-US" sz="1200" b="1" dirty="0">
                <a:latin typeface="Verdana" charset="0"/>
                <a:ea typeface="ヒラギノ角ゴ Pro W3" charset="0"/>
                <a:cs typeface="Verdana" charset="0"/>
                <a:sym typeface="Verdana" charset="0"/>
              </a:rPr>
              <a:t>Interferometric Synthetic Aperture Radar Geodesy </a:t>
            </a:r>
            <a:endParaRPr lang="en-US" sz="1200" b="1" dirty="0">
              <a:latin typeface="Verdana" charset="0"/>
              <a:ea typeface="ヒラギノ角ゴ Pro W3" charset="0"/>
              <a:cs typeface="ヒラギノ角ゴ Pro W3" charset="0"/>
              <a:sym typeface="Verdana" charset="0"/>
            </a:endParaRPr>
          </a:p>
          <a:p>
            <a:pPr marL="0" indent="0" eaLnBrk="1" hangingPunct="1">
              <a:spcBef>
                <a:spcPct val="0"/>
              </a:spcBef>
              <a:buFont typeface="Helvetica" charset="0"/>
              <a:buNone/>
            </a:pPr>
            <a:r>
              <a:rPr lang="en-US" sz="1200" b="1" dirty="0">
                <a:latin typeface="Verdana" charset="0"/>
                <a:ea typeface="ヒラギノ角ゴ Pro W3" charset="0"/>
                <a:cs typeface="Verdana" charset="0"/>
                <a:sym typeface="Verdana" charset="0"/>
              </a:rPr>
              <a:t>Treatise on Geophysics, Schubert, G. (ed.), Volume 3- Geodesy, Elsevier Press, pp. 391-446, 2007</a:t>
            </a:r>
            <a:endParaRPr lang="en-US" sz="1000" b="1" dirty="0">
              <a:latin typeface="Verdana" charset="0"/>
              <a:ea typeface="ヒラギノ角ゴ Pro W3" charset="0"/>
              <a:cs typeface="ヒラギノ角ゴ Pro W3" charset="0"/>
              <a:sym typeface="Verdana" charset="0"/>
            </a:endParaRPr>
          </a:p>
          <a:p>
            <a:pPr marL="0" indent="0" eaLnBrk="1" hangingPunct="1">
              <a:spcBef>
                <a:spcPct val="0"/>
              </a:spcBef>
              <a:buFont typeface="Helvetica" charset="0"/>
              <a:buNone/>
            </a:pPr>
            <a:r>
              <a:rPr lang="en-US" sz="1200" b="1" u="sng" dirty="0">
                <a:latin typeface="Arial" charset="0"/>
                <a:ea typeface="ヒラギノ角ゴ Pro W3" charset="0"/>
                <a:cs typeface="Arial" charset="0"/>
                <a:sym typeface="Arial" charset="0"/>
                <a:hlinkClick r:id="rId2"/>
              </a:rPr>
              <a:t>http://www.gps.caltech.edu/~simons/pdfs/Simons_Treatise.pdf</a:t>
            </a: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b="1" dirty="0">
                <a:latin typeface="Arial" charset="0"/>
                <a:ea typeface="ヒラギノ角ゴ Pro W3" charset="0"/>
                <a:cs typeface="Arial" charset="0"/>
                <a:sym typeface="Arial" charset="0"/>
              </a:rPr>
              <a:t>Rosen, P. A.; Hensley, S.; </a:t>
            </a:r>
            <a:r>
              <a:rPr lang="en-US" sz="1200" b="1" dirty="0" err="1">
                <a:latin typeface="Arial" charset="0"/>
                <a:ea typeface="ヒラギノ角ゴ Pro W3" charset="0"/>
                <a:cs typeface="Arial" charset="0"/>
                <a:sym typeface="Arial" charset="0"/>
              </a:rPr>
              <a:t>Joughin</a:t>
            </a:r>
            <a:r>
              <a:rPr lang="en-US" sz="1200" b="1" dirty="0">
                <a:latin typeface="Arial" charset="0"/>
                <a:ea typeface="ヒラギノ角ゴ Pro W3" charset="0"/>
                <a:cs typeface="Arial" charset="0"/>
                <a:sym typeface="Arial" charset="0"/>
              </a:rPr>
              <a:t>, I. R.; Li, F. K.; Madsen, S. N.; Rodriquez, E. &amp; Goldstein, R. M.</a:t>
            </a: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b="1" dirty="0">
                <a:latin typeface="Arial" charset="0"/>
                <a:ea typeface="ヒラギノ角ゴ Pro W3" charset="0"/>
                <a:cs typeface="Arial" charset="0"/>
                <a:sym typeface="Arial" charset="0"/>
              </a:rPr>
              <a:t>Synthetic Aperture Radar Interferometry</a:t>
            </a: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b="1" i="1" dirty="0">
                <a:latin typeface="Arial" charset="0"/>
                <a:ea typeface="ヒラギノ角ゴ Pro W3" charset="0"/>
                <a:cs typeface="Arial" charset="0"/>
                <a:sym typeface="Arial" charset="0"/>
              </a:rPr>
              <a:t>Proc. IEEE, </a:t>
            </a:r>
            <a:r>
              <a:rPr lang="en-US" sz="1200" dirty="0">
                <a:latin typeface="Arial" charset="0"/>
                <a:ea typeface="ヒラギノ角ゴ Pro W3" charset="0"/>
                <a:cs typeface="Arial" charset="0"/>
                <a:sym typeface="Arial" charset="0"/>
              </a:rPr>
              <a:t>2000</a:t>
            </a:r>
            <a:r>
              <a:rPr lang="en-US" sz="1200" b="1" i="1" dirty="0">
                <a:latin typeface="Arial" charset="0"/>
                <a:ea typeface="ヒラギノ角ゴ Pro W3" charset="0"/>
                <a:cs typeface="Arial" charset="0"/>
                <a:sym typeface="Arial" charset="0"/>
              </a:rPr>
              <a:t>, 88</a:t>
            </a:r>
            <a:r>
              <a:rPr lang="en-US" sz="1200" b="1" dirty="0">
                <a:latin typeface="Arial" charset="0"/>
                <a:ea typeface="ヒラギノ角ゴ Pro W3" charset="0"/>
                <a:cs typeface="Arial" charset="0"/>
                <a:sym typeface="Arial" charset="0"/>
              </a:rPr>
              <a:t>, 333-382</a:t>
            </a: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b="1" dirty="0" err="1">
                <a:latin typeface="Arial" charset="0"/>
                <a:ea typeface="ヒラギノ角ゴ Pro W3" charset="0"/>
                <a:cs typeface="Arial" charset="0"/>
                <a:sym typeface="Arial" charset="0"/>
              </a:rPr>
              <a:t>Burgmann</a:t>
            </a:r>
            <a:r>
              <a:rPr lang="en-US" sz="1200" b="1" dirty="0">
                <a:latin typeface="Arial" charset="0"/>
                <a:ea typeface="ヒラギノ角ゴ Pro W3" charset="0"/>
                <a:cs typeface="Arial" charset="0"/>
                <a:sym typeface="Arial" charset="0"/>
              </a:rPr>
              <a:t>, R.; Rosen, P. &amp; Fielding, E.</a:t>
            </a: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b="1" dirty="0">
                <a:latin typeface="Arial" charset="0"/>
                <a:ea typeface="ヒラギノ角ゴ Pro W3" charset="0"/>
                <a:cs typeface="Arial" charset="0"/>
                <a:sym typeface="Arial" charset="0"/>
              </a:rPr>
              <a:t>Synthetic Aperture Radar Interferometry to measure Earth's surface topography and its deformation</a:t>
            </a: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b="1" i="1" dirty="0" err="1">
                <a:latin typeface="Arial" charset="0"/>
                <a:ea typeface="ヒラギノ角ゴ Pro W3" charset="0"/>
                <a:cs typeface="Arial" charset="0"/>
                <a:sym typeface="Arial" charset="0"/>
              </a:rPr>
              <a:t>Ann.~Rev.~Earth</a:t>
            </a:r>
            <a:r>
              <a:rPr lang="en-US" sz="1200" b="1" i="1" dirty="0">
                <a:latin typeface="Arial" charset="0"/>
                <a:ea typeface="ヒラギノ角ゴ Pro W3" charset="0"/>
                <a:cs typeface="Arial" charset="0"/>
                <a:sym typeface="Arial" charset="0"/>
              </a:rPr>
              <a:t> Planet.~</a:t>
            </a:r>
            <a:r>
              <a:rPr lang="en-US" sz="1200" b="1" i="1" dirty="0" err="1">
                <a:latin typeface="Arial" charset="0"/>
                <a:ea typeface="ヒラギノ角ゴ Pro W3" charset="0"/>
                <a:cs typeface="Arial" charset="0"/>
                <a:sym typeface="Arial" charset="0"/>
              </a:rPr>
              <a:t>Sci</a:t>
            </a:r>
            <a:r>
              <a:rPr lang="en-US" sz="1200" b="1" i="1" dirty="0">
                <a:latin typeface="Arial" charset="0"/>
                <a:ea typeface="ヒラギノ角ゴ Pro W3" charset="0"/>
                <a:cs typeface="Arial" charset="0"/>
                <a:sym typeface="Arial" charset="0"/>
              </a:rPr>
              <a:t>., </a:t>
            </a:r>
            <a:r>
              <a:rPr lang="en-US" sz="1200" dirty="0">
                <a:latin typeface="Arial" charset="0"/>
                <a:ea typeface="ヒラギノ角ゴ Pro W3" charset="0"/>
                <a:cs typeface="Arial" charset="0"/>
                <a:sym typeface="Arial" charset="0"/>
              </a:rPr>
              <a:t>2000</a:t>
            </a:r>
            <a:r>
              <a:rPr lang="en-US" sz="1200" b="1" i="1" dirty="0">
                <a:latin typeface="Arial" charset="0"/>
                <a:ea typeface="ヒラギノ角ゴ Pro W3" charset="0"/>
                <a:cs typeface="Arial" charset="0"/>
                <a:sym typeface="Arial" charset="0"/>
              </a:rPr>
              <a:t>, 28</a:t>
            </a:r>
            <a:r>
              <a:rPr lang="en-US" sz="1200" b="1" dirty="0">
                <a:latin typeface="Arial" charset="0"/>
                <a:ea typeface="ヒラギノ角ゴ Pro W3" charset="0"/>
                <a:cs typeface="Arial" charset="0"/>
                <a:sym typeface="Arial" charset="0"/>
              </a:rPr>
              <a:t>, 169-209</a:t>
            </a: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endParaRPr lang="en-US" sz="1200"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dirty="0">
                <a:latin typeface="Arial" charset="0"/>
                <a:ea typeface="ヒラギノ角ゴ Pro W3" charset="0"/>
                <a:cs typeface="Arial" charset="0"/>
                <a:sym typeface="Arial" charset="0"/>
              </a:rPr>
              <a:t>Madsen, S. N. &amp; </a:t>
            </a:r>
            <a:r>
              <a:rPr lang="en-US" sz="1200" dirty="0" err="1">
                <a:latin typeface="Arial" charset="0"/>
                <a:ea typeface="ヒラギノ角ゴ Pro W3" charset="0"/>
                <a:cs typeface="Arial" charset="0"/>
                <a:sym typeface="Arial" charset="0"/>
              </a:rPr>
              <a:t>Zebker</a:t>
            </a:r>
            <a:r>
              <a:rPr lang="en-US" sz="1200" dirty="0">
                <a:latin typeface="Arial" charset="0"/>
                <a:ea typeface="ヒラギノ角ゴ Pro W3" charset="0"/>
                <a:cs typeface="Arial" charset="0"/>
                <a:sym typeface="Arial" charset="0"/>
              </a:rPr>
              <a:t>, H. A.</a:t>
            </a:r>
            <a:endParaRPr lang="en-US" sz="1200"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dirty="0">
                <a:latin typeface="Arial" charset="0"/>
                <a:ea typeface="ヒラギノ角ゴ Pro W3" charset="0"/>
                <a:cs typeface="Arial" charset="0"/>
                <a:sym typeface="Arial" charset="0"/>
              </a:rPr>
              <a:t>Synthetic Aperture Radar Interferometry: Principles and Applications</a:t>
            </a:r>
            <a:endParaRPr lang="en-US" sz="1200"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i="1" dirty="0">
                <a:latin typeface="Arial" charset="0"/>
                <a:ea typeface="ヒラギノ角ゴ Pro W3" charset="0"/>
                <a:cs typeface="Arial" charset="0"/>
                <a:sym typeface="Arial" charset="0"/>
              </a:rPr>
              <a:t>Manual of Remote Sensing, </a:t>
            </a:r>
            <a:r>
              <a:rPr lang="en-US" sz="1200" i="1" dirty="0" err="1">
                <a:latin typeface="Arial" charset="0"/>
                <a:ea typeface="ヒラギノ角ゴ Pro W3" charset="0"/>
                <a:cs typeface="Arial" charset="0"/>
                <a:sym typeface="Arial" charset="0"/>
              </a:rPr>
              <a:t>Artech</a:t>
            </a:r>
            <a:r>
              <a:rPr lang="en-US" sz="1200" i="1" dirty="0">
                <a:latin typeface="Arial" charset="0"/>
                <a:ea typeface="ヒラギノ角ゴ Pro W3" charset="0"/>
                <a:cs typeface="Arial" charset="0"/>
                <a:sym typeface="Arial" charset="0"/>
              </a:rPr>
              <a:t> House, </a:t>
            </a:r>
            <a:r>
              <a:rPr lang="en-US" sz="1200" b="1" dirty="0">
                <a:latin typeface="Arial" charset="0"/>
                <a:ea typeface="ヒラギノ角ゴ Pro W3" charset="0"/>
                <a:cs typeface="Arial" charset="0"/>
                <a:sym typeface="Arial" charset="0"/>
              </a:rPr>
              <a:t>1999</a:t>
            </a:r>
            <a:r>
              <a:rPr lang="en-US" sz="1200" i="1" dirty="0">
                <a:latin typeface="Arial" charset="0"/>
                <a:ea typeface="ヒラギノ角ゴ Pro W3" charset="0"/>
                <a:cs typeface="Arial" charset="0"/>
                <a:sym typeface="Arial" charset="0"/>
              </a:rPr>
              <a:t>, 3</a:t>
            </a:r>
            <a:endParaRPr lang="en-US" sz="1200"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dirty="0" err="1">
                <a:latin typeface="Arial" charset="0"/>
                <a:ea typeface="ヒラギノ角ゴ Pro W3" charset="0"/>
                <a:cs typeface="Arial" charset="0"/>
                <a:sym typeface="Arial" charset="0"/>
              </a:rPr>
              <a:t>Massonnet</a:t>
            </a:r>
            <a:r>
              <a:rPr lang="en-US" sz="1200" dirty="0">
                <a:latin typeface="Arial" charset="0"/>
                <a:ea typeface="ヒラギノ角ゴ Pro W3" charset="0"/>
                <a:cs typeface="Arial" charset="0"/>
                <a:sym typeface="Arial" charset="0"/>
              </a:rPr>
              <a:t>, D. &amp; </a:t>
            </a:r>
            <a:r>
              <a:rPr lang="en-US" sz="1200" dirty="0" err="1">
                <a:latin typeface="Arial" charset="0"/>
                <a:ea typeface="ヒラギノ角ゴ Pro W3" charset="0"/>
                <a:cs typeface="Arial" charset="0"/>
                <a:sym typeface="Arial" charset="0"/>
              </a:rPr>
              <a:t>Feigl</a:t>
            </a:r>
            <a:r>
              <a:rPr lang="en-US" sz="1200" dirty="0">
                <a:latin typeface="Arial" charset="0"/>
                <a:ea typeface="ヒラギノ角ゴ Pro W3" charset="0"/>
                <a:cs typeface="Arial" charset="0"/>
                <a:sym typeface="Arial" charset="0"/>
              </a:rPr>
              <a:t>, K. L.</a:t>
            </a:r>
            <a:endParaRPr lang="en-US" sz="1200"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dirty="0">
                <a:latin typeface="Arial" charset="0"/>
                <a:ea typeface="ヒラギノ角ゴ Pro W3" charset="0"/>
                <a:cs typeface="Arial" charset="0"/>
                <a:sym typeface="Arial" charset="0"/>
              </a:rPr>
              <a:t>Radar interferometry and its application to changes in the earth's surface</a:t>
            </a:r>
            <a:endParaRPr lang="en-US" sz="1200"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i="1" dirty="0">
                <a:latin typeface="Arial" charset="0"/>
                <a:ea typeface="ヒラギノ角ゴ Pro W3" charset="0"/>
                <a:cs typeface="Arial" charset="0"/>
                <a:sym typeface="Arial" charset="0"/>
              </a:rPr>
              <a:t>Reviews of Geophysics, </a:t>
            </a:r>
            <a:r>
              <a:rPr lang="en-US" sz="1200" b="1" dirty="0">
                <a:latin typeface="Arial" charset="0"/>
                <a:ea typeface="ヒラギノ角ゴ Pro W3" charset="0"/>
                <a:cs typeface="Arial" charset="0"/>
                <a:sym typeface="Arial" charset="0"/>
              </a:rPr>
              <a:t>1998</a:t>
            </a:r>
            <a:r>
              <a:rPr lang="en-US" sz="1200" i="1" dirty="0">
                <a:latin typeface="Arial" charset="0"/>
                <a:ea typeface="ヒラギノ角ゴ Pro W3" charset="0"/>
                <a:cs typeface="Arial" charset="0"/>
                <a:sym typeface="Arial" charset="0"/>
              </a:rPr>
              <a:t>, 36</a:t>
            </a:r>
            <a:r>
              <a:rPr lang="en-US" sz="1200" dirty="0">
                <a:latin typeface="Arial" charset="0"/>
                <a:ea typeface="ヒラギノ角ゴ Pro W3" charset="0"/>
                <a:cs typeface="Arial" charset="0"/>
                <a:sym typeface="Arial" charset="0"/>
              </a:rPr>
              <a:t>, 441-500</a:t>
            </a:r>
            <a:endParaRPr lang="en-US" sz="1200"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endParaRPr lang="en-US" sz="1200"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b="1" dirty="0" err="1">
                <a:latin typeface="Arial" charset="0"/>
                <a:ea typeface="ヒラギノ角ゴ Pro W3" charset="0"/>
                <a:cs typeface="Arial" charset="0"/>
                <a:sym typeface="Arial" charset="0"/>
              </a:rPr>
              <a:t>Bamler</a:t>
            </a:r>
            <a:r>
              <a:rPr lang="en-US" sz="1200" b="1" dirty="0">
                <a:latin typeface="Arial" charset="0"/>
                <a:ea typeface="ヒラギノ角ゴ Pro W3" charset="0"/>
                <a:cs typeface="Arial" charset="0"/>
                <a:sym typeface="Arial" charset="0"/>
              </a:rPr>
              <a:t>, R. &amp; </a:t>
            </a:r>
            <a:r>
              <a:rPr lang="en-US" sz="1200" b="1" dirty="0" err="1">
                <a:latin typeface="Arial" charset="0"/>
                <a:ea typeface="ヒラギノ角ゴ Pro W3" charset="0"/>
                <a:cs typeface="Arial" charset="0"/>
                <a:sym typeface="Arial" charset="0"/>
              </a:rPr>
              <a:t>Hartl</a:t>
            </a:r>
            <a:r>
              <a:rPr lang="en-US" sz="1200" b="1" dirty="0">
                <a:latin typeface="Arial" charset="0"/>
                <a:ea typeface="ヒラギノ角ゴ Pro W3" charset="0"/>
                <a:cs typeface="Arial" charset="0"/>
                <a:sym typeface="Arial" charset="0"/>
              </a:rPr>
              <a:t>, P.</a:t>
            </a: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b="1" dirty="0">
                <a:latin typeface="Arial" charset="0"/>
                <a:ea typeface="ヒラギノ角ゴ Pro W3" charset="0"/>
                <a:cs typeface="Arial" charset="0"/>
                <a:sym typeface="Arial" charset="0"/>
              </a:rPr>
              <a:t>Synthetic Aperture Radar Interferometry</a:t>
            </a: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r>
              <a:rPr lang="en-US" sz="1200" b="1" i="1" dirty="0">
                <a:latin typeface="Arial" charset="0"/>
                <a:ea typeface="ヒラギノ角ゴ Pro W3" charset="0"/>
                <a:cs typeface="Arial" charset="0"/>
                <a:sym typeface="Arial" charset="0"/>
              </a:rPr>
              <a:t>Inverse Problems, </a:t>
            </a:r>
            <a:r>
              <a:rPr lang="en-US" sz="1200" dirty="0">
                <a:latin typeface="Arial" charset="0"/>
                <a:ea typeface="ヒラギノ角ゴ Pro W3" charset="0"/>
                <a:cs typeface="Arial" charset="0"/>
                <a:sym typeface="Arial" charset="0"/>
              </a:rPr>
              <a:t>1998</a:t>
            </a:r>
            <a:r>
              <a:rPr lang="en-US" sz="1200" b="1" i="1" dirty="0">
                <a:latin typeface="Arial" charset="0"/>
                <a:ea typeface="ヒラギノ角ゴ Pro W3" charset="0"/>
                <a:cs typeface="Arial" charset="0"/>
                <a:sym typeface="Arial" charset="0"/>
              </a:rPr>
              <a:t>, 14</a:t>
            </a:r>
            <a:r>
              <a:rPr lang="en-US" sz="1200" b="1" dirty="0">
                <a:latin typeface="Arial" charset="0"/>
                <a:ea typeface="ヒラギノ角ゴ Pro W3" charset="0"/>
                <a:cs typeface="Arial" charset="0"/>
                <a:sym typeface="Arial" charset="0"/>
              </a:rPr>
              <a:t>, 1-54</a:t>
            </a:r>
          </a:p>
          <a:p>
            <a:pPr marL="0" indent="0" eaLnBrk="1" hangingPunct="1">
              <a:spcBef>
                <a:spcPct val="0"/>
              </a:spcBef>
              <a:buFont typeface="Helvetica" charset="0"/>
              <a:buNone/>
            </a:pPr>
            <a:endParaRPr lang="en-US" sz="1200" b="1" dirty="0">
              <a:latin typeface="Arial" charset="0"/>
              <a:ea typeface="ヒラギノ角ゴ Pro W3" charset="0"/>
              <a:cs typeface="Arial" charset="0"/>
              <a:sym typeface="Arial" charset="0"/>
            </a:endParaRPr>
          </a:p>
          <a:p>
            <a:pPr marL="0" indent="0" eaLnBrk="1" hangingPunct="1">
              <a:spcBef>
                <a:spcPct val="0"/>
              </a:spcBef>
              <a:buNone/>
            </a:pPr>
            <a:r>
              <a:rPr lang="en-US" sz="1200" b="1" dirty="0"/>
              <a:t>Richards, J.A.</a:t>
            </a:r>
          </a:p>
          <a:p>
            <a:pPr marL="0" indent="0" eaLnBrk="1" hangingPunct="1">
              <a:spcBef>
                <a:spcPct val="0"/>
              </a:spcBef>
              <a:buNone/>
            </a:pPr>
            <a:r>
              <a:rPr lang="en-US" sz="1200" b="1" i="1" dirty="0"/>
              <a:t>Remote Sensing with Imaging Radar</a:t>
            </a:r>
            <a:r>
              <a:rPr lang="en-US" sz="1200" b="1" dirty="0"/>
              <a:t>, 2009, Springer. </a:t>
            </a:r>
          </a:p>
          <a:p>
            <a:pPr marL="0" indent="0" eaLnBrk="1" hangingPunct="1">
              <a:spcBef>
                <a:spcPct val="0"/>
              </a:spcBef>
              <a:buFont typeface="Helvetica" charset="0"/>
              <a:buNone/>
            </a:pPr>
            <a:endParaRPr lang="en-US" sz="1200" b="1" dirty="0">
              <a:latin typeface="Arial" charset="0"/>
              <a:ea typeface="ヒラギノ角ゴ Pro W3" charset="0"/>
              <a:cs typeface="ヒラギノ角ゴ Pro W3" charset="0"/>
              <a:sym typeface="Arial" charset="0"/>
            </a:endParaRPr>
          </a:p>
          <a:p>
            <a:pPr marL="0" indent="0" eaLnBrk="1" hangingPunct="1">
              <a:spcBef>
                <a:spcPct val="0"/>
              </a:spcBef>
              <a:buFont typeface="Helvetica" charset="0"/>
              <a:buNone/>
            </a:pPr>
            <a:endParaRPr lang="en-US" sz="1200" b="1" dirty="0">
              <a:latin typeface="Helvetica" charset="0"/>
              <a:ea typeface="ヒラギノ角ゴ Pro W3" charset="0"/>
              <a:cs typeface="ヒラギノ角ゴ Pro W3" charset="0"/>
            </a:endParaRPr>
          </a:p>
        </p:txBody>
      </p:sp>
      <p:sp>
        <p:nvSpPr>
          <p:cNvPr id="172037" name="Text Box 5"/>
          <p:cNvSpPr txBox="1">
            <a:spLocks noChangeArrowheads="1"/>
          </p:cNvSpPr>
          <p:nvPr/>
        </p:nvSpPr>
        <p:spPr bwMode="auto">
          <a:xfrm>
            <a:off x="7359650" y="6248400"/>
            <a:ext cx="2921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algn="ctr" eaLnBrk="1" hangingPunct="1"/>
            <a:fld id="{B0BD17ED-B985-9A4F-AA45-6D8440F498DB}" type="slidenum">
              <a:rPr lang="en-US" sz="1400">
                <a:solidFill>
                  <a:schemeClr val="tx1"/>
                </a:solidFill>
                <a:cs typeface="Times" charset="0"/>
              </a:rPr>
              <a:pPr algn="ctr" eaLnBrk="1" hangingPunct="1"/>
              <a:t>118</a:t>
            </a:fld>
            <a:endParaRPr lang="en-US" sz="1400">
              <a:solidFill>
                <a:schemeClr val="tx1"/>
              </a:solidFill>
              <a:cs typeface="Times"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bwMode="auto">
          <a:xfrm>
            <a:off x="1390948" y="3225676"/>
            <a:ext cx="745604" cy="745604"/>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pPr>
            <a:r>
              <a:rPr kumimoji="0" lang="en-US" sz="2400" b="0" i="0" u="none" strike="noStrike" cap="none" normalizeH="0" baseline="0" dirty="0">
                <a:ln>
                  <a:noFill/>
                </a:ln>
                <a:solidFill>
                  <a:schemeClr val="bg1"/>
                </a:solidFill>
                <a:effectLst/>
                <a:latin typeface="Times New Roman" charset="0"/>
                <a:ea typeface="ＭＳ Ｐゴシック" charset="0"/>
              </a:rPr>
              <a:t>  </a:t>
            </a:r>
          </a:p>
        </p:txBody>
      </p:sp>
      <p:sp>
        <p:nvSpPr>
          <p:cNvPr id="12" name="Rectangle 11"/>
          <p:cNvSpPr/>
          <p:nvPr/>
        </p:nvSpPr>
        <p:spPr bwMode="auto">
          <a:xfrm>
            <a:off x="1547664" y="3611116"/>
            <a:ext cx="864096" cy="432048"/>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a typeface="ＭＳ Ｐゴシック" charset="0"/>
            </a:endParaRPr>
          </a:p>
        </p:txBody>
      </p:sp>
      <p:sp>
        <p:nvSpPr>
          <p:cNvPr id="6" name="Oval 5"/>
          <p:cNvSpPr/>
          <p:nvPr/>
        </p:nvSpPr>
        <p:spPr bwMode="auto">
          <a:xfrm>
            <a:off x="1439714" y="3274442"/>
            <a:ext cx="648072" cy="648072"/>
          </a:xfrm>
          <a:prstGeom prst="ellipse">
            <a:avLst/>
          </a:prstGeom>
          <a:noFill/>
          <a:ln w="9525" cap="flat" cmpd="sng" algn="ctr">
            <a:solidFill>
              <a:schemeClr val="bg1">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a typeface="ＭＳ Ｐゴシック" charset="0"/>
            </a:endParaRPr>
          </a:p>
        </p:txBody>
      </p:sp>
      <p:sp>
        <p:nvSpPr>
          <p:cNvPr id="293890" name="Rectangle 1026"/>
          <p:cNvSpPr>
            <a:spLocks noGrp="1" noChangeArrowheads="1"/>
          </p:cNvSpPr>
          <p:nvPr>
            <p:ph type="title"/>
          </p:nvPr>
        </p:nvSpPr>
        <p:spPr>
          <a:xfrm>
            <a:off x="685800" y="381000"/>
            <a:ext cx="7772400" cy="914400"/>
          </a:xfrm>
        </p:spPr>
        <p:txBody>
          <a:bodyPr/>
          <a:lstStyle/>
          <a:p>
            <a:pPr>
              <a:defRPr/>
            </a:pPr>
            <a:r>
              <a:rPr lang="en-US" dirty="0">
                <a:cs typeface="+mj-cs"/>
              </a:rPr>
              <a:t>Radar and Light Waves</a:t>
            </a:r>
          </a:p>
        </p:txBody>
      </p:sp>
      <p:sp>
        <p:nvSpPr>
          <p:cNvPr id="293891" name="Rectangle 1027"/>
          <p:cNvSpPr>
            <a:spLocks noGrp="1" noChangeArrowheads="1"/>
          </p:cNvSpPr>
          <p:nvPr>
            <p:ph type="body" idx="4294967295"/>
          </p:nvPr>
        </p:nvSpPr>
        <p:spPr>
          <a:xfrm>
            <a:off x="4572000" y="1295400"/>
            <a:ext cx="4320479" cy="2035268"/>
          </a:xfrm>
        </p:spPr>
        <p:txBody>
          <a:bodyPr/>
          <a:lstStyle/>
          <a:p>
            <a:pPr>
              <a:buFont typeface="Arial"/>
              <a:buChar char="•"/>
              <a:defRPr/>
            </a:pPr>
            <a:r>
              <a:rPr lang="en-US" sz="1600" dirty="0"/>
              <a:t>Radars operate at microwave frequencies, an invisible part of the electromagnetic spectrum</a:t>
            </a:r>
          </a:p>
          <a:p>
            <a:pPr>
              <a:buFont typeface="Arial"/>
              <a:buChar char="•"/>
              <a:defRPr/>
            </a:pPr>
            <a:r>
              <a:rPr lang="en-US" sz="1600" dirty="0"/>
              <a:t>Microwaves have wavelengths in the millimeter to meter range</a:t>
            </a:r>
          </a:p>
          <a:p>
            <a:pPr>
              <a:buFont typeface="Arial"/>
              <a:buChar char="•"/>
              <a:defRPr/>
            </a:pPr>
            <a:r>
              <a:rPr lang="en-US" sz="1600" dirty="0"/>
              <a:t>Like lasers, radars are coherent; we can determine the signal’s phase</a:t>
            </a:r>
          </a:p>
        </p:txBody>
      </p:sp>
      <p:pic>
        <p:nvPicPr>
          <p:cNvPr id="10243"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25" y="3737487"/>
            <a:ext cx="4114511" cy="2489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3893" name="Text Box 1029"/>
          <p:cNvSpPr txBox="1">
            <a:spLocks noChangeArrowheads="1"/>
          </p:cNvSpPr>
          <p:nvPr/>
        </p:nvSpPr>
        <p:spPr bwMode="auto">
          <a:xfrm>
            <a:off x="4836103" y="3380299"/>
            <a:ext cx="3705615" cy="400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defTabSz="1019175">
              <a:spcBef>
                <a:spcPct val="0"/>
              </a:spcBef>
              <a:defRPr sz="2400">
                <a:solidFill>
                  <a:schemeClr val="tx1"/>
                </a:solidFill>
                <a:latin typeface="Times" charset="0"/>
                <a:ea typeface="ＭＳ Ｐゴシック" charset="0"/>
              </a:defRPr>
            </a:lvl1pPr>
            <a:lvl2pPr marL="509588" defTabSz="1019175">
              <a:spcBef>
                <a:spcPct val="0"/>
              </a:spcBef>
              <a:defRPr sz="2400">
                <a:solidFill>
                  <a:schemeClr val="tx1"/>
                </a:solidFill>
                <a:latin typeface="Times" charset="0"/>
                <a:ea typeface="ＭＳ Ｐゴシック" charset="0"/>
              </a:defRPr>
            </a:lvl2pPr>
            <a:lvl3pPr marL="1019175" defTabSz="1019175">
              <a:spcBef>
                <a:spcPct val="0"/>
              </a:spcBef>
              <a:defRPr sz="2400">
                <a:solidFill>
                  <a:schemeClr val="tx1"/>
                </a:solidFill>
                <a:latin typeface="Times" charset="0"/>
                <a:ea typeface="ＭＳ Ｐゴシック" charset="0"/>
              </a:defRPr>
            </a:lvl3pPr>
            <a:lvl4pPr marL="1528763" defTabSz="1019175">
              <a:spcBef>
                <a:spcPct val="0"/>
              </a:spcBef>
              <a:defRPr sz="2400">
                <a:solidFill>
                  <a:schemeClr val="tx1"/>
                </a:solidFill>
                <a:latin typeface="Times" charset="0"/>
                <a:ea typeface="ＭＳ Ｐゴシック" charset="0"/>
              </a:defRPr>
            </a:lvl4pPr>
            <a:lvl5pPr marL="2038350" defTabSz="1019175">
              <a:spcBef>
                <a:spcPct val="0"/>
              </a:spcBef>
              <a:defRPr sz="2400">
                <a:solidFill>
                  <a:schemeClr val="tx1"/>
                </a:solidFill>
                <a:latin typeface="Times" charset="0"/>
                <a:ea typeface="ＭＳ Ｐゴシック" charset="0"/>
              </a:defRPr>
            </a:lvl5pPr>
            <a:lvl6pPr marL="2495550" defTabSz="1019175" eaLnBrk="0" fontAlgn="base" hangingPunct="0">
              <a:spcBef>
                <a:spcPct val="0"/>
              </a:spcBef>
              <a:spcAft>
                <a:spcPct val="0"/>
              </a:spcAft>
              <a:defRPr sz="2400">
                <a:solidFill>
                  <a:schemeClr val="tx1"/>
                </a:solidFill>
                <a:latin typeface="Times" charset="0"/>
                <a:ea typeface="ＭＳ Ｐゴシック" charset="0"/>
              </a:defRPr>
            </a:lvl6pPr>
            <a:lvl7pPr marL="2952750" defTabSz="1019175" eaLnBrk="0" fontAlgn="base" hangingPunct="0">
              <a:spcBef>
                <a:spcPct val="0"/>
              </a:spcBef>
              <a:spcAft>
                <a:spcPct val="0"/>
              </a:spcAft>
              <a:defRPr sz="2400">
                <a:solidFill>
                  <a:schemeClr val="tx1"/>
                </a:solidFill>
                <a:latin typeface="Times" charset="0"/>
                <a:ea typeface="ＭＳ Ｐゴシック" charset="0"/>
              </a:defRPr>
            </a:lvl7pPr>
            <a:lvl8pPr marL="3409950" defTabSz="1019175" eaLnBrk="0" fontAlgn="base" hangingPunct="0">
              <a:spcBef>
                <a:spcPct val="0"/>
              </a:spcBef>
              <a:spcAft>
                <a:spcPct val="0"/>
              </a:spcAft>
              <a:defRPr sz="2400">
                <a:solidFill>
                  <a:schemeClr val="tx1"/>
                </a:solidFill>
                <a:latin typeface="Times" charset="0"/>
                <a:ea typeface="ＭＳ Ｐゴシック" charset="0"/>
              </a:defRPr>
            </a:lvl8pPr>
            <a:lvl9pPr marL="3867150" defTabSz="1019175"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2000" dirty="0">
                <a:latin typeface="Helvetica" charset="0"/>
              </a:rPr>
              <a:t>The Electromagnetic Spectrum</a:t>
            </a:r>
          </a:p>
        </p:txBody>
      </p:sp>
      <p:sp>
        <p:nvSpPr>
          <p:cNvPr id="293894" name="Text Box 1030"/>
          <p:cNvSpPr txBox="1">
            <a:spLocks noChangeArrowheads="1"/>
          </p:cNvSpPr>
          <p:nvPr/>
        </p:nvSpPr>
        <p:spPr bwMode="auto">
          <a:xfrm>
            <a:off x="6003637" y="6258810"/>
            <a:ext cx="1078318" cy="3385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defTabSz="1019175">
              <a:spcBef>
                <a:spcPct val="0"/>
              </a:spcBef>
              <a:defRPr sz="2400">
                <a:solidFill>
                  <a:schemeClr val="tx1"/>
                </a:solidFill>
                <a:latin typeface="Times" charset="0"/>
                <a:ea typeface="ＭＳ Ｐゴシック" charset="0"/>
              </a:defRPr>
            </a:lvl1pPr>
            <a:lvl2pPr marL="509588" defTabSz="1019175">
              <a:spcBef>
                <a:spcPct val="0"/>
              </a:spcBef>
              <a:defRPr sz="2400">
                <a:solidFill>
                  <a:schemeClr val="tx1"/>
                </a:solidFill>
                <a:latin typeface="Times" charset="0"/>
                <a:ea typeface="ＭＳ Ｐゴシック" charset="0"/>
              </a:defRPr>
            </a:lvl2pPr>
            <a:lvl3pPr marL="1019175" defTabSz="1019175">
              <a:spcBef>
                <a:spcPct val="0"/>
              </a:spcBef>
              <a:defRPr sz="2400">
                <a:solidFill>
                  <a:schemeClr val="tx1"/>
                </a:solidFill>
                <a:latin typeface="Times" charset="0"/>
                <a:ea typeface="ＭＳ Ｐゴシック" charset="0"/>
              </a:defRPr>
            </a:lvl3pPr>
            <a:lvl4pPr marL="1528763" defTabSz="1019175">
              <a:spcBef>
                <a:spcPct val="0"/>
              </a:spcBef>
              <a:defRPr sz="2400">
                <a:solidFill>
                  <a:schemeClr val="tx1"/>
                </a:solidFill>
                <a:latin typeface="Times" charset="0"/>
                <a:ea typeface="ＭＳ Ｐゴシック" charset="0"/>
              </a:defRPr>
            </a:lvl4pPr>
            <a:lvl5pPr marL="2038350" defTabSz="1019175">
              <a:spcBef>
                <a:spcPct val="0"/>
              </a:spcBef>
              <a:defRPr sz="2400">
                <a:solidFill>
                  <a:schemeClr val="tx1"/>
                </a:solidFill>
                <a:latin typeface="Times" charset="0"/>
                <a:ea typeface="ＭＳ Ｐゴシック" charset="0"/>
              </a:defRPr>
            </a:lvl5pPr>
            <a:lvl6pPr marL="2495550" defTabSz="1019175" eaLnBrk="0" fontAlgn="base" hangingPunct="0">
              <a:spcBef>
                <a:spcPct val="0"/>
              </a:spcBef>
              <a:spcAft>
                <a:spcPct val="0"/>
              </a:spcAft>
              <a:defRPr sz="2400">
                <a:solidFill>
                  <a:schemeClr val="tx1"/>
                </a:solidFill>
                <a:latin typeface="Times" charset="0"/>
                <a:ea typeface="ＭＳ Ｐゴシック" charset="0"/>
              </a:defRPr>
            </a:lvl6pPr>
            <a:lvl7pPr marL="2952750" defTabSz="1019175" eaLnBrk="0" fontAlgn="base" hangingPunct="0">
              <a:spcBef>
                <a:spcPct val="0"/>
              </a:spcBef>
              <a:spcAft>
                <a:spcPct val="0"/>
              </a:spcAft>
              <a:defRPr sz="2400">
                <a:solidFill>
                  <a:schemeClr val="tx1"/>
                </a:solidFill>
                <a:latin typeface="Times" charset="0"/>
                <a:ea typeface="ＭＳ Ｐゴシック" charset="0"/>
              </a:defRPr>
            </a:lvl7pPr>
            <a:lvl8pPr marL="3409950" defTabSz="1019175" eaLnBrk="0" fontAlgn="base" hangingPunct="0">
              <a:spcBef>
                <a:spcPct val="0"/>
              </a:spcBef>
              <a:spcAft>
                <a:spcPct val="0"/>
              </a:spcAft>
              <a:defRPr sz="2400">
                <a:solidFill>
                  <a:schemeClr val="tx1"/>
                </a:solidFill>
                <a:latin typeface="Times" charset="0"/>
                <a:ea typeface="ＭＳ Ｐゴシック" charset="0"/>
              </a:defRPr>
            </a:lvl8pPr>
            <a:lvl9pPr marL="3867150" defTabSz="1019175"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600">
                <a:latin typeface="Helvetica" charset="0"/>
              </a:rPr>
              <a:t>100</a:t>
            </a:r>
            <a:r>
              <a:rPr lang="ja-JP" altLang="en-US" sz="1600">
                <a:latin typeface="Arial"/>
              </a:rPr>
              <a:t>’</a:t>
            </a:r>
            <a:r>
              <a:rPr lang="en-US" sz="1600">
                <a:latin typeface="Helvetica" charset="0"/>
              </a:rPr>
              <a:t>s </a:t>
            </a:r>
            <a:r>
              <a:rPr lang="en-US" sz="1600">
                <a:latin typeface="Symbol" charset="0"/>
              </a:rPr>
              <a:t>m</a:t>
            </a:r>
            <a:r>
              <a:rPr lang="en-US" sz="1600">
                <a:latin typeface="Helvetica" charset="0"/>
              </a:rPr>
              <a:t>m</a:t>
            </a:r>
          </a:p>
        </p:txBody>
      </p:sp>
      <p:sp>
        <p:nvSpPr>
          <p:cNvPr id="293895" name="Text Box 1031"/>
          <p:cNvSpPr txBox="1">
            <a:spLocks noChangeArrowheads="1"/>
          </p:cNvSpPr>
          <p:nvPr/>
        </p:nvSpPr>
        <p:spPr bwMode="auto">
          <a:xfrm>
            <a:off x="7387648" y="6220991"/>
            <a:ext cx="1392907" cy="3385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defTabSz="1019175">
              <a:spcBef>
                <a:spcPct val="0"/>
              </a:spcBef>
              <a:defRPr sz="2400">
                <a:solidFill>
                  <a:schemeClr val="tx1"/>
                </a:solidFill>
                <a:latin typeface="Times" charset="0"/>
                <a:ea typeface="ＭＳ Ｐゴシック" charset="0"/>
              </a:defRPr>
            </a:lvl1pPr>
            <a:lvl2pPr marL="509588" defTabSz="1019175">
              <a:spcBef>
                <a:spcPct val="0"/>
              </a:spcBef>
              <a:defRPr sz="2400">
                <a:solidFill>
                  <a:schemeClr val="tx1"/>
                </a:solidFill>
                <a:latin typeface="Times" charset="0"/>
                <a:ea typeface="ＭＳ Ｐゴシック" charset="0"/>
              </a:defRPr>
            </a:lvl2pPr>
            <a:lvl3pPr marL="1019175" defTabSz="1019175">
              <a:spcBef>
                <a:spcPct val="0"/>
              </a:spcBef>
              <a:defRPr sz="2400">
                <a:solidFill>
                  <a:schemeClr val="tx1"/>
                </a:solidFill>
                <a:latin typeface="Times" charset="0"/>
                <a:ea typeface="ＭＳ Ｐゴシック" charset="0"/>
              </a:defRPr>
            </a:lvl3pPr>
            <a:lvl4pPr marL="1528763" defTabSz="1019175">
              <a:spcBef>
                <a:spcPct val="0"/>
              </a:spcBef>
              <a:defRPr sz="2400">
                <a:solidFill>
                  <a:schemeClr val="tx1"/>
                </a:solidFill>
                <a:latin typeface="Times" charset="0"/>
                <a:ea typeface="ＭＳ Ｐゴシック" charset="0"/>
              </a:defRPr>
            </a:lvl4pPr>
            <a:lvl5pPr marL="2038350" defTabSz="1019175">
              <a:spcBef>
                <a:spcPct val="0"/>
              </a:spcBef>
              <a:defRPr sz="2400">
                <a:solidFill>
                  <a:schemeClr val="tx1"/>
                </a:solidFill>
                <a:latin typeface="Times" charset="0"/>
                <a:ea typeface="ＭＳ Ｐゴシック" charset="0"/>
              </a:defRPr>
            </a:lvl5pPr>
            <a:lvl6pPr marL="2495550" defTabSz="1019175" eaLnBrk="0" fontAlgn="base" hangingPunct="0">
              <a:spcBef>
                <a:spcPct val="0"/>
              </a:spcBef>
              <a:spcAft>
                <a:spcPct val="0"/>
              </a:spcAft>
              <a:defRPr sz="2400">
                <a:solidFill>
                  <a:schemeClr val="tx1"/>
                </a:solidFill>
                <a:latin typeface="Times" charset="0"/>
                <a:ea typeface="ＭＳ Ｐゴシック" charset="0"/>
              </a:defRPr>
            </a:lvl6pPr>
            <a:lvl7pPr marL="2952750" defTabSz="1019175" eaLnBrk="0" fontAlgn="base" hangingPunct="0">
              <a:spcBef>
                <a:spcPct val="0"/>
              </a:spcBef>
              <a:spcAft>
                <a:spcPct val="0"/>
              </a:spcAft>
              <a:defRPr sz="2400">
                <a:solidFill>
                  <a:schemeClr val="tx1"/>
                </a:solidFill>
                <a:latin typeface="Times" charset="0"/>
                <a:ea typeface="ＭＳ Ｐゴシック" charset="0"/>
              </a:defRPr>
            </a:lvl7pPr>
            <a:lvl8pPr marL="3409950" defTabSz="1019175" eaLnBrk="0" fontAlgn="base" hangingPunct="0">
              <a:spcBef>
                <a:spcPct val="0"/>
              </a:spcBef>
              <a:spcAft>
                <a:spcPct val="0"/>
              </a:spcAft>
              <a:defRPr sz="2400">
                <a:solidFill>
                  <a:schemeClr val="tx1"/>
                </a:solidFill>
                <a:latin typeface="Times" charset="0"/>
                <a:ea typeface="ＭＳ Ｐゴシック" charset="0"/>
              </a:defRPr>
            </a:lvl8pPr>
            <a:lvl9pPr marL="3867150" defTabSz="1019175"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600">
                <a:latin typeface="Helvetica" charset="0"/>
              </a:rPr>
              <a:t>mm</a:t>
            </a:r>
            <a:r>
              <a:rPr lang="ja-JP" altLang="en-US" sz="1600">
                <a:latin typeface="Arial"/>
              </a:rPr>
              <a:t>’</a:t>
            </a:r>
            <a:r>
              <a:rPr lang="en-US" sz="1600">
                <a:latin typeface="Helvetica" charset="0"/>
              </a:rPr>
              <a:t>s to m</a:t>
            </a:r>
            <a:r>
              <a:rPr lang="ja-JP" altLang="en-US" sz="1600">
                <a:latin typeface="Arial"/>
              </a:rPr>
              <a:t>’</a:t>
            </a:r>
            <a:r>
              <a:rPr lang="en-US" sz="1600">
                <a:latin typeface="Helvetica" charset="0"/>
              </a:rPr>
              <a:t>s</a:t>
            </a:r>
          </a:p>
        </p:txBody>
      </p:sp>
      <p:sp>
        <p:nvSpPr>
          <p:cNvPr id="293896" name="Text Box 1032"/>
          <p:cNvSpPr txBox="1">
            <a:spLocks noChangeArrowheads="1"/>
          </p:cNvSpPr>
          <p:nvPr/>
        </p:nvSpPr>
        <p:spPr bwMode="auto">
          <a:xfrm>
            <a:off x="4784148" y="6220991"/>
            <a:ext cx="505244" cy="3385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defTabSz="1019175">
              <a:spcBef>
                <a:spcPct val="0"/>
              </a:spcBef>
              <a:defRPr sz="2400">
                <a:solidFill>
                  <a:schemeClr val="tx1"/>
                </a:solidFill>
                <a:latin typeface="Times" charset="0"/>
                <a:ea typeface="ＭＳ Ｐゴシック" charset="0"/>
              </a:defRPr>
            </a:lvl1pPr>
            <a:lvl2pPr marL="509588" defTabSz="1019175">
              <a:spcBef>
                <a:spcPct val="0"/>
              </a:spcBef>
              <a:defRPr sz="2400">
                <a:solidFill>
                  <a:schemeClr val="tx1"/>
                </a:solidFill>
                <a:latin typeface="Times" charset="0"/>
                <a:ea typeface="ＭＳ Ｐゴシック" charset="0"/>
              </a:defRPr>
            </a:lvl2pPr>
            <a:lvl3pPr marL="1019175" defTabSz="1019175">
              <a:spcBef>
                <a:spcPct val="0"/>
              </a:spcBef>
              <a:defRPr sz="2400">
                <a:solidFill>
                  <a:schemeClr val="tx1"/>
                </a:solidFill>
                <a:latin typeface="Times" charset="0"/>
                <a:ea typeface="ＭＳ Ｐゴシック" charset="0"/>
              </a:defRPr>
            </a:lvl3pPr>
            <a:lvl4pPr marL="1528763" defTabSz="1019175">
              <a:spcBef>
                <a:spcPct val="0"/>
              </a:spcBef>
              <a:defRPr sz="2400">
                <a:solidFill>
                  <a:schemeClr val="tx1"/>
                </a:solidFill>
                <a:latin typeface="Times" charset="0"/>
                <a:ea typeface="ＭＳ Ｐゴシック" charset="0"/>
              </a:defRPr>
            </a:lvl4pPr>
            <a:lvl5pPr marL="2038350" defTabSz="1019175">
              <a:spcBef>
                <a:spcPct val="0"/>
              </a:spcBef>
              <a:defRPr sz="2400">
                <a:solidFill>
                  <a:schemeClr val="tx1"/>
                </a:solidFill>
                <a:latin typeface="Times" charset="0"/>
                <a:ea typeface="ＭＳ Ｐゴシック" charset="0"/>
              </a:defRPr>
            </a:lvl5pPr>
            <a:lvl6pPr marL="2495550" defTabSz="1019175" eaLnBrk="0" fontAlgn="base" hangingPunct="0">
              <a:spcBef>
                <a:spcPct val="0"/>
              </a:spcBef>
              <a:spcAft>
                <a:spcPct val="0"/>
              </a:spcAft>
              <a:defRPr sz="2400">
                <a:solidFill>
                  <a:schemeClr val="tx1"/>
                </a:solidFill>
                <a:latin typeface="Times" charset="0"/>
                <a:ea typeface="ＭＳ Ｐゴシック" charset="0"/>
              </a:defRPr>
            </a:lvl6pPr>
            <a:lvl7pPr marL="2952750" defTabSz="1019175" eaLnBrk="0" fontAlgn="base" hangingPunct="0">
              <a:spcBef>
                <a:spcPct val="0"/>
              </a:spcBef>
              <a:spcAft>
                <a:spcPct val="0"/>
              </a:spcAft>
              <a:defRPr sz="2400">
                <a:solidFill>
                  <a:schemeClr val="tx1"/>
                </a:solidFill>
                <a:latin typeface="Times" charset="0"/>
                <a:ea typeface="ＭＳ Ｐゴシック" charset="0"/>
              </a:defRPr>
            </a:lvl7pPr>
            <a:lvl8pPr marL="3409950" defTabSz="1019175" eaLnBrk="0" fontAlgn="base" hangingPunct="0">
              <a:spcBef>
                <a:spcPct val="0"/>
              </a:spcBef>
              <a:spcAft>
                <a:spcPct val="0"/>
              </a:spcAft>
              <a:defRPr sz="2400">
                <a:solidFill>
                  <a:schemeClr val="tx1"/>
                </a:solidFill>
                <a:latin typeface="Times" charset="0"/>
                <a:ea typeface="ＭＳ Ｐゴシック" charset="0"/>
              </a:defRPr>
            </a:lvl8pPr>
            <a:lvl9pPr marL="3867150" defTabSz="1019175"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600">
                <a:latin typeface="Helvetica" charset="0"/>
              </a:rPr>
              <a:t>tiny</a:t>
            </a:r>
          </a:p>
        </p:txBody>
      </p:sp>
      <p:pic>
        <p:nvPicPr>
          <p:cNvPr id="10248" name="Picture 10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59" y="1901059"/>
            <a:ext cx="2170545" cy="1192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3898" name="Text Box 1034"/>
          <p:cNvSpPr txBox="1">
            <a:spLocks noChangeArrowheads="1"/>
          </p:cNvSpPr>
          <p:nvPr/>
        </p:nvSpPr>
        <p:spPr bwMode="auto">
          <a:xfrm>
            <a:off x="951057" y="1520058"/>
            <a:ext cx="184644" cy="369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defTabSz="1019175">
              <a:spcBef>
                <a:spcPct val="0"/>
              </a:spcBef>
              <a:defRPr sz="2400">
                <a:solidFill>
                  <a:schemeClr val="tx1"/>
                </a:solidFill>
                <a:latin typeface="Times" charset="0"/>
                <a:ea typeface="ＭＳ Ｐゴシック" charset="0"/>
              </a:defRPr>
            </a:lvl1pPr>
            <a:lvl2pPr marL="509588" defTabSz="1019175">
              <a:spcBef>
                <a:spcPct val="0"/>
              </a:spcBef>
              <a:defRPr sz="2400">
                <a:solidFill>
                  <a:schemeClr val="tx1"/>
                </a:solidFill>
                <a:latin typeface="Times" charset="0"/>
                <a:ea typeface="ＭＳ Ｐゴシック" charset="0"/>
              </a:defRPr>
            </a:lvl2pPr>
            <a:lvl3pPr marL="1019175" defTabSz="1019175">
              <a:spcBef>
                <a:spcPct val="0"/>
              </a:spcBef>
              <a:defRPr sz="2400">
                <a:solidFill>
                  <a:schemeClr val="tx1"/>
                </a:solidFill>
                <a:latin typeface="Times" charset="0"/>
                <a:ea typeface="ＭＳ Ｐゴシック" charset="0"/>
              </a:defRPr>
            </a:lvl3pPr>
            <a:lvl4pPr marL="1528763" defTabSz="1019175">
              <a:spcBef>
                <a:spcPct val="0"/>
              </a:spcBef>
              <a:defRPr sz="2400">
                <a:solidFill>
                  <a:schemeClr val="tx1"/>
                </a:solidFill>
                <a:latin typeface="Times" charset="0"/>
                <a:ea typeface="ＭＳ Ｐゴシック" charset="0"/>
              </a:defRPr>
            </a:lvl4pPr>
            <a:lvl5pPr marL="2038350" defTabSz="1019175">
              <a:spcBef>
                <a:spcPct val="0"/>
              </a:spcBef>
              <a:defRPr sz="2400">
                <a:solidFill>
                  <a:schemeClr val="tx1"/>
                </a:solidFill>
                <a:latin typeface="Times" charset="0"/>
                <a:ea typeface="ＭＳ Ｐゴシック" charset="0"/>
              </a:defRPr>
            </a:lvl5pPr>
            <a:lvl6pPr marL="2495550" defTabSz="1019175" eaLnBrk="0" fontAlgn="base" hangingPunct="0">
              <a:spcBef>
                <a:spcPct val="0"/>
              </a:spcBef>
              <a:spcAft>
                <a:spcPct val="0"/>
              </a:spcAft>
              <a:defRPr sz="2400">
                <a:solidFill>
                  <a:schemeClr val="tx1"/>
                </a:solidFill>
                <a:latin typeface="Times" charset="0"/>
                <a:ea typeface="ＭＳ Ｐゴシック" charset="0"/>
              </a:defRPr>
            </a:lvl6pPr>
            <a:lvl7pPr marL="2952750" defTabSz="1019175" eaLnBrk="0" fontAlgn="base" hangingPunct="0">
              <a:spcBef>
                <a:spcPct val="0"/>
              </a:spcBef>
              <a:spcAft>
                <a:spcPct val="0"/>
              </a:spcAft>
              <a:defRPr sz="2400">
                <a:solidFill>
                  <a:schemeClr val="tx1"/>
                </a:solidFill>
                <a:latin typeface="Times" charset="0"/>
                <a:ea typeface="ＭＳ Ｐゴシック" charset="0"/>
              </a:defRPr>
            </a:lvl7pPr>
            <a:lvl8pPr marL="3409950" defTabSz="1019175" eaLnBrk="0" fontAlgn="base" hangingPunct="0">
              <a:spcBef>
                <a:spcPct val="0"/>
              </a:spcBef>
              <a:spcAft>
                <a:spcPct val="0"/>
              </a:spcAft>
              <a:defRPr sz="2400">
                <a:solidFill>
                  <a:schemeClr val="tx1"/>
                </a:solidFill>
                <a:latin typeface="Times" charset="0"/>
                <a:ea typeface="ＭＳ Ｐゴシック" charset="0"/>
              </a:defRPr>
            </a:lvl8pPr>
            <a:lvl9pPr marL="3867150" defTabSz="1019175" eaLnBrk="0" fontAlgn="base" hangingPunct="0">
              <a:spcBef>
                <a:spcPct val="0"/>
              </a:spcBef>
              <a:spcAft>
                <a:spcPct val="0"/>
              </a:spcAft>
              <a:defRPr sz="2400">
                <a:solidFill>
                  <a:schemeClr val="tx1"/>
                </a:solidFill>
                <a:latin typeface="Times" charset="0"/>
                <a:ea typeface="ＭＳ Ｐゴシック" charset="0"/>
              </a:defRPr>
            </a:lvl9pPr>
          </a:lstStyle>
          <a:p>
            <a:pPr>
              <a:defRPr/>
            </a:pPr>
            <a:endParaRPr lang="en-US" sz="1800"/>
          </a:p>
        </p:txBody>
      </p:sp>
      <p:sp>
        <p:nvSpPr>
          <p:cNvPr id="293899" name="Line 1035"/>
          <p:cNvSpPr>
            <a:spLocks noChangeShapeType="1"/>
          </p:cNvSpPr>
          <p:nvPr/>
        </p:nvSpPr>
        <p:spPr bwMode="auto">
          <a:xfrm>
            <a:off x="982807" y="1944481"/>
            <a:ext cx="63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cs typeface="+mn-cs"/>
            </a:endParaRPr>
          </a:p>
        </p:txBody>
      </p:sp>
      <p:sp>
        <p:nvSpPr>
          <p:cNvPr id="293900" name="Line 1036"/>
          <p:cNvSpPr>
            <a:spLocks noChangeShapeType="1"/>
          </p:cNvSpPr>
          <p:nvPr/>
        </p:nvSpPr>
        <p:spPr bwMode="auto">
          <a:xfrm flipH="1">
            <a:off x="779319" y="1944481"/>
            <a:ext cx="22946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cs typeface="+mn-cs"/>
            </a:endParaRPr>
          </a:p>
        </p:txBody>
      </p:sp>
      <p:sp>
        <p:nvSpPr>
          <p:cNvPr id="293901" name="Line 1037"/>
          <p:cNvSpPr>
            <a:spLocks noChangeShapeType="1"/>
          </p:cNvSpPr>
          <p:nvPr/>
        </p:nvSpPr>
        <p:spPr bwMode="auto">
          <a:xfrm>
            <a:off x="564285" y="1622312"/>
            <a:ext cx="0" cy="16626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cs typeface="+mn-cs"/>
            </a:endParaRPr>
          </a:p>
        </p:txBody>
      </p:sp>
      <p:sp>
        <p:nvSpPr>
          <p:cNvPr id="293902" name="Line 1038"/>
          <p:cNvSpPr>
            <a:spLocks noChangeShapeType="1"/>
          </p:cNvSpPr>
          <p:nvPr/>
        </p:nvSpPr>
        <p:spPr bwMode="auto">
          <a:xfrm>
            <a:off x="564285" y="2535592"/>
            <a:ext cx="24765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cs typeface="+mn-cs"/>
            </a:endParaRPr>
          </a:p>
        </p:txBody>
      </p:sp>
      <p:sp>
        <p:nvSpPr>
          <p:cNvPr id="293903" name="Text Box 1039"/>
          <p:cNvSpPr txBox="1">
            <a:spLocks noChangeArrowheads="1"/>
          </p:cNvSpPr>
          <p:nvPr/>
        </p:nvSpPr>
        <p:spPr bwMode="auto">
          <a:xfrm>
            <a:off x="2545773" y="2531389"/>
            <a:ext cx="1005898" cy="369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9" tIns="45714" rIns="91429" bIns="45714">
            <a:spAutoFit/>
          </a:bodyPr>
          <a:lstStyle>
            <a:lvl1pPr defTabSz="1019175">
              <a:spcBef>
                <a:spcPct val="0"/>
              </a:spcBef>
              <a:defRPr sz="2400">
                <a:solidFill>
                  <a:schemeClr val="tx1"/>
                </a:solidFill>
                <a:latin typeface="Times" charset="0"/>
                <a:ea typeface="ＭＳ Ｐゴシック" charset="0"/>
              </a:defRPr>
            </a:lvl1pPr>
            <a:lvl2pPr marL="509588" defTabSz="1019175">
              <a:spcBef>
                <a:spcPct val="0"/>
              </a:spcBef>
              <a:defRPr sz="2400">
                <a:solidFill>
                  <a:schemeClr val="tx1"/>
                </a:solidFill>
                <a:latin typeface="Times" charset="0"/>
                <a:ea typeface="ＭＳ Ｐゴシック" charset="0"/>
              </a:defRPr>
            </a:lvl2pPr>
            <a:lvl3pPr marL="1019175" defTabSz="1019175">
              <a:spcBef>
                <a:spcPct val="0"/>
              </a:spcBef>
              <a:defRPr sz="2400">
                <a:solidFill>
                  <a:schemeClr val="tx1"/>
                </a:solidFill>
                <a:latin typeface="Times" charset="0"/>
                <a:ea typeface="ＭＳ Ｐゴシック" charset="0"/>
              </a:defRPr>
            </a:lvl3pPr>
            <a:lvl4pPr marL="1528763" defTabSz="1019175">
              <a:spcBef>
                <a:spcPct val="0"/>
              </a:spcBef>
              <a:defRPr sz="2400">
                <a:solidFill>
                  <a:schemeClr val="tx1"/>
                </a:solidFill>
                <a:latin typeface="Times" charset="0"/>
                <a:ea typeface="ＭＳ Ｐゴシック" charset="0"/>
              </a:defRPr>
            </a:lvl4pPr>
            <a:lvl5pPr marL="2038350" defTabSz="1019175">
              <a:spcBef>
                <a:spcPct val="0"/>
              </a:spcBef>
              <a:defRPr sz="2400">
                <a:solidFill>
                  <a:schemeClr val="tx1"/>
                </a:solidFill>
                <a:latin typeface="Times" charset="0"/>
                <a:ea typeface="ＭＳ Ｐゴシック" charset="0"/>
              </a:defRPr>
            </a:lvl5pPr>
            <a:lvl6pPr marL="2495550" defTabSz="1019175" eaLnBrk="0" fontAlgn="base" hangingPunct="0">
              <a:spcBef>
                <a:spcPct val="0"/>
              </a:spcBef>
              <a:spcAft>
                <a:spcPct val="0"/>
              </a:spcAft>
              <a:defRPr sz="2400">
                <a:solidFill>
                  <a:schemeClr val="tx1"/>
                </a:solidFill>
                <a:latin typeface="Times" charset="0"/>
                <a:ea typeface="ＭＳ Ｐゴシック" charset="0"/>
              </a:defRPr>
            </a:lvl6pPr>
            <a:lvl7pPr marL="2952750" defTabSz="1019175" eaLnBrk="0" fontAlgn="base" hangingPunct="0">
              <a:spcBef>
                <a:spcPct val="0"/>
              </a:spcBef>
              <a:spcAft>
                <a:spcPct val="0"/>
              </a:spcAft>
              <a:defRPr sz="2400">
                <a:solidFill>
                  <a:schemeClr val="tx1"/>
                </a:solidFill>
                <a:latin typeface="Times" charset="0"/>
                <a:ea typeface="ＭＳ Ｐゴシック" charset="0"/>
              </a:defRPr>
            </a:lvl7pPr>
            <a:lvl8pPr marL="3409950" defTabSz="1019175" eaLnBrk="0" fontAlgn="base" hangingPunct="0">
              <a:spcBef>
                <a:spcPct val="0"/>
              </a:spcBef>
              <a:spcAft>
                <a:spcPct val="0"/>
              </a:spcAft>
              <a:defRPr sz="2400">
                <a:solidFill>
                  <a:schemeClr val="tx1"/>
                </a:solidFill>
                <a:latin typeface="Times" charset="0"/>
                <a:ea typeface="ＭＳ Ｐゴシック" charset="0"/>
              </a:defRPr>
            </a:lvl8pPr>
            <a:lvl9pPr marL="3867150" defTabSz="1019175"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400"/>
              <a:t>Position</a:t>
            </a:r>
            <a:r>
              <a:rPr lang="en-US" sz="1800"/>
              <a:t> </a:t>
            </a:r>
            <a:r>
              <a:rPr lang="en-US" sz="1800" i="1"/>
              <a:t>z</a:t>
            </a:r>
            <a:endParaRPr lang="en-US" sz="1800"/>
          </a:p>
        </p:txBody>
      </p:sp>
      <p:sp>
        <p:nvSpPr>
          <p:cNvPr id="293904" name="Line 1040"/>
          <p:cNvSpPr>
            <a:spLocks noChangeShapeType="1"/>
          </p:cNvSpPr>
          <p:nvPr/>
        </p:nvSpPr>
        <p:spPr bwMode="auto">
          <a:xfrm>
            <a:off x="640773" y="1875845"/>
            <a:ext cx="0" cy="27874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cs typeface="+mn-cs"/>
            </a:endParaRPr>
          </a:p>
        </p:txBody>
      </p:sp>
      <p:sp>
        <p:nvSpPr>
          <p:cNvPr id="293905" name="Line 1041"/>
          <p:cNvSpPr>
            <a:spLocks noChangeShapeType="1"/>
          </p:cNvSpPr>
          <p:nvPr/>
        </p:nvSpPr>
        <p:spPr bwMode="auto">
          <a:xfrm>
            <a:off x="1757795" y="1875845"/>
            <a:ext cx="0" cy="27874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cs typeface="+mn-cs"/>
            </a:endParaRPr>
          </a:p>
        </p:txBody>
      </p:sp>
      <p:sp>
        <p:nvSpPr>
          <p:cNvPr id="293906" name="Text Box 1042"/>
          <p:cNvSpPr txBox="1">
            <a:spLocks noChangeArrowheads="1"/>
          </p:cNvSpPr>
          <p:nvPr/>
        </p:nvSpPr>
        <p:spPr bwMode="auto">
          <a:xfrm>
            <a:off x="2390613" y="1340768"/>
            <a:ext cx="1893355" cy="5232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29" tIns="45714" rIns="91429" bIns="45714">
            <a:spAutoFit/>
          </a:bodyPr>
          <a:lstStyle>
            <a:lvl1pPr defTabSz="1019175">
              <a:spcBef>
                <a:spcPct val="0"/>
              </a:spcBef>
              <a:defRPr sz="2400">
                <a:solidFill>
                  <a:schemeClr val="tx1"/>
                </a:solidFill>
                <a:latin typeface="Times" charset="0"/>
                <a:ea typeface="ＭＳ Ｐゴシック" charset="0"/>
              </a:defRPr>
            </a:lvl1pPr>
            <a:lvl2pPr marL="509588" defTabSz="1019175">
              <a:spcBef>
                <a:spcPct val="0"/>
              </a:spcBef>
              <a:defRPr sz="2400">
                <a:solidFill>
                  <a:schemeClr val="tx1"/>
                </a:solidFill>
                <a:latin typeface="Times" charset="0"/>
                <a:ea typeface="ＭＳ Ｐゴシック" charset="0"/>
              </a:defRPr>
            </a:lvl2pPr>
            <a:lvl3pPr marL="1019175" defTabSz="1019175">
              <a:spcBef>
                <a:spcPct val="0"/>
              </a:spcBef>
              <a:defRPr sz="2400">
                <a:solidFill>
                  <a:schemeClr val="tx1"/>
                </a:solidFill>
                <a:latin typeface="Times" charset="0"/>
                <a:ea typeface="ＭＳ Ｐゴシック" charset="0"/>
              </a:defRPr>
            </a:lvl3pPr>
            <a:lvl4pPr marL="1528763" defTabSz="1019175">
              <a:spcBef>
                <a:spcPct val="0"/>
              </a:spcBef>
              <a:defRPr sz="2400">
                <a:solidFill>
                  <a:schemeClr val="tx1"/>
                </a:solidFill>
                <a:latin typeface="Times" charset="0"/>
                <a:ea typeface="ＭＳ Ｐゴシック" charset="0"/>
              </a:defRPr>
            </a:lvl4pPr>
            <a:lvl5pPr marL="2038350" defTabSz="1019175">
              <a:spcBef>
                <a:spcPct val="0"/>
              </a:spcBef>
              <a:defRPr sz="2400">
                <a:solidFill>
                  <a:schemeClr val="tx1"/>
                </a:solidFill>
                <a:latin typeface="Times" charset="0"/>
                <a:ea typeface="ＭＳ Ｐゴシック" charset="0"/>
              </a:defRPr>
            </a:lvl5pPr>
            <a:lvl6pPr marL="2495550" defTabSz="1019175" eaLnBrk="0" fontAlgn="base" hangingPunct="0">
              <a:spcBef>
                <a:spcPct val="0"/>
              </a:spcBef>
              <a:spcAft>
                <a:spcPct val="0"/>
              </a:spcAft>
              <a:defRPr sz="2400">
                <a:solidFill>
                  <a:schemeClr val="tx1"/>
                </a:solidFill>
                <a:latin typeface="Times" charset="0"/>
                <a:ea typeface="ＭＳ Ｐゴシック" charset="0"/>
              </a:defRPr>
            </a:lvl6pPr>
            <a:lvl7pPr marL="2952750" defTabSz="1019175" eaLnBrk="0" fontAlgn="base" hangingPunct="0">
              <a:spcBef>
                <a:spcPct val="0"/>
              </a:spcBef>
              <a:spcAft>
                <a:spcPct val="0"/>
              </a:spcAft>
              <a:defRPr sz="2400">
                <a:solidFill>
                  <a:schemeClr val="tx1"/>
                </a:solidFill>
                <a:latin typeface="Times" charset="0"/>
                <a:ea typeface="ＭＳ Ｐゴシック" charset="0"/>
              </a:defRPr>
            </a:lvl7pPr>
            <a:lvl8pPr marL="3409950" defTabSz="1019175" eaLnBrk="0" fontAlgn="base" hangingPunct="0">
              <a:spcBef>
                <a:spcPct val="0"/>
              </a:spcBef>
              <a:spcAft>
                <a:spcPct val="0"/>
              </a:spcAft>
              <a:defRPr sz="2400">
                <a:solidFill>
                  <a:schemeClr val="tx1"/>
                </a:solidFill>
                <a:latin typeface="Times" charset="0"/>
                <a:ea typeface="ＭＳ Ｐゴシック" charset="0"/>
              </a:defRPr>
            </a:lvl8pPr>
            <a:lvl9pPr marL="3867150" defTabSz="1019175"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400" dirty="0">
                <a:latin typeface="Tahoma"/>
                <a:cs typeface="Tahoma"/>
              </a:rPr>
              <a:t>Millimeters to meters wavelength</a:t>
            </a:r>
          </a:p>
        </p:txBody>
      </p:sp>
      <p:sp>
        <p:nvSpPr>
          <p:cNvPr id="293907" name="Line 1043"/>
          <p:cNvSpPr>
            <a:spLocks noChangeShapeType="1"/>
          </p:cNvSpPr>
          <p:nvPr/>
        </p:nvSpPr>
        <p:spPr bwMode="auto">
          <a:xfrm flipV="1">
            <a:off x="1148773" y="1685345"/>
            <a:ext cx="127000" cy="1652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cs typeface="+mn-cs"/>
            </a:endParaRPr>
          </a:p>
        </p:txBody>
      </p:sp>
      <p:graphicFrame>
        <p:nvGraphicFramePr>
          <p:cNvPr id="293940" name="Group 1076"/>
          <p:cNvGraphicFramePr>
            <a:graphicFrameLocks noGrp="1"/>
          </p:cNvGraphicFramePr>
          <p:nvPr>
            <p:extLst>
              <p:ext uri="{D42A27DB-BD31-4B8C-83A1-F6EECF244321}">
                <p14:modId xmlns:p14="http://schemas.microsoft.com/office/powerpoint/2010/main" val="347583861"/>
              </p:ext>
            </p:extLst>
          </p:nvPr>
        </p:nvGraphicFramePr>
        <p:xfrm>
          <a:off x="318944" y="4462743"/>
          <a:ext cx="4181049" cy="1767729"/>
        </p:xfrm>
        <a:graphic>
          <a:graphicData uri="http://schemas.openxmlformats.org/drawingml/2006/table">
            <a:tbl>
              <a:tblPr/>
              <a:tblGrid>
                <a:gridCol w="1394934">
                  <a:extLst>
                    <a:ext uri="{9D8B030D-6E8A-4147-A177-3AD203B41FA5}">
                      <a16:colId xmlns:a16="http://schemas.microsoft.com/office/drawing/2014/main" val="20000"/>
                    </a:ext>
                  </a:extLst>
                </a:gridCol>
                <a:gridCol w="409850">
                  <a:extLst>
                    <a:ext uri="{9D8B030D-6E8A-4147-A177-3AD203B41FA5}">
                      <a16:colId xmlns:a16="http://schemas.microsoft.com/office/drawing/2014/main" val="20001"/>
                    </a:ext>
                  </a:extLst>
                </a:gridCol>
                <a:gridCol w="395047">
                  <a:extLst>
                    <a:ext uri="{9D8B030D-6E8A-4147-A177-3AD203B41FA5}">
                      <a16:colId xmlns:a16="http://schemas.microsoft.com/office/drawing/2014/main" val="20002"/>
                    </a:ext>
                  </a:extLst>
                </a:gridCol>
                <a:gridCol w="397041">
                  <a:extLst>
                    <a:ext uri="{9D8B030D-6E8A-4147-A177-3AD203B41FA5}">
                      <a16:colId xmlns:a16="http://schemas.microsoft.com/office/drawing/2014/main" val="20003"/>
                    </a:ext>
                  </a:extLst>
                </a:gridCol>
                <a:gridCol w="367939">
                  <a:extLst>
                    <a:ext uri="{9D8B030D-6E8A-4147-A177-3AD203B41FA5}">
                      <a16:colId xmlns:a16="http://schemas.microsoft.com/office/drawing/2014/main" val="20004"/>
                    </a:ext>
                  </a:extLst>
                </a:gridCol>
                <a:gridCol w="403708">
                  <a:extLst>
                    <a:ext uri="{9D8B030D-6E8A-4147-A177-3AD203B41FA5}">
                      <a16:colId xmlns:a16="http://schemas.microsoft.com/office/drawing/2014/main" val="20005"/>
                    </a:ext>
                  </a:extLst>
                </a:gridCol>
                <a:gridCol w="380481">
                  <a:extLst>
                    <a:ext uri="{9D8B030D-6E8A-4147-A177-3AD203B41FA5}">
                      <a16:colId xmlns:a16="http://schemas.microsoft.com/office/drawing/2014/main" val="20006"/>
                    </a:ext>
                  </a:extLst>
                </a:gridCol>
                <a:gridCol w="432049">
                  <a:extLst>
                    <a:ext uri="{9D8B030D-6E8A-4147-A177-3AD203B41FA5}">
                      <a16:colId xmlns:a16="http://schemas.microsoft.com/office/drawing/2014/main" val="20007"/>
                    </a:ext>
                  </a:extLst>
                </a:gridCol>
              </a:tblGrid>
              <a:tr h="432828">
                <a:tc>
                  <a:txBody>
                    <a:bodyPr/>
                    <a:lstStyle/>
                    <a:p>
                      <a:pPr marL="0" marR="0" lvl="0" indent="0" algn="l"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Band</a:t>
                      </a:r>
                    </a:p>
                  </a:txBody>
                  <a:tcPr marL="92620" marR="92620" marT="44948" marB="4494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err="1">
                          <a:ln>
                            <a:noFill/>
                          </a:ln>
                          <a:solidFill>
                            <a:schemeClr val="tx1"/>
                          </a:solidFill>
                          <a:effectLst/>
                          <a:latin typeface="Arial" charset="0"/>
                          <a:ea typeface="ＭＳ Ｐゴシック" charset="0"/>
                        </a:rPr>
                        <a:t>Ka</a:t>
                      </a:r>
                      <a:endParaRPr kumimoji="0" lang="en-US" sz="1100" b="0" i="0" u="none" strike="noStrike" cap="none" normalizeH="0" baseline="0" dirty="0">
                        <a:ln>
                          <a:noFill/>
                        </a:ln>
                        <a:solidFill>
                          <a:schemeClr val="tx1"/>
                        </a:solidFill>
                        <a:effectLst/>
                        <a:latin typeface="Arial" charset="0"/>
                        <a:ea typeface="ＭＳ Ｐゴシック" charset="0"/>
                      </a:endParaRP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Ku</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X</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C</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S</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L</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P</a:t>
                      </a:r>
                    </a:p>
                  </a:txBody>
                  <a:tcPr marL="92620" marR="92620" marT="44948" marB="4494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8735">
                <a:tc>
                  <a:txBody>
                    <a:bodyPr/>
                    <a:lstStyle/>
                    <a:p>
                      <a:pPr marL="0" marR="0" lvl="0" indent="0" algn="l"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Wavelength (cm)</a:t>
                      </a:r>
                    </a:p>
                  </a:txBody>
                  <a:tcPr marL="92620" marR="92620" marT="44948" marB="4494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1</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2</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3</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6</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12</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24</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75</a:t>
                      </a:r>
                    </a:p>
                  </a:txBody>
                  <a:tcPr marL="92620" marR="92620" marT="44948" marB="4494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6166">
                <a:tc>
                  <a:txBody>
                    <a:bodyPr/>
                    <a:lstStyle/>
                    <a:p>
                      <a:pPr marL="0" marR="0" lvl="0" indent="0" algn="l"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Frequency </a:t>
                      </a:r>
                    </a:p>
                    <a:p>
                      <a:pPr marL="0" marR="0" lvl="0" indent="0" algn="l"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(G-cycles/s)</a:t>
                      </a:r>
                    </a:p>
                  </a:txBody>
                  <a:tcPr marL="92620" marR="92620" marT="44948" marB="4494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30</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15</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10</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5</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a:ln>
                            <a:noFill/>
                          </a:ln>
                          <a:solidFill>
                            <a:schemeClr val="tx1"/>
                          </a:solidFill>
                          <a:effectLst/>
                          <a:latin typeface="Arial" charset="0"/>
                          <a:ea typeface="ＭＳ Ｐゴシック" charset="0"/>
                        </a:rPr>
                        <a:t>2.5</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1.2</a:t>
                      </a:r>
                    </a:p>
                  </a:txBody>
                  <a:tcPr marL="92620" marR="92620" marT="44948" marB="449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0" fontAlgn="base" latinLnBrk="0" hangingPunct="0">
                        <a:lnSpc>
                          <a:spcPct val="90000"/>
                        </a:lnSpc>
                        <a:spcBef>
                          <a:spcPct val="35000"/>
                        </a:spcBef>
                        <a:spcAft>
                          <a:spcPct val="35000"/>
                        </a:spcAft>
                        <a:buClrTx/>
                        <a:buSzTx/>
                        <a:buFontTx/>
                        <a:buNone/>
                        <a:tabLst/>
                      </a:pPr>
                      <a:r>
                        <a:rPr kumimoji="0" lang="en-US" sz="1100" b="0" i="0" u="none" strike="noStrike" cap="none" normalizeH="0" baseline="0" dirty="0">
                          <a:ln>
                            <a:noFill/>
                          </a:ln>
                          <a:solidFill>
                            <a:schemeClr val="tx1"/>
                          </a:solidFill>
                          <a:effectLst/>
                          <a:latin typeface="Arial" charset="0"/>
                          <a:ea typeface="ＭＳ Ｐゴシック" charset="0"/>
                        </a:rPr>
                        <a:t>0.4</a:t>
                      </a:r>
                    </a:p>
                  </a:txBody>
                  <a:tcPr marL="92620" marR="92620" marT="44948" marB="4494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93938" name="Text Box 1074"/>
          <p:cNvSpPr txBox="1">
            <a:spLocks noChangeArrowheads="1"/>
          </p:cNvSpPr>
          <p:nvPr/>
        </p:nvSpPr>
        <p:spPr bwMode="auto">
          <a:xfrm>
            <a:off x="340592" y="4092949"/>
            <a:ext cx="4076434" cy="400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defTabSz="1019175">
              <a:spcBef>
                <a:spcPct val="0"/>
              </a:spcBef>
              <a:defRPr sz="2400">
                <a:solidFill>
                  <a:schemeClr val="tx1"/>
                </a:solidFill>
                <a:latin typeface="Times" charset="0"/>
                <a:ea typeface="ＭＳ Ｐゴシック" charset="0"/>
              </a:defRPr>
            </a:lvl1pPr>
            <a:lvl2pPr marL="509588" defTabSz="1019175">
              <a:spcBef>
                <a:spcPct val="0"/>
              </a:spcBef>
              <a:defRPr sz="2400">
                <a:solidFill>
                  <a:schemeClr val="tx1"/>
                </a:solidFill>
                <a:latin typeface="Times" charset="0"/>
                <a:ea typeface="ＭＳ Ｐゴシック" charset="0"/>
              </a:defRPr>
            </a:lvl2pPr>
            <a:lvl3pPr marL="1019175" defTabSz="1019175">
              <a:spcBef>
                <a:spcPct val="0"/>
              </a:spcBef>
              <a:defRPr sz="2400">
                <a:solidFill>
                  <a:schemeClr val="tx1"/>
                </a:solidFill>
                <a:latin typeface="Times" charset="0"/>
                <a:ea typeface="ＭＳ Ｐゴシック" charset="0"/>
              </a:defRPr>
            </a:lvl3pPr>
            <a:lvl4pPr marL="1528763" defTabSz="1019175">
              <a:spcBef>
                <a:spcPct val="0"/>
              </a:spcBef>
              <a:defRPr sz="2400">
                <a:solidFill>
                  <a:schemeClr val="tx1"/>
                </a:solidFill>
                <a:latin typeface="Times" charset="0"/>
                <a:ea typeface="ＭＳ Ｐゴシック" charset="0"/>
              </a:defRPr>
            </a:lvl4pPr>
            <a:lvl5pPr marL="2038350" defTabSz="1019175">
              <a:spcBef>
                <a:spcPct val="0"/>
              </a:spcBef>
              <a:defRPr sz="2400">
                <a:solidFill>
                  <a:schemeClr val="tx1"/>
                </a:solidFill>
                <a:latin typeface="Times" charset="0"/>
                <a:ea typeface="ＭＳ Ｐゴシック" charset="0"/>
              </a:defRPr>
            </a:lvl5pPr>
            <a:lvl6pPr marL="2495550" defTabSz="1019175" eaLnBrk="0" fontAlgn="base" hangingPunct="0">
              <a:spcBef>
                <a:spcPct val="0"/>
              </a:spcBef>
              <a:spcAft>
                <a:spcPct val="0"/>
              </a:spcAft>
              <a:defRPr sz="2400">
                <a:solidFill>
                  <a:schemeClr val="tx1"/>
                </a:solidFill>
                <a:latin typeface="Times" charset="0"/>
                <a:ea typeface="ＭＳ Ｐゴシック" charset="0"/>
              </a:defRPr>
            </a:lvl6pPr>
            <a:lvl7pPr marL="2952750" defTabSz="1019175" eaLnBrk="0" fontAlgn="base" hangingPunct="0">
              <a:spcBef>
                <a:spcPct val="0"/>
              </a:spcBef>
              <a:spcAft>
                <a:spcPct val="0"/>
              </a:spcAft>
              <a:defRPr sz="2400">
                <a:solidFill>
                  <a:schemeClr val="tx1"/>
                </a:solidFill>
                <a:latin typeface="Times" charset="0"/>
                <a:ea typeface="ＭＳ Ｐゴシック" charset="0"/>
              </a:defRPr>
            </a:lvl7pPr>
            <a:lvl8pPr marL="3409950" defTabSz="1019175" eaLnBrk="0" fontAlgn="base" hangingPunct="0">
              <a:spcBef>
                <a:spcPct val="0"/>
              </a:spcBef>
              <a:spcAft>
                <a:spcPct val="0"/>
              </a:spcAft>
              <a:defRPr sz="2400">
                <a:solidFill>
                  <a:schemeClr val="tx1"/>
                </a:solidFill>
                <a:latin typeface="Times" charset="0"/>
                <a:ea typeface="ＭＳ Ｐゴシック" charset="0"/>
              </a:defRPr>
            </a:lvl8pPr>
            <a:lvl9pPr marL="3867150" defTabSz="1019175"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2000" dirty="0">
                <a:latin typeface="Helvetica" charset="0"/>
              </a:rPr>
              <a:t>Common Radar Frequency Bands</a:t>
            </a:r>
          </a:p>
        </p:txBody>
      </p:sp>
      <p:sp>
        <p:nvSpPr>
          <p:cNvPr id="293939" name="AutoShape 1075"/>
          <p:cNvSpPr>
            <a:spLocks noChangeArrowheads="1"/>
          </p:cNvSpPr>
          <p:nvPr/>
        </p:nvSpPr>
        <p:spPr bwMode="auto">
          <a:xfrm>
            <a:off x="7518978" y="5262888"/>
            <a:ext cx="304512" cy="381000"/>
          </a:xfrm>
          <a:prstGeom prst="upArrow">
            <a:avLst>
              <a:gd name="adj1" fmla="val 50000"/>
              <a:gd name="adj2" fmla="val 3222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cs typeface="+mn-cs"/>
            </a:endParaRPr>
          </a:p>
        </p:txBody>
      </p:sp>
      <p:pic>
        <p:nvPicPr>
          <p:cNvPr id="23" name="Picture 9" descr="latex-image-1.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0236" y="1349077"/>
            <a:ext cx="825500"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 name="Straight Connector 2"/>
          <p:cNvCxnSpPr/>
          <p:nvPr/>
        </p:nvCxnSpPr>
        <p:spPr bwMode="auto">
          <a:xfrm>
            <a:off x="1767880" y="3140968"/>
            <a:ext cx="0" cy="936104"/>
          </a:xfrm>
          <a:prstGeom prst="line">
            <a:avLst/>
          </a:prstGeom>
          <a:solidFill>
            <a:srgbClr val="00B8FF"/>
          </a:solidFill>
          <a:ln w="38100" cap="flat" cmpd="sng" algn="ctr">
            <a:solidFill>
              <a:srgbClr val="4F81B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1196008" y="3604828"/>
            <a:ext cx="1143744" cy="8384"/>
          </a:xfrm>
          <a:prstGeom prst="line">
            <a:avLst/>
          </a:prstGeom>
          <a:solidFill>
            <a:srgbClr val="00B8FF"/>
          </a:solidFill>
          <a:ln w="38100" cap="flat" cmpd="sng" algn="ctr">
            <a:solidFill>
              <a:srgbClr val="4F81B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Sun 6"/>
          <p:cNvSpPr/>
          <p:nvPr/>
        </p:nvSpPr>
        <p:spPr bwMode="auto">
          <a:xfrm>
            <a:off x="1344340" y="2636912"/>
            <a:ext cx="144016" cy="144016"/>
          </a:xfrm>
          <a:prstGeom prst="sun">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a typeface="ＭＳ Ｐゴシック" charset="0"/>
            </a:endParaRPr>
          </a:p>
        </p:txBody>
      </p:sp>
      <p:sp>
        <p:nvSpPr>
          <p:cNvPr id="31" name="Sun 30"/>
          <p:cNvSpPr/>
          <p:nvPr/>
        </p:nvSpPr>
        <p:spPr bwMode="auto">
          <a:xfrm>
            <a:off x="1475656" y="3822948"/>
            <a:ext cx="144016" cy="144016"/>
          </a:xfrm>
          <a:prstGeom prst="sun">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a typeface="ＭＳ Ｐゴシック" charset="0"/>
            </a:endParaRPr>
          </a:p>
        </p:txBody>
      </p:sp>
      <p:cxnSp>
        <p:nvCxnSpPr>
          <p:cNvPr id="16" name="Straight Arrow Connector 15"/>
          <p:cNvCxnSpPr/>
          <p:nvPr/>
        </p:nvCxnSpPr>
        <p:spPr bwMode="auto">
          <a:xfrm>
            <a:off x="640774" y="2707687"/>
            <a:ext cx="740351" cy="1233"/>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6" name="Line 1040"/>
          <p:cNvSpPr>
            <a:spLocks noChangeShapeType="1"/>
          </p:cNvSpPr>
          <p:nvPr/>
        </p:nvSpPr>
        <p:spPr bwMode="auto">
          <a:xfrm>
            <a:off x="640135" y="2646197"/>
            <a:ext cx="0" cy="13473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cs typeface="+mn-cs"/>
            </a:endParaRPr>
          </a:p>
        </p:txBody>
      </p:sp>
      <p:sp>
        <p:nvSpPr>
          <p:cNvPr id="22" name="TextBox 21"/>
          <p:cNvSpPr txBox="1"/>
          <p:nvPr/>
        </p:nvSpPr>
        <p:spPr>
          <a:xfrm>
            <a:off x="611560" y="3645024"/>
            <a:ext cx="652618" cy="307777"/>
          </a:xfrm>
          <a:prstGeom prst="rect">
            <a:avLst/>
          </a:prstGeom>
          <a:noFill/>
        </p:spPr>
        <p:txBody>
          <a:bodyPr wrap="none" rtlCol="0">
            <a:spAutoFit/>
          </a:bodyPr>
          <a:lstStyle/>
          <a:p>
            <a:r>
              <a:rPr lang="en-US" sz="1400" dirty="0">
                <a:solidFill>
                  <a:srgbClr val="000000"/>
                </a:solidFill>
                <a:latin typeface="Tahoma"/>
                <a:cs typeface="Tahoma"/>
              </a:rPr>
              <a:t>Phase</a:t>
            </a:r>
          </a:p>
        </p:txBody>
      </p:sp>
      <p:sp>
        <p:nvSpPr>
          <p:cNvPr id="24" name="Freeform 23"/>
          <p:cNvSpPr/>
          <p:nvPr/>
        </p:nvSpPr>
        <p:spPr>
          <a:xfrm>
            <a:off x="883706" y="2852936"/>
            <a:ext cx="447934" cy="596900"/>
          </a:xfrm>
          <a:custGeom>
            <a:avLst/>
            <a:gdLst>
              <a:gd name="connsiteX0" fmla="*/ 447934 w 447934"/>
              <a:gd name="connsiteY0" fmla="*/ 596900 h 596900"/>
              <a:gd name="connsiteX1" fmla="*/ 447934 w 447934"/>
              <a:gd name="connsiteY1" fmla="*/ 596900 h 596900"/>
              <a:gd name="connsiteX2" fmla="*/ 333634 w 447934"/>
              <a:gd name="connsiteY2" fmla="*/ 571500 h 596900"/>
              <a:gd name="connsiteX3" fmla="*/ 244734 w 447934"/>
              <a:gd name="connsiteY3" fmla="*/ 533400 h 596900"/>
              <a:gd name="connsiteX4" fmla="*/ 193934 w 447934"/>
              <a:gd name="connsiteY4" fmla="*/ 520700 h 596900"/>
              <a:gd name="connsiteX5" fmla="*/ 155834 w 447934"/>
              <a:gd name="connsiteY5" fmla="*/ 495300 h 596900"/>
              <a:gd name="connsiteX6" fmla="*/ 105034 w 447934"/>
              <a:gd name="connsiteY6" fmla="*/ 482600 h 596900"/>
              <a:gd name="connsiteX7" fmla="*/ 105034 w 447934"/>
              <a:gd name="connsiteY7" fmla="*/ 482600 h 596900"/>
              <a:gd name="connsiteX8" fmla="*/ 28834 w 447934"/>
              <a:gd name="connsiteY8" fmla="*/ 393700 h 596900"/>
              <a:gd name="connsiteX9" fmla="*/ 16134 w 447934"/>
              <a:gd name="connsiteY9" fmla="*/ 330200 h 596900"/>
              <a:gd name="connsiteX10" fmla="*/ 3434 w 447934"/>
              <a:gd name="connsiteY10" fmla="*/ 165100 h 596900"/>
              <a:gd name="connsiteX11" fmla="*/ 3434 w 447934"/>
              <a:gd name="connsiteY11"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934" h="596900">
                <a:moveTo>
                  <a:pt x="447934" y="596900"/>
                </a:moveTo>
                <a:lnTo>
                  <a:pt x="447934" y="596900"/>
                </a:lnTo>
                <a:cubicBezTo>
                  <a:pt x="409834" y="588433"/>
                  <a:pt x="371498" y="580966"/>
                  <a:pt x="333634" y="571500"/>
                </a:cubicBezTo>
                <a:cubicBezTo>
                  <a:pt x="270559" y="555731"/>
                  <a:pt x="317427" y="560660"/>
                  <a:pt x="244734" y="533400"/>
                </a:cubicBezTo>
                <a:cubicBezTo>
                  <a:pt x="228391" y="527271"/>
                  <a:pt x="210867" y="524933"/>
                  <a:pt x="193934" y="520700"/>
                </a:cubicBezTo>
                <a:cubicBezTo>
                  <a:pt x="181234" y="512233"/>
                  <a:pt x="169863" y="501313"/>
                  <a:pt x="155834" y="495300"/>
                </a:cubicBezTo>
                <a:cubicBezTo>
                  <a:pt x="139791" y="488424"/>
                  <a:pt x="105034" y="482600"/>
                  <a:pt x="105034" y="482600"/>
                </a:cubicBezTo>
                <a:lnTo>
                  <a:pt x="105034" y="482600"/>
                </a:lnTo>
                <a:cubicBezTo>
                  <a:pt x="79634" y="452967"/>
                  <a:pt x="48500" y="427413"/>
                  <a:pt x="28834" y="393700"/>
                </a:cubicBezTo>
                <a:cubicBezTo>
                  <a:pt x="17958" y="375055"/>
                  <a:pt x="21369" y="351141"/>
                  <a:pt x="16134" y="330200"/>
                </a:cubicBezTo>
                <a:cubicBezTo>
                  <a:pt x="-9953" y="225852"/>
                  <a:pt x="3434" y="387981"/>
                  <a:pt x="3434" y="165100"/>
                </a:cubicBezTo>
                <a:lnTo>
                  <a:pt x="3434" y="0"/>
                </a:lnTo>
              </a:path>
            </a:pathLst>
          </a:custGeom>
          <a:ln>
            <a:solidFill>
              <a:schemeClr val="tx1"/>
            </a:solidFill>
            <a:headEnd type="arrow"/>
            <a:tailEnd type="arrow"/>
          </a:ln>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a typeface="ＭＳ Ｐゴシック" charset="0"/>
            </a:endParaRPr>
          </a:p>
        </p:txBody>
      </p:sp>
      <p:graphicFrame>
        <p:nvGraphicFramePr>
          <p:cNvPr id="21" name="Object 20"/>
          <p:cNvGraphicFramePr>
            <a:graphicFrameLocks noChangeAspect="1"/>
          </p:cNvGraphicFramePr>
          <p:nvPr>
            <p:extLst>
              <p:ext uri="{D42A27DB-BD31-4B8C-83A1-F6EECF244321}">
                <p14:modId xmlns:p14="http://schemas.microsoft.com/office/powerpoint/2010/main" val="1692110408"/>
              </p:ext>
            </p:extLst>
          </p:nvPr>
        </p:nvGraphicFramePr>
        <p:xfrm>
          <a:off x="611560" y="3035300"/>
          <a:ext cx="558800" cy="393700"/>
        </p:xfrm>
        <a:graphic>
          <a:graphicData uri="http://schemas.openxmlformats.org/presentationml/2006/ole">
            <mc:AlternateContent xmlns:mc="http://schemas.openxmlformats.org/markup-compatibility/2006">
              <mc:Choice xmlns:v="urn:schemas-microsoft-com:vml" Requires="v">
                <p:oleObj spid="_x0000_s201752" name="Equation" r:id="rId6" imgW="558800" imgH="393700" progId="Equation.3">
                  <p:embed/>
                </p:oleObj>
              </mc:Choice>
              <mc:Fallback>
                <p:oleObj name="Equation" r:id="rId6" imgW="558800" imgH="393700" progId="Equation.3">
                  <p:embed/>
                  <p:pic>
                    <p:nvPicPr>
                      <p:cNvPr id="0" name=""/>
                      <p:cNvPicPr/>
                      <p:nvPr/>
                    </p:nvPicPr>
                    <p:blipFill>
                      <a:blip r:embed="rId7"/>
                      <a:stretch>
                        <a:fillRect/>
                      </a:stretch>
                    </p:blipFill>
                    <p:spPr>
                      <a:xfrm>
                        <a:off x="611560" y="3035300"/>
                        <a:ext cx="558800" cy="3937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70788857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2747963"/>
            <a:ext cx="4813300" cy="3417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4"/>
          <p:cNvSpPr>
            <a:spLocks noGrp="1" noChangeArrowheads="1"/>
          </p:cNvSpPr>
          <p:nvPr>
            <p:ph type="title"/>
          </p:nvPr>
        </p:nvSpPr>
        <p:spPr>
          <a:xfrm>
            <a:off x="685800" y="0"/>
            <a:ext cx="7772400" cy="1600200"/>
          </a:xfrm>
        </p:spPr>
        <p:txBody>
          <a:bodyPr rIns="132080"/>
          <a:lstStyle/>
          <a:p>
            <a:pPr indent="0" eaLnBrk="1" hangingPunct="1"/>
            <a:r>
              <a:rPr lang="en-US" sz="3200">
                <a:latin typeface="Helvetica" charset="0"/>
                <a:ea typeface="ヒラギノ角ゴ Pro W6" charset="0"/>
                <a:cs typeface="ヒラギノ角ゴ Pro W6" charset="0"/>
              </a:rPr>
              <a:t>The Radar Concept</a:t>
            </a:r>
          </a:p>
        </p:txBody>
      </p:sp>
      <p:sp>
        <p:nvSpPr>
          <p:cNvPr id="29700" name="Rectangle 5"/>
          <p:cNvSpPr>
            <a:spLocks noGrp="1" noChangeArrowheads="1"/>
          </p:cNvSpPr>
          <p:nvPr>
            <p:ph type="body" idx="1"/>
          </p:nvPr>
        </p:nvSpPr>
        <p:spPr>
          <a:xfrm>
            <a:off x="5410200" y="2641600"/>
            <a:ext cx="3505200" cy="4216400"/>
          </a:xfrm>
        </p:spPr>
        <p:txBody>
          <a:bodyPr rIns="132080"/>
          <a:lstStyle/>
          <a:p>
            <a:pPr eaLnBrk="1" hangingPunct="1"/>
            <a:r>
              <a:rPr lang="en-US" sz="1800">
                <a:latin typeface="Helvetica" charset="0"/>
                <a:ea typeface="ヒラギノ角ゴ Pro W3" charset="0"/>
                <a:cs typeface="ヒラギノ角ゴ Pro W3" charset="0"/>
              </a:rPr>
              <a:t>Much like sound waves, radar waves carry information that echoes from distant objects</a:t>
            </a:r>
          </a:p>
          <a:p>
            <a:pPr eaLnBrk="1" hangingPunct="1"/>
            <a:r>
              <a:rPr lang="en-US" sz="1800">
                <a:latin typeface="Helvetica" charset="0"/>
                <a:ea typeface="ヒラギノ角ゴ Pro W3" charset="0"/>
                <a:cs typeface="ヒラギノ角ゴ Pro W3" charset="0"/>
              </a:rPr>
              <a:t>The time delay of the echo measures the distance to the object</a:t>
            </a:r>
          </a:p>
          <a:p>
            <a:pPr eaLnBrk="1" hangingPunct="1"/>
            <a:r>
              <a:rPr lang="en-US" sz="1800">
                <a:latin typeface="Helvetica" charset="0"/>
                <a:ea typeface="ヒラギノ角ゴ Pro W3" charset="0"/>
                <a:cs typeface="ヒラギノ角ゴ Pro W3" charset="0"/>
              </a:rPr>
              <a:t>The changes of the message in the echo determines the object characteristics </a:t>
            </a:r>
          </a:p>
        </p:txBody>
      </p:sp>
      <p:sp>
        <p:nvSpPr>
          <p:cNvPr id="29701" name="Rectangle 6"/>
          <p:cNvSpPr>
            <a:spLocks/>
          </p:cNvSpPr>
          <p:nvPr/>
        </p:nvSpPr>
        <p:spPr bwMode="auto">
          <a:xfrm>
            <a:off x="469900" y="2717800"/>
            <a:ext cx="4826000" cy="346710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127" name="Rectangle 7"/>
          <p:cNvSpPr>
            <a:spLocks/>
          </p:cNvSpPr>
          <p:nvPr/>
        </p:nvSpPr>
        <p:spPr bwMode="auto">
          <a:xfrm>
            <a:off x="1727200" y="3549650"/>
            <a:ext cx="1243013" cy="495300"/>
          </a:xfrm>
          <a:prstGeom prst="rect">
            <a:avLst/>
          </a:prstGeom>
          <a:noFill/>
          <a:ln w="12700">
            <a:noFill/>
            <a:miter lim="800000"/>
            <a:headEnd type="none" w="med" len="med"/>
            <a:tailEnd type="none" w="med" len="med"/>
          </a:ln>
          <a:effectLst>
            <a:outerShdw blurRad="63500" dist="50800" dir="2700000" algn="ctr" rotWithShape="0">
              <a:schemeClr val="bg2">
                <a:alpha val="75000"/>
              </a:schemeClr>
            </a:outerShdw>
          </a:effectLst>
        </p:spPr>
        <p:txBody>
          <a:bodyPr wrap="none" lIns="0" tIns="0" rIns="40639" bIns="0" anchorCtr="1">
            <a:spAutoFit/>
          </a:bodyPr>
          <a:lstStyle/>
          <a:p>
            <a:pPr marL="39688" algn="ctr">
              <a:defRPr/>
            </a:pPr>
            <a:r>
              <a:rPr lang="en-US" sz="3100">
                <a:solidFill>
                  <a:srgbClr val="6600CC"/>
                </a:solidFill>
                <a:latin typeface="Impact" charset="0"/>
                <a:ea typeface="Impact" charset="0"/>
                <a:cs typeface="Impact" charset="0"/>
                <a:sym typeface="Impact" charset="0"/>
              </a:rPr>
              <a:t>!!!olleH</a:t>
            </a:r>
          </a:p>
        </p:txBody>
      </p:sp>
      <p:sp>
        <p:nvSpPr>
          <p:cNvPr id="5128" name="Rectangle 8"/>
          <p:cNvSpPr>
            <a:spLocks/>
          </p:cNvSpPr>
          <p:nvPr/>
        </p:nvSpPr>
        <p:spPr bwMode="auto">
          <a:xfrm>
            <a:off x="3911600" y="3422650"/>
            <a:ext cx="938213" cy="368300"/>
          </a:xfrm>
          <a:prstGeom prst="rect">
            <a:avLst/>
          </a:prstGeom>
          <a:noFill/>
          <a:ln w="12700">
            <a:noFill/>
            <a:miter lim="800000"/>
            <a:headEnd type="none" w="med" len="med"/>
            <a:tailEnd type="none" w="med" len="med"/>
          </a:ln>
          <a:effectLst>
            <a:outerShdw blurRad="63500" dist="50800" dir="2700000" algn="ctr" rotWithShape="0">
              <a:schemeClr val="bg2">
                <a:alpha val="75000"/>
              </a:schemeClr>
            </a:outerShdw>
          </a:effectLst>
        </p:spPr>
        <p:txBody>
          <a:bodyPr wrap="none" lIns="0" tIns="0" rIns="40639" bIns="0" anchorCtr="1">
            <a:spAutoFit/>
          </a:bodyPr>
          <a:lstStyle/>
          <a:p>
            <a:pPr marL="39688" algn="ctr">
              <a:defRPr/>
            </a:pPr>
            <a:r>
              <a:rPr lang="en-US" sz="2300">
                <a:solidFill>
                  <a:srgbClr val="6600CC"/>
                </a:solidFill>
                <a:latin typeface="Impact" charset="0"/>
                <a:ea typeface="Impact" charset="0"/>
                <a:cs typeface="Impact" charset="0"/>
                <a:sym typeface="Impact" charset="0"/>
              </a:rPr>
              <a:t>!!!olleH</a:t>
            </a:r>
          </a:p>
        </p:txBody>
      </p:sp>
      <p:grpSp>
        <p:nvGrpSpPr>
          <p:cNvPr id="29704" name="Group 9"/>
          <p:cNvGrpSpPr>
            <a:grpSpLocks/>
          </p:cNvGrpSpPr>
          <p:nvPr/>
        </p:nvGrpSpPr>
        <p:grpSpPr bwMode="auto">
          <a:xfrm>
            <a:off x="4940300" y="3568700"/>
            <a:ext cx="203200" cy="522288"/>
            <a:chOff x="0" y="0"/>
            <a:chExt cx="128" cy="329"/>
          </a:xfrm>
        </p:grpSpPr>
        <p:sp>
          <p:nvSpPr>
            <p:cNvPr id="29734" name="AutoShape 10"/>
            <p:cNvSpPr>
              <a:spLocks/>
            </p:cNvSpPr>
            <p:nvPr/>
          </p:nvSpPr>
          <p:spPr bwMode="auto">
            <a:xfrm>
              <a:off x="0" y="0"/>
              <a:ext cx="128" cy="329"/>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3454"/>
                    <a:pt x="21600" y="7715"/>
                  </a:cubicBezTo>
                  <a:lnTo>
                    <a:pt x="21600" y="12123"/>
                  </a:lnTo>
                  <a:cubicBezTo>
                    <a:pt x="21600" y="15392"/>
                    <a:pt x="15830" y="18307"/>
                    <a:pt x="7201" y="19396"/>
                  </a:cubicBezTo>
                  <a:lnTo>
                    <a:pt x="7200" y="21600"/>
                  </a:lnTo>
                  <a:lnTo>
                    <a:pt x="0" y="17633"/>
                  </a:lnTo>
                  <a:lnTo>
                    <a:pt x="7200" y="12783"/>
                  </a:lnTo>
                  <a:lnTo>
                    <a:pt x="7201" y="14988"/>
                  </a:lnTo>
                  <a:cubicBezTo>
                    <a:pt x="13710" y="14166"/>
                    <a:pt x="18727" y="12282"/>
                    <a:pt x="20700" y="9919"/>
                  </a:cubicBezTo>
                  <a:cubicBezTo>
                    <a:pt x="17970" y="6649"/>
                    <a:pt x="9552" y="4408"/>
                    <a:pt x="0" y="4408"/>
                  </a:cubicBezTo>
                  <a:close/>
                  <a:moveTo>
                    <a:pt x="0" y="0"/>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29735" name="AutoShape 11"/>
            <p:cNvSpPr>
              <a:spLocks/>
            </p:cNvSpPr>
            <p:nvPr/>
          </p:nvSpPr>
          <p:spPr bwMode="auto">
            <a:xfrm>
              <a:off x="0" y="0"/>
              <a:ext cx="128" cy="184"/>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6154"/>
                    <a:pt x="21600" y="13745"/>
                  </a:cubicBezTo>
                  <a:lnTo>
                    <a:pt x="21600" y="21600"/>
                  </a:lnTo>
                  <a:cubicBezTo>
                    <a:pt x="21600" y="14009"/>
                    <a:pt x="11929" y="7855"/>
                    <a:pt x="0" y="7855"/>
                  </a:cubicBezTo>
                  <a:close/>
                  <a:moveTo>
                    <a:pt x="0" y="0"/>
                  </a:moveTo>
                </a:path>
              </a:pathLst>
            </a:custGeom>
            <a:solidFill>
              <a:srgbClr val="00A37A"/>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29736" name="Line 12"/>
            <p:cNvSpPr>
              <a:spLocks noChangeShapeType="1"/>
            </p:cNvSpPr>
            <p:nvPr/>
          </p:nvSpPr>
          <p:spPr bwMode="auto">
            <a:xfrm>
              <a:off x="122" y="151"/>
              <a:ext cx="6" cy="3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5133" name="Rectangle 13"/>
          <p:cNvSpPr>
            <a:spLocks/>
          </p:cNvSpPr>
          <p:nvPr/>
        </p:nvSpPr>
        <p:spPr bwMode="auto">
          <a:xfrm>
            <a:off x="4010025" y="3917950"/>
            <a:ext cx="844550" cy="317500"/>
          </a:xfrm>
          <a:prstGeom prst="rect">
            <a:avLst/>
          </a:prstGeom>
          <a:noFill/>
          <a:ln w="12700">
            <a:noFill/>
            <a:miter lim="800000"/>
            <a:headEnd type="none" w="med" len="med"/>
            <a:tailEnd type="none" w="med" len="med"/>
          </a:ln>
          <a:effectLst>
            <a:outerShdw blurRad="63500" dist="50800" dir="2700000" algn="ctr" rotWithShape="0">
              <a:schemeClr val="bg2">
                <a:alpha val="75000"/>
              </a:schemeClr>
            </a:outerShdw>
          </a:effectLst>
        </p:spPr>
        <p:txBody>
          <a:bodyPr wrap="none" lIns="0" tIns="0" rIns="40639" bIns="0" anchorCtr="1">
            <a:spAutoFit/>
          </a:bodyPr>
          <a:lstStyle/>
          <a:p>
            <a:pPr marL="39688" algn="ctr">
              <a:defRPr/>
            </a:pPr>
            <a:r>
              <a:rPr lang="en-US" sz="2100">
                <a:solidFill>
                  <a:srgbClr val="333399"/>
                </a:solidFill>
                <a:latin typeface="Impact" charset="0"/>
                <a:ea typeface="Impact" charset="0"/>
                <a:cs typeface="Impact" charset="0"/>
                <a:sym typeface="Impact" charset="0"/>
              </a:rPr>
              <a:t>Hallo!!!</a:t>
            </a:r>
          </a:p>
        </p:txBody>
      </p:sp>
      <p:sp>
        <p:nvSpPr>
          <p:cNvPr id="5134" name="Rectangle 14"/>
          <p:cNvSpPr>
            <a:spLocks/>
          </p:cNvSpPr>
          <p:nvPr/>
        </p:nvSpPr>
        <p:spPr bwMode="auto">
          <a:xfrm>
            <a:off x="2062163" y="4171950"/>
            <a:ext cx="549275" cy="254000"/>
          </a:xfrm>
          <a:prstGeom prst="rect">
            <a:avLst/>
          </a:prstGeom>
          <a:noFill/>
          <a:ln w="12700">
            <a:noFill/>
            <a:miter lim="800000"/>
            <a:headEnd type="none" w="med" len="med"/>
            <a:tailEnd type="none" w="med" len="med"/>
          </a:ln>
          <a:effectLst>
            <a:outerShdw blurRad="63500" dist="50800" dir="2700000" algn="ctr" rotWithShape="0">
              <a:schemeClr val="bg2">
                <a:alpha val="75000"/>
              </a:schemeClr>
            </a:outerShdw>
          </a:effectLst>
        </p:spPr>
        <p:txBody>
          <a:bodyPr wrap="none" lIns="0" tIns="0" rIns="40639" bIns="0" anchorCtr="1">
            <a:spAutoFit/>
          </a:bodyPr>
          <a:lstStyle/>
          <a:p>
            <a:pPr marL="39688" algn="ctr">
              <a:defRPr/>
            </a:pPr>
            <a:r>
              <a:rPr lang="en-US" sz="1600">
                <a:solidFill>
                  <a:srgbClr val="333399"/>
                </a:solidFill>
                <a:latin typeface="Impact" charset="0"/>
                <a:ea typeface="Impact" charset="0"/>
                <a:cs typeface="Impact" charset="0"/>
                <a:sym typeface="Impact" charset="0"/>
              </a:rPr>
              <a:t>Halo!!</a:t>
            </a:r>
          </a:p>
        </p:txBody>
      </p:sp>
      <p:sp>
        <p:nvSpPr>
          <p:cNvPr id="29707" name="AutoShape 15"/>
          <p:cNvSpPr>
            <a:spLocks/>
          </p:cNvSpPr>
          <p:nvPr/>
        </p:nvSpPr>
        <p:spPr bwMode="auto">
          <a:xfrm rot="-480000">
            <a:off x="2841625" y="3640138"/>
            <a:ext cx="508000" cy="134937"/>
          </a:xfrm>
          <a:prstGeom prst="rightArrow">
            <a:avLst>
              <a:gd name="adj1" fmla="val 50000"/>
              <a:gd name="adj2" fmla="val 94118"/>
            </a:avLst>
          </a:prstGeom>
          <a:solidFill>
            <a:srgbClr val="C600C6"/>
          </a:solidFill>
          <a:ln w="12700">
            <a:solidFill>
              <a:schemeClr val="tx1"/>
            </a:solidFill>
            <a:miter lim="800000"/>
            <a:headEnd/>
            <a:tailEnd/>
          </a:ln>
        </p:spPr>
        <p:txBody>
          <a:bodyPr lIns="0" tIns="0" rIns="0" bIns="0"/>
          <a:lstStyle/>
          <a:p>
            <a:endParaRPr lang="en-US"/>
          </a:p>
        </p:txBody>
      </p:sp>
      <p:sp>
        <p:nvSpPr>
          <p:cNvPr id="29708" name="AutoShape 16"/>
          <p:cNvSpPr>
            <a:spLocks/>
          </p:cNvSpPr>
          <p:nvPr/>
        </p:nvSpPr>
        <p:spPr bwMode="auto">
          <a:xfrm rot="1260000">
            <a:off x="1573213" y="4229100"/>
            <a:ext cx="355600" cy="101600"/>
          </a:xfrm>
          <a:prstGeom prst="leftArrow">
            <a:avLst>
              <a:gd name="adj1" fmla="val 50000"/>
              <a:gd name="adj2" fmla="val 87500"/>
            </a:avLst>
          </a:prstGeom>
          <a:solidFill>
            <a:srgbClr val="313194"/>
          </a:solidFill>
          <a:ln w="12700">
            <a:solidFill>
              <a:schemeClr val="tx1"/>
            </a:solidFill>
            <a:miter lim="800000"/>
            <a:headEnd/>
            <a:tailEnd/>
          </a:ln>
        </p:spPr>
        <p:txBody>
          <a:bodyPr lIns="0" tIns="0" rIns="0" bIns="0"/>
          <a:lstStyle/>
          <a:p>
            <a:endParaRPr lang="en-US"/>
          </a:p>
        </p:txBody>
      </p:sp>
      <p:grpSp>
        <p:nvGrpSpPr>
          <p:cNvPr id="29709" name="Group 17"/>
          <p:cNvGrpSpPr>
            <a:grpSpLocks/>
          </p:cNvGrpSpPr>
          <p:nvPr/>
        </p:nvGrpSpPr>
        <p:grpSpPr bwMode="auto">
          <a:xfrm>
            <a:off x="508000" y="1587500"/>
            <a:ext cx="1587500" cy="711200"/>
            <a:chOff x="0" y="0"/>
            <a:chExt cx="1000" cy="448"/>
          </a:xfrm>
        </p:grpSpPr>
        <p:sp>
          <p:nvSpPr>
            <p:cNvPr id="29732" name="Rectangle 18"/>
            <p:cNvSpPr>
              <a:spLocks/>
            </p:cNvSpPr>
            <p:nvPr/>
          </p:nvSpPr>
          <p:spPr bwMode="auto">
            <a:xfrm>
              <a:off x="0" y="32"/>
              <a:ext cx="1000" cy="384"/>
            </a:xfrm>
            <a:prstGeom prst="rect">
              <a:avLst/>
            </a:prstGeom>
            <a:solidFill>
              <a:srgbClr val="CCCCFF"/>
            </a:solidFill>
            <a:ln w="12700">
              <a:solidFill>
                <a:schemeClr val="tx1"/>
              </a:solidFill>
              <a:miter lim="800000"/>
              <a:headEnd/>
              <a:tailEnd/>
            </a:ln>
          </p:spPr>
          <p:txBody>
            <a:bodyPr lIns="0" tIns="0" rIns="0" bIns="0"/>
            <a:lstStyle/>
            <a:p>
              <a:endParaRPr lang="en-US"/>
            </a:p>
          </p:txBody>
        </p:sp>
        <p:sp>
          <p:nvSpPr>
            <p:cNvPr id="29733" name="Rectangle 19"/>
            <p:cNvSpPr>
              <a:spLocks/>
            </p:cNvSpPr>
            <p:nvPr/>
          </p:nvSpPr>
          <p:spPr bwMode="auto">
            <a:xfrm>
              <a:off x="27" y="0"/>
              <a:ext cx="945" cy="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nchor="ctr">
              <a:spAutoFit/>
            </a:bodyPr>
            <a:lstStyle/>
            <a:p>
              <a:pPr marL="39688" algn="ctr"/>
              <a:r>
                <a:rPr lang="en-US" sz="2000">
                  <a:solidFill>
                    <a:schemeClr val="tx1"/>
                  </a:solidFill>
                  <a:latin typeface="Helvetica" charset="0"/>
                  <a:cs typeface="Helvetica" charset="0"/>
                  <a:sym typeface="Helvetica" charset="0"/>
                </a:rPr>
                <a:t>Transmitter/</a:t>
              </a:r>
            </a:p>
            <a:p>
              <a:pPr marL="39688" algn="ctr"/>
              <a:r>
                <a:rPr lang="en-US" sz="2000">
                  <a:solidFill>
                    <a:schemeClr val="tx1"/>
                  </a:solidFill>
                  <a:latin typeface="Helvetica" charset="0"/>
                  <a:cs typeface="Helvetica" charset="0"/>
                  <a:sym typeface="Helvetica" charset="0"/>
                </a:rPr>
                <a:t>Receiver</a:t>
              </a:r>
            </a:p>
          </p:txBody>
        </p:sp>
      </p:grpSp>
      <p:sp>
        <p:nvSpPr>
          <p:cNvPr id="29710" name="Rectangle 20"/>
          <p:cNvSpPr>
            <a:spLocks/>
          </p:cNvSpPr>
          <p:nvPr/>
        </p:nvSpPr>
        <p:spPr bwMode="auto">
          <a:xfrm>
            <a:off x="2095500" y="1879600"/>
            <a:ext cx="152400" cy="114300"/>
          </a:xfrm>
          <a:prstGeom prst="rect">
            <a:avLst/>
          </a:prstGeom>
          <a:solidFill>
            <a:srgbClr val="CCCCFF"/>
          </a:solidFill>
          <a:ln w="12700">
            <a:solidFill>
              <a:schemeClr val="tx1"/>
            </a:solidFill>
            <a:miter lim="800000"/>
            <a:headEnd/>
            <a:tailEnd/>
          </a:ln>
        </p:spPr>
        <p:txBody>
          <a:bodyPr lIns="0" tIns="0" rIns="0" bIns="0"/>
          <a:lstStyle/>
          <a:p>
            <a:endParaRPr lang="en-US"/>
          </a:p>
        </p:txBody>
      </p:sp>
      <p:sp>
        <p:nvSpPr>
          <p:cNvPr id="29711" name="AutoShape 21"/>
          <p:cNvSpPr>
            <a:spLocks/>
          </p:cNvSpPr>
          <p:nvPr/>
        </p:nvSpPr>
        <p:spPr bwMode="auto">
          <a:xfrm>
            <a:off x="2247900" y="1600200"/>
            <a:ext cx="101600" cy="673100"/>
          </a:xfrm>
          <a:custGeom>
            <a:avLst/>
            <a:gdLst>
              <a:gd name="T0" fmla="*/ 0 w 21600"/>
              <a:gd name="T1" fmla="*/ 0 h 21600"/>
              <a:gd name="T2" fmla="*/ 21600 w 21600"/>
              <a:gd name="T3" fmla="*/ 21600 h 21600"/>
            </a:gdLst>
            <a:ahLst/>
            <a:cxnLst/>
            <a:rect l="T0" t="T1" r="T2" b="T3"/>
            <a:pathLst>
              <a:path w="21600" h="21600">
                <a:moveTo>
                  <a:pt x="21600" y="0"/>
                </a:moveTo>
                <a:cubicBezTo>
                  <a:pt x="9671" y="0"/>
                  <a:pt x="0" y="4835"/>
                  <a:pt x="0" y="10800"/>
                </a:cubicBezTo>
                <a:cubicBezTo>
                  <a:pt x="0" y="16765"/>
                  <a:pt x="9671" y="21600"/>
                  <a:pt x="21600" y="21600"/>
                </a:cubicBezTo>
                <a:cubicBezTo>
                  <a:pt x="9671" y="17126"/>
                  <a:pt x="7253" y="8665"/>
                  <a:pt x="16200" y="2700"/>
                </a:cubicBezTo>
                <a:cubicBezTo>
                  <a:pt x="17735" y="1677"/>
                  <a:pt x="19553" y="768"/>
                  <a:pt x="21600" y="0"/>
                </a:cubicBezTo>
                <a:close/>
                <a:moveTo>
                  <a:pt x="21600" y="0"/>
                </a:moveTo>
              </a:path>
            </a:pathLst>
          </a:custGeom>
          <a:solidFill>
            <a:srgbClr val="CCCCFF"/>
          </a:solidFill>
          <a:ln w="12700">
            <a:solidFill>
              <a:schemeClr val="tx1"/>
            </a:solidFill>
            <a:miter lim="800000"/>
            <a:headEnd/>
            <a:tailEnd/>
          </a:ln>
        </p:spPr>
        <p:txBody>
          <a:bodyPr lIns="0" tIns="0" rIns="0" bIns="0"/>
          <a:lstStyle/>
          <a:p>
            <a:endParaRPr lang="en-US"/>
          </a:p>
        </p:txBody>
      </p:sp>
      <p:sp>
        <p:nvSpPr>
          <p:cNvPr id="29712" name="Oval 22"/>
          <p:cNvSpPr>
            <a:spLocks/>
          </p:cNvSpPr>
          <p:nvPr/>
        </p:nvSpPr>
        <p:spPr bwMode="auto">
          <a:xfrm>
            <a:off x="2311400" y="1574800"/>
            <a:ext cx="76200" cy="673100"/>
          </a:xfrm>
          <a:prstGeom prst="ellipse">
            <a:avLst/>
          </a:prstGeom>
          <a:solidFill>
            <a:srgbClr val="C600C6"/>
          </a:solidFill>
          <a:ln w="12700">
            <a:solidFill>
              <a:schemeClr val="tx1"/>
            </a:solidFill>
            <a:round/>
            <a:headEnd/>
            <a:tailEnd/>
          </a:ln>
        </p:spPr>
        <p:txBody>
          <a:bodyPr lIns="0" tIns="0" rIns="0" bIns="0"/>
          <a:lstStyle/>
          <a:p>
            <a:endParaRPr lang="en-US"/>
          </a:p>
        </p:txBody>
      </p:sp>
      <p:sp>
        <p:nvSpPr>
          <p:cNvPr id="29713" name="Line 23"/>
          <p:cNvSpPr>
            <a:spLocks noChangeShapeType="1"/>
          </p:cNvSpPr>
          <p:nvPr/>
        </p:nvSpPr>
        <p:spPr bwMode="auto">
          <a:xfrm>
            <a:off x="2362200" y="1778000"/>
            <a:ext cx="304800" cy="1270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14" name="Line 24"/>
          <p:cNvSpPr>
            <a:spLocks noChangeShapeType="1"/>
          </p:cNvSpPr>
          <p:nvPr/>
        </p:nvSpPr>
        <p:spPr bwMode="auto">
          <a:xfrm flipH="1">
            <a:off x="2362200" y="1930400"/>
            <a:ext cx="292100" cy="1143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29715" name="Picture 2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1470025"/>
            <a:ext cx="374650"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716" name="Line 26"/>
          <p:cNvSpPr>
            <a:spLocks noChangeShapeType="1"/>
          </p:cNvSpPr>
          <p:nvPr/>
        </p:nvSpPr>
        <p:spPr bwMode="auto">
          <a:xfrm rot="10800000" flipH="1">
            <a:off x="2959100" y="1473200"/>
            <a:ext cx="1588" cy="4572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17" name="Line 27"/>
          <p:cNvSpPr>
            <a:spLocks noChangeShapeType="1"/>
          </p:cNvSpPr>
          <p:nvPr/>
        </p:nvSpPr>
        <p:spPr bwMode="auto">
          <a:xfrm>
            <a:off x="2959100" y="1473200"/>
            <a:ext cx="368300"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18" name="Line 28"/>
          <p:cNvSpPr>
            <a:spLocks noChangeShapeType="1"/>
          </p:cNvSpPr>
          <p:nvPr/>
        </p:nvSpPr>
        <p:spPr bwMode="auto">
          <a:xfrm>
            <a:off x="3327400" y="1473200"/>
            <a:ext cx="1588" cy="4699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19" name="Line 29"/>
          <p:cNvSpPr>
            <a:spLocks noChangeShapeType="1"/>
          </p:cNvSpPr>
          <p:nvPr/>
        </p:nvSpPr>
        <p:spPr bwMode="auto">
          <a:xfrm>
            <a:off x="2832100" y="1930400"/>
            <a:ext cx="127000"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720" name="Line 30"/>
          <p:cNvSpPr>
            <a:spLocks noChangeShapeType="1"/>
          </p:cNvSpPr>
          <p:nvPr/>
        </p:nvSpPr>
        <p:spPr bwMode="auto">
          <a:xfrm>
            <a:off x="3340100" y="1943100"/>
            <a:ext cx="127000"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29721" name="Group 31"/>
          <p:cNvGrpSpPr>
            <a:grpSpLocks/>
          </p:cNvGrpSpPr>
          <p:nvPr/>
        </p:nvGrpSpPr>
        <p:grpSpPr bwMode="auto">
          <a:xfrm>
            <a:off x="6057900" y="1574800"/>
            <a:ext cx="419100" cy="584200"/>
            <a:chOff x="0" y="0"/>
            <a:chExt cx="264" cy="368"/>
          </a:xfrm>
        </p:grpSpPr>
        <p:sp>
          <p:nvSpPr>
            <p:cNvPr id="29730" name="AutoShape 32"/>
            <p:cNvSpPr>
              <a:spLocks/>
            </p:cNvSpPr>
            <p:nvPr/>
          </p:nvSpPr>
          <p:spPr bwMode="auto">
            <a:xfrm>
              <a:off x="0" y="0"/>
              <a:ext cx="264" cy="368"/>
            </a:xfrm>
            <a:custGeom>
              <a:avLst/>
              <a:gdLst>
                <a:gd name="T0" fmla="*/ 0 w 21600"/>
                <a:gd name="T1" fmla="*/ 0 h 21600"/>
                <a:gd name="T2" fmla="*/ 21600 w 21600"/>
                <a:gd name="T3" fmla="*/ 21600 h 21600"/>
              </a:gdLst>
              <a:ahLst/>
              <a:cxnLst/>
              <a:rect l="T0" t="T1" r="T2" b="T3"/>
              <a:pathLst>
                <a:path w="21600" h="21600">
                  <a:moveTo>
                    <a:pt x="10800" y="0"/>
                  </a:moveTo>
                  <a:cubicBezTo>
                    <a:pt x="4835" y="0"/>
                    <a:pt x="0" y="1518"/>
                    <a:pt x="0" y="3391"/>
                  </a:cubicBezTo>
                  <a:lnTo>
                    <a:pt x="0" y="18209"/>
                  </a:lnTo>
                  <a:cubicBezTo>
                    <a:pt x="0" y="20082"/>
                    <a:pt x="4835" y="21600"/>
                    <a:pt x="10800" y="21600"/>
                  </a:cubicBezTo>
                  <a:cubicBezTo>
                    <a:pt x="16765" y="21600"/>
                    <a:pt x="21600" y="20082"/>
                    <a:pt x="21600" y="18209"/>
                  </a:cubicBezTo>
                  <a:lnTo>
                    <a:pt x="21600" y="3391"/>
                  </a:lnTo>
                  <a:cubicBezTo>
                    <a:pt x="21600" y="1518"/>
                    <a:pt x="16765" y="0"/>
                    <a:pt x="10800" y="0"/>
                  </a:cubicBezTo>
                  <a:close/>
                  <a:moveTo>
                    <a:pt x="10800" y="0"/>
                  </a:moveTo>
                </a:path>
              </a:pathLst>
            </a:custGeom>
            <a:solidFill>
              <a:srgbClr val="536700"/>
            </a:solidFill>
            <a:ln w="12700">
              <a:solidFill>
                <a:schemeClr val="tx1"/>
              </a:solidFill>
              <a:miter lim="800000"/>
              <a:headEnd/>
              <a:tailEnd/>
            </a:ln>
          </p:spPr>
          <p:txBody>
            <a:bodyPr lIns="0" tIns="0" rIns="0" bIns="0"/>
            <a:lstStyle/>
            <a:p>
              <a:endParaRPr lang="en-US"/>
            </a:p>
          </p:txBody>
        </p:sp>
        <p:sp>
          <p:nvSpPr>
            <p:cNvPr id="29731" name="AutoShape 33"/>
            <p:cNvSpPr>
              <a:spLocks/>
            </p:cNvSpPr>
            <p:nvPr/>
          </p:nvSpPr>
          <p:spPr bwMode="auto">
            <a:xfrm>
              <a:off x="0" y="57"/>
              <a:ext cx="264" cy="58"/>
            </a:xfrm>
            <a:custGeom>
              <a:avLst/>
              <a:gdLst>
                <a:gd name="T0" fmla="*/ 0 w 21600"/>
                <a:gd name="T1" fmla="*/ 0 h 21600"/>
                <a:gd name="T2" fmla="*/ 21600 w 21600"/>
                <a:gd name="T3" fmla="*/ 21600 h 21600"/>
              </a:gdLst>
              <a:ahLst/>
              <a:cxnLst/>
              <a:rect l="T0" t="T1" r="T2" b="T3"/>
              <a:pathLst>
                <a:path w="21600" h="21600">
                  <a:moveTo>
                    <a:pt x="0" y="0"/>
                  </a:moveTo>
                  <a:cubicBezTo>
                    <a:pt x="0" y="11929"/>
                    <a:pt x="4835" y="21600"/>
                    <a:pt x="10800" y="21600"/>
                  </a:cubicBezTo>
                  <a:cubicBezTo>
                    <a:pt x="16765" y="21600"/>
                    <a:pt x="21600" y="11929"/>
                    <a:pt x="21600" y="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sp>
        <p:nvSpPr>
          <p:cNvPr id="29722" name="AutoShape 34"/>
          <p:cNvSpPr>
            <a:spLocks/>
          </p:cNvSpPr>
          <p:nvPr/>
        </p:nvSpPr>
        <p:spPr bwMode="auto">
          <a:xfrm>
            <a:off x="3619500" y="1663700"/>
            <a:ext cx="673100" cy="139700"/>
          </a:xfrm>
          <a:prstGeom prst="rightArrow">
            <a:avLst>
              <a:gd name="adj1" fmla="val 50000"/>
              <a:gd name="adj2" fmla="val 120455"/>
            </a:avLst>
          </a:prstGeom>
          <a:solidFill>
            <a:srgbClr val="C600C6"/>
          </a:solidFill>
          <a:ln w="12700">
            <a:solidFill>
              <a:schemeClr val="tx1"/>
            </a:solidFill>
            <a:miter lim="800000"/>
            <a:headEnd/>
            <a:tailEnd/>
          </a:ln>
        </p:spPr>
        <p:txBody>
          <a:bodyPr lIns="0" tIns="0" rIns="0" bIns="0"/>
          <a:lstStyle/>
          <a:p>
            <a:endParaRPr lang="en-US"/>
          </a:p>
        </p:txBody>
      </p:sp>
      <p:sp>
        <p:nvSpPr>
          <p:cNvPr id="29723" name="Rectangle 35"/>
          <p:cNvSpPr>
            <a:spLocks/>
          </p:cNvSpPr>
          <p:nvPr/>
        </p:nvSpPr>
        <p:spPr bwMode="auto">
          <a:xfrm>
            <a:off x="3336925" y="1403350"/>
            <a:ext cx="16002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600">
                <a:solidFill>
                  <a:schemeClr val="tx1"/>
                </a:solidFill>
                <a:latin typeface="Helvetica" charset="0"/>
                <a:cs typeface="Helvetica" charset="0"/>
                <a:sym typeface="Helvetica" charset="0"/>
              </a:rPr>
              <a:t>At light speed, c</a:t>
            </a:r>
          </a:p>
        </p:txBody>
      </p:sp>
      <p:sp>
        <p:nvSpPr>
          <p:cNvPr id="29724" name="AutoShape 36"/>
          <p:cNvSpPr>
            <a:spLocks/>
          </p:cNvSpPr>
          <p:nvPr/>
        </p:nvSpPr>
        <p:spPr bwMode="auto">
          <a:xfrm>
            <a:off x="5334000" y="1803400"/>
            <a:ext cx="622300" cy="127000"/>
          </a:xfrm>
          <a:prstGeom prst="leftArrow">
            <a:avLst>
              <a:gd name="adj1" fmla="val 50000"/>
              <a:gd name="adj2" fmla="val 122500"/>
            </a:avLst>
          </a:prstGeom>
          <a:solidFill>
            <a:srgbClr val="3333CC"/>
          </a:solidFill>
          <a:ln w="12700">
            <a:solidFill>
              <a:schemeClr val="tx1"/>
            </a:solidFill>
            <a:miter lim="800000"/>
            <a:headEnd/>
            <a:tailEnd/>
          </a:ln>
        </p:spPr>
        <p:txBody>
          <a:bodyPr lIns="0" tIns="0" rIns="0" bIns="0"/>
          <a:lstStyle/>
          <a:p>
            <a:endParaRPr lang="en-US"/>
          </a:p>
        </p:txBody>
      </p:sp>
      <p:sp>
        <p:nvSpPr>
          <p:cNvPr id="29725" name="AutoShape 37"/>
          <p:cNvSpPr>
            <a:spLocks/>
          </p:cNvSpPr>
          <p:nvPr/>
        </p:nvSpPr>
        <p:spPr bwMode="auto">
          <a:xfrm rot="-1560000">
            <a:off x="5484813" y="2044700"/>
            <a:ext cx="482600" cy="127000"/>
          </a:xfrm>
          <a:prstGeom prst="leftArrow">
            <a:avLst>
              <a:gd name="adj1" fmla="val 50000"/>
              <a:gd name="adj2" fmla="val 95000"/>
            </a:avLst>
          </a:prstGeom>
          <a:solidFill>
            <a:srgbClr val="3333CC"/>
          </a:solidFill>
          <a:ln w="12700">
            <a:solidFill>
              <a:schemeClr val="tx1"/>
            </a:solidFill>
            <a:miter lim="800000"/>
            <a:headEnd/>
            <a:tailEnd/>
          </a:ln>
        </p:spPr>
        <p:txBody>
          <a:bodyPr lIns="0" tIns="0" rIns="0" bIns="0"/>
          <a:lstStyle/>
          <a:p>
            <a:endParaRPr lang="en-US"/>
          </a:p>
        </p:txBody>
      </p:sp>
      <p:sp>
        <p:nvSpPr>
          <p:cNvPr id="29726" name="AutoShape 38"/>
          <p:cNvSpPr>
            <a:spLocks/>
          </p:cNvSpPr>
          <p:nvPr/>
        </p:nvSpPr>
        <p:spPr bwMode="auto">
          <a:xfrm rot="1260000">
            <a:off x="5459413" y="1536700"/>
            <a:ext cx="482600" cy="127000"/>
          </a:xfrm>
          <a:prstGeom prst="leftArrow">
            <a:avLst>
              <a:gd name="adj1" fmla="val 50000"/>
              <a:gd name="adj2" fmla="val 95000"/>
            </a:avLst>
          </a:prstGeom>
          <a:solidFill>
            <a:srgbClr val="3333CC"/>
          </a:solidFill>
          <a:ln w="12700">
            <a:solidFill>
              <a:schemeClr val="tx1"/>
            </a:solidFill>
            <a:miter lim="800000"/>
            <a:headEnd/>
            <a:tailEnd/>
          </a:ln>
        </p:spPr>
        <p:txBody>
          <a:bodyPr lIns="0" tIns="0" rIns="0" bIns="0"/>
          <a:lstStyle/>
          <a:p>
            <a:endParaRPr lang="en-US"/>
          </a:p>
        </p:txBody>
      </p:sp>
      <p:sp>
        <p:nvSpPr>
          <p:cNvPr id="29727" name="AutoShape 39"/>
          <p:cNvSpPr>
            <a:spLocks/>
          </p:cNvSpPr>
          <p:nvPr/>
        </p:nvSpPr>
        <p:spPr bwMode="auto">
          <a:xfrm>
            <a:off x="3365500" y="2095500"/>
            <a:ext cx="722313" cy="190500"/>
          </a:xfrm>
          <a:custGeom>
            <a:avLst/>
            <a:gdLst>
              <a:gd name="T0" fmla="*/ 0 w 20677"/>
              <a:gd name="T1" fmla="*/ 0 h 21600"/>
              <a:gd name="T2" fmla="*/ 20677 w 20677"/>
              <a:gd name="T3" fmla="*/ 21600 h 21600"/>
            </a:gdLst>
            <a:ahLst/>
            <a:cxnLst/>
            <a:rect l="T0" t="T1" r="T2" b="T3"/>
            <a:pathLst>
              <a:path w="20677" h="21600">
                <a:moveTo>
                  <a:pt x="0" y="15840"/>
                </a:moveTo>
                <a:cubicBezTo>
                  <a:pt x="1182" y="8460"/>
                  <a:pt x="1364" y="6300"/>
                  <a:pt x="3638" y="8640"/>
                </a:cubicBezTo>
                <a:cubicBezTo>
                  <a:pt x="5548" y="7020"/>
                  <a:pt x="7503" y="4860"/>
                  <a:pt x="9459" y="2880"/>
                </a:cubicBezTo>
                <a:cubicBezTo>
                  <a:pt x="10186" y="1980"/>
                  <a:pt x="11641" y="0"/>
                  <a:pt x="11641" y="0"/>
                </a:cubicBezTo>
                <a:cubicBezTo>
                  <a:pt x="12232" y="360"/>
                  <a:pt x="12869" y="180"/>
                  <a:pt x="13460" y="1440"/>
                </a:cubicBezTo>
                <a:cubicBezTo>
                  <a:pt x="13915" y="2340"/>
                  <a:pt x="14051" y="4860"/>
                  <a:pt x="14552" y="5760"/>
                </a:cubicBezTo>
                <a:cubicBezTo>
                  <a:pt x="15643" y="7740"/>
                  <a:pt x="16962" y="7380"/>
                  <a:pt x="18189" y="8640"/>
                </a:cubicBezTo>
                <a:cubicBezTo>
                  <a:pt x="19099" y="10980"/>
                  <a:pt x="21600" y="16560"/>
                  <a:pt x="20372"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9728" name="AutoShape 40"/>
          <p:cNvSpPr>
            <a:spLocks/>
          </p:cNvSpPr>
          <p:nvPr/>
        </p:nvSpPr>
        <p:spPr bwMode="auto">
          <a:xfrm>
            <a:off x="2641600" y="2133600"/>
            <a:ext cx="622300" cy="127000"/>
          </a:xfrm>
          <a:prstGeom prst="leftArrow">
            <a:avLst>
              <a:gd name="adj1" fmla="val 50000"/>
              <a:gd name="adj2" fmla="val 122500"/>
            </a:avLst>
          </a:prstGeom>
          <a:solidFill>
            <a:srgbClr val="3333CC"/>
          </a:solidFill>
          <a:ln w="12700">
            <a:solidFill>
              <a:schemeClr val="tx1"/>
            </a:solidFill>
            <a:miter lim="800000"/>
            <a:headEnd/>
            <a:tailEnd/>
          </a:ln>
        </p:spPr>
        <p:txBody>
          <a:bodyPr lIns="0" tIns="0" rIns="0" bIns="0"/>
          <a:lstStyle/>
          <a:p>
            <a:endParaRPr lang="en-US"/>
          </a:p>
        </p:txBody>
      </p:sp>
      <p:sp>
        <p:nvSpPr>
          <p:cNvPr id="29729" name="Rectangle 41"/>
          <p:cNvSpPr>
            <a:spLocks/>
          </p:cNvSpPr>
          <p:nvPr/>
        </p:nvSpPr>
        <p:spPr bwMode="auto">
          <a:xfrm>
            <a:off x="6638925" y="1522413"/>
            <a:ext cx="218757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600">
                <a:solidFill>
                  <a:schemeClr val="tx1"/>
                </a:solidFill>
                <a:latin typeface="Helvetica" charset="0"/>
                <a:cs typeface="Helvetica" charset="0"/>
                <a:sym typeface="Helvetica" charset="0"/>
              </a:rPr>
              <a:t>Object scatters energy back to radar</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330200" y="0"/>
            <a:ext cx="8534400" cy="1371600"/>
          </a:xfrm>
        </p:spPr>
        <p:txBody>
          <a:bodyPr rIns="132080"/>
          <a:lstStyle/>
          <a:p>
            <a:pPr indent="0" eaLnBrk="1" hangingPunct="1"/>
            <a:r>
              <a:rPr lang="en-US" sz="3200">
                <a:latin typeface="Helvetica" charset="0"/>
                <a:ea typeface="ヒラギノ角ゴ Pro W6" charset="0"/>
                <a:cs typeface="ヒラギノ角ゴ Pro W6" charset="0"/>
              </a:rPr>
              <a:t>Achieving resolution in range</a:t>
            </a:r>
          </a:p>
        </p:txBody>
      </p:sp>
      <p:pic>
        <p:nvPicPr>
          <p:cNvPr id="33795" name="Picture 9" descr="twoecho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6807200" cy="515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533400" y="6319838"/>
            <a:ext cx="7591425" cy="461962"/>
          </a:xfrm>
          <a:prstGeom prst="rect">
            <a:avLst/>
          </a:prstGeom>
          <a:solidFill>
            <a:schemeClr val="accent2">
              <a:lumMod val="20000"/>
              <a:lumOff val="80000"/>
            </a:schemeClr>
          </a:solidFill>
          <a:ln>
            <a:solidFill>
              <a:srgbClr val="000000"/>
            </a:solidFill>
          </a:ln>
        </p:spPr>
        <p:txBody>
          <a:bodyPr wrap="none">
            <a:spAutoFit/>
          </a:bodyPr>
          <a:lstStyle/>
          <a:p>
            <a:pPr>
              <a:defRPr/>
            </a:pPr>
            <a:r>
              <a:rPr lang="en-US" dirty="0">
                <a:latin typeface="+mn-lt"/>
                <a:ea typeface="ヒラギノ明朝 Pro W3" charset="-128"/>
                <a:cs typeface="ヒラギノ明朝 Pro W3" charset="-128"/>
              </a:rPr>
              <a:t>If possible, use a narrow pulse to resolve close targets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reeform 8"/>
          <p:cNvSpPr>
            <a:spLocks noChangeArrowheads="1"/>
          </p:cNvSpPr>
          <p:nvPr/>
        </p:nvSpPr>
        <p:spPr bwMode="auto">
          <a:xfrm>
            <a:off x="1139825" y="1468438"/>
            <a:ext cx="466725" cy="1828800"/>
          </a:xfrm>
          <a:custGeom>
            <a:avLst/>
            <a:gdLst>
              <a:gd name="T0" fmla="*/ 417249 w 467969"/>
              <a:gd name="T1" fmla="*/ 0 h 1828800"/>
              <a:gd name="T2" fmla="*/ 179764 w 467969"/>
              <a:gd name="T3" fmla="*/ 208345 h 1828800"/>
              <a:gd name="T4" fmla="*/ 61020 w 467969"/>
              <a:gd name="T5" fmla="*/ 694481 h 1828800"/>
              <a:gd name="T6" fmla="*/ 1650 w 467969"/>
              <a:gd name="T7" fmla="*/ 1200460 h 1828800"/>
              <a:gd name="T8" fmla="*/ 70916 w 467969"/>
              <a:gd name="T9" fmla="*/ 1498095 h 1828800"/>
              <a:gd name="T10" fmla="*/ 298506 w 467969"/>
              <a:gd name="T11" fmla="*/ 1775887 h 1828800"/>
              <a:gd name="T12" fmla="*/ 466725 w 467969"/>
              <a:gd name="T13" fmla="*/ 1815572 h 1828800"/>
              <a:gd name="T14" fmla="*/ 0 60000 65536"/>
              <a:gd name="T15" fmla="*/ 0 60000 65536"/>
              <a:gd name="T16" fmla="*/ 0 60000 65536"/>
              <a:gd name="T17" fmla="*/ 0 60000 65536"/>
              <a:gd name="T18" fmla="*/ 0 60000 65536"/>
              <a:gd name="T19" fmla="*/ 0 60000 65536"/>
              <a:gd name="T20" fmla="*/ 0 60000 65536"/>
              <a:gd name="T21" fmla="*/ 0 w 467969"/>
              <a:gd name="T22" fmla="*/ 0 h 1828800"/>
              <a:gd name="T23" fmla="*/ 467969 w 467969"/>
              <a:gd name="T24" fmla="*/ 1828800 h 1828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7969" h="1828800">
                <a:moveTo>
                  <a:pt x="418361" y="0"/>
                </a:moveTo>
                <a:cubicBezTo>
                  <a:pt x="329067" y="46299"/>
                  <a:pt x="239773" y="92598"/>
                  <a:pt x="180243" y="208345"/>
                </a:cubicBezTo>
                <a:cubicBezTo>
                  <a:pt x="120713" y="324092"/>
                  <a:pt x="90948" y="529129"/>
                  <a:pt x="61183" y="694481"/>
                </a:cubicBezTo>
                <a:cubicBezTo>
                  <a:pt x="31418" y="859833"/>
                  <a:pt x="0" y="1066524"/>
                  <a:pt x="1654" y="1200460"/>
                </a:cubicBezTo>
                <a:cubicBezTo>
                  <a:pt x="3308" y="1334396"/>
                  <a:pt x="21497" y="1402191"/>
                  <a:pt x="71105" y="1498095"/>
                </a:cubicBezTo>
                <a:cubicBezTo>
                  <a:pt x="120713" y="1593999"/>
                  <a:pt x="233158" y="1722974"/>
                  <a:pt x="299302" y="1775887"/>
                </a:cubicBezTo>
                <a:cubicBezTo>
                  <a:pt x="365446" y="1828800"/>
                  <a:pt x="467969" y="1815572"/>
                  <a:pt x="467969" y="1815572"/>
                </a:cubicBezTo>
              </a:path>
            </a:pathLst>
          </a:custGeom>
          <a:noFill/>
          <a:ln w="1270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819" name="Rectangle 3"/>
          <p:cNvSpPr>
            <a:spLocks noGrp="1" noChangeArrowheads="1"/>
          </p:cNvSpPr>
          <p:nvPr>
            <p:ph type="title"/>
          </p:nvPr>
        </p:nvSpPr>
        <p:spPr>
          <a:xfrm>
            <a:off x="330200" y="0"/>
            <a:ext cx="8534400" cy="1371600"/>
          </a:xfrm>
        </p:spPr>
        <p:txBody>
          <a:bodyPr rIns="132080"/>
          <a:lstStyle/>
          <a:p>
            <a:pPr indent="0" eaLnBrk="1" hangingPunct="1"/>
            <a:r>
              <a:rPr lang="en-US" sz="3200">
                <a:latin typeface="Helvetica" charset="0"/>
                <a:ea typeface="ヒラギノ角ゴ Pro W6" charset="0"/>
                <a:cs typeface="ヒラギノ角ゴ Pro W6" charset="0"/>
              </a:rPr>
              <a:t>Achieving resolution in range</a:t>
            </a:r>
          </a:p>
        </p:txBody>
      </p:sp>
      <p:sp>
        <p:nvSpPr>
          <p:cNvPr id="12" name="TextBox 11"/>
          <p:cNvSpPr txBox="1"/>
          <p:nvPr/>
        </p:nvSpPr>
        <p:spPr>
          <a:xfrm>
            <a:off x="1295400" y="1981200"/>
            <a:ext cx="3048000" cy="708025"/>
          </a:xfrm>
          <a:prstGeom prst="rect">
            <a:avLst/>
          </a:prstGeom>
          <a:solidFill>
            <a:schemeClr val="accent2">
              <a:lumMod val="20000"/>
              <a:lumOff val="80000"/>
            </a:schemeClr>
          </a:solidFill>
          <a:ln>
            <a:solidFill>
              <a:schemeClr val="tx1"/>
            </a:solidFill>
          </a:ln>
        </p:spPr>
        <p:txBody>
          <a:bodyPr>
            <a:spAutoFit/>
          </a:bodyPr>
          <a:lstStyle/>
          <a:p>
            <a:pPr>
              <a:defRPr/>
            </a:pPr>
            <a:r>
              <a:rPr lang="en-US" sz="2000" dirty="0">
                <a:latin typeface="+mn-lt"/>
                <a:ea typeface="ヒラギノ明朝 Pro W3" charset="-128"/>
                <a:cs typeface="ヒラギノ明朝 Pro W3" charset="-128"/>
              </a:rPr>
              <a:t>If pulse can’t be narrow, use a “chirped” signal</a:t>
            </a:r>
          </a:p>
        </p:txBody>
      </p:sp>
      <p:pic>
        <p:nvPicPr>
          <p:cNvPr id="34821" name="Picture 4" descr="twochirpecho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66800"/>
            <a:ext cx="7302500" cy="360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2" name="Picture 5" descr="matchedfilter.pdf"/>
          <p:cNvPicPr>
            <a:picLocks noChangeAspect="1"/>
          </p:cNvPicPr>
          <p:nvPr/>
        </p:nvPicPr>
        <p:blipFill rotWithShape="1">
          <a:blip r:embed="rId3">
            <a:extLst>
              <a:ext uri="{28A0092B-C50C-407E-A947-70E740481C1C}">
                <a14:useLocalDpi xmlns:a14="http://schemas.microsoft.com/office/drawing/2010/main" val="0"/>
              </a:ext>
            </a:extLst>
          </a:blip>
          <a:srcRect r="28662"/>
          <a:stretch/>
        </p:blipFill>
        <p:spPr bwMode="auto">
          <a:xfrm>
            <a:off x="457200" y="4495800"/>
            <a:ext cx="4520897"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533400" y="4854575"/>
            <a:ext cx="3048000" cy="708025"/>
          </a:xfrm>
          <a:prstGeom prst="rect">
            <a:avLst/>
          </a:prstGeom>
          <a:solidFill>
            <a:schemeClr val="accent2">
              <a:lumMod val="20000"/>
              <a:lumOff val="80000"/>
            </a:schemeClr>
          </a:solidFill>
          <a:ln>
            <a:solidFill>
              <a:schemeClr val="tx1"/>
            </a:solidFill>
          </a:ln>
        </p:spPr>
        <p:txBody>
          <a:bodyPr>
            <a:spAutoFit/>
          </a:bodyPr>
          <a:lstStyle/>
          <a:p>
            <a:pPr>
              <a:defRPr/>
            </a:pPr>
            <a:r>
              <a:rPr lang="en-US" sz="2000" dirty="0">
                <a:latin typeface="+mn-lt"/>
                <a:ea typeface="ヒラギノ明朝 Pro W3" charset="-128"/>
                <a:cs typeface="ヒラギノ明朝 Pro W3" charset="-128"/>
              </a:rPr>
              <a:t>Matched filtering can recover smeared targets</a:t>
            </a:r>
          </a:p>
        </p:txBody>
      </p:sp>
      <p:pic>
        <p:nvPicPr>
          <p:cNvPr id="9" name="Picture 5" descr="matchedfilter.pdf"/>
          <p:cNvPicPr>
            <a:picLocks noChangeAspect="1"/>
          </p:cNvPicPr>
          <p:nvPr/>
        </p:nvPicPr>
        <p:blipFill rotWithShape="1">
          <a:blip r:embed="rId3">
            <a:extLst>
              <a:ext uri="{28A0092B-C50C-407E-A947-70E740481C1C}">
                <a14:useLocalDpi xmlns:a14="http://schemas.microsoft.com/office/drawing/2010/main" val="0"/>
              </a:ext>
            </a:extLst>
          </a:blip>
          <a:srcRect l="76890"/>
          <a:stretch/>
        </p:blipFill>
        <p:spPr bwMode="auto">
          <a:xfrm>
            <a:off x="6003068" y="4495800"/>
            <a:ext cx="1464532"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 descr="matchedfilter.pdf"/>
          <p:cNvPicPr>
            <a:picLocks noChangeAspect="1"/>
          </p:cNvPicPr>
          <p:nvPr/>
        </p:nvPicPr>
        <p:blipFill rotWithShape="1">
          <a:blip r:embed="rId3">
            <a:extLst>
              <a:ext uri="{28A0092B-C50C-407E-A947-70E740481C1C}">
                <a14:useLocalDpi xmlns:a14="http://schemas.microsoft.com/office/drawing/2010/main" val="0"/>
              </a:ext>
            </a:extLst>
          </a:blip>
          <a:srcRect l="71818" r="8272"/>
          <a:stretch/>
        </p:blipFill>
        <p:spPr bwMode="auto">
          <a:xfrm>
            <a:off x="4977902" y="4495800"/>
            <a:ext cx="1261743"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a:xfrm>
            <a:off x="760413" y="0"/>
            <a:ext cx="7772400" cy="790575"/>
          </a:xfrm>
        </p:spPr>
        <p:txBody>
          <a:bodyPr rIns="132080"/>
          <a:lstStyle/>
          <a:p>
            <a:pPr indent="0" eaLnBrk="1" hangingPunct="1"/>
            <a:r>
              <a:rPr lang="en-US" sz="3200">
                <a:latin typeface="Helvetica" charset="0"/>
                <a:ea typeface="ヒラギノ角ゴ Pro W6" charset="0"/>
                <a:cs typeface="ヒラギノ角ゴ Pro W6" charset="0"/>
              </a:rPr>
              <a:t>Radar on a Moving Platform</a:t>
            </a:r>
          </a:p>
        </p:txBody>
      </p:sp>
      <p:sp>
        <p:nvSpPr>
          <p:cNvPr id="32771" name="Rectangle 4"/>
          <p:cNvSpPr>
            <a:spLocks noGrp="1" noChangeArrowheads="1"/>
          </p:cNvSpPr>
          <p:nvPr>
            <p:ph type="body" idx="1"/>
          </p:nvPr>
        </p:nvSpPr>
        <p:spPr>
          <a:xfrm>
            <a:off x="4954588" y="830263"/>
            <a:ext cx="3725862" cy="3984625"/>
          </a:xfrm>
        </p:spPr>
        <p:txBody>
          <a:bodyPr rIns="132080"/>
          <a:lstStyle/>
          <a:p>
            <a:pPr algn="just" eaLnBrk="1" hangingPunct="1">
              <a:lnSpc>
                <a:spcPct val="90000"/>
              </a:lnSpc>
            </a:pPr>
            <a:r>
              <a:rPr lang="en-US" sz="1800">
                <a:latin typeface="Helvetica" charset="0"/>
                <a:ea typeface="ヒラギノ角ゴ Pro W3" charset="0"/>
                <a:cs typeface="ヒラギノ角ゴ Pro W3" charset="0"/>
              </a:rPr>
              <a:t>Pulses are  transmitted from the radar platform as it moves along its flight path</a:t>
            </a:r>
          </a:p>
          <a:p>
            <a:pPr algn="just" eaLnBrk="1" hangingPunct="1">
              <a:lnSpc>
                <a:spcPct val="90000"/>
              </a:lnSpc>
            </a:pPr>
            <a:r>
              <a:rPr lang="en-US" sz="1800">
                <a:latin typeface="Helvetica" charset="0"/>
                <a:ea typeface="ヒラギノ角ゴ Pro W3" charset="0"/>
                <a:cs typeface="ヒラギノ角ゴ Pro W3" charset="0"/>
              </a:rPr>
              <a:t>Each pulse has finite extent in time, illuminating a narrow strip of ground as it sweeps through the antenna beam</a:t>
            </a:r>
          </a:p>
          <a:p>
            <a:pPr algn="just" eaLnBrk="1" hangingPunct="1">
              <a:lnSpc>
                <a:spcPct val="90000"/>
              </a:lnSpc>
            </a:pPr>
            <a:r>
              <a:rPr lang="en-US" sz="1800">
                <a:latin typeface="Helvetica" charset="0"/>
                <a:ea typeface="ヒラギノ角ゴ Pro W3" charset="0"/>
                <a:cs typeface="ヒラギノ角ゴ Pro W3" charset="0"/>
              </a:rPr>
              <a:t>Some of the energy from the ground is scattered back to the radar instrument </a:t>
            </a:r>
          </a:p>
        </p:txBody>
      </p:sp>
      <p:pic>
        <p:nvPicPr>
          <p:cNvPr id="32772"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513" y="4397375"/>
            <a:ext cx="1235075"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2773" name="Rectangle 7"/>
          <p:cNvSpPr>
            <a:spLocks/>
          </p:cNvSpPr>
          <p:nvPr/>
        </p:nvSpPr>
        <p:spPr bwMode="auto">
          <a:xfrm>
            <a:off x="5789613" y="3975100"/>
            <a:ext cx="22510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u="sng">
                <a:solidFill>
                  <a:schemeClr val="tx1"/>
                </a:solidFill>
                <a:cs typeface="Times" charset="0"/>
              </a:rPr>
              <a:t>Antenna Beamwidth</a:t>
            </a:r>
          </a:p>
        </p:txBody>
      </p:sp>
      <p:sp>
        <p:nvSpPr>
          <p:cNvPr id="32774" name="Rectangle 8"/>
          <p:cNvSpPr>
            <a:spLocks/>
          </p:cNvSpPr>
          <p:nvPr/>
        </p:nvSpPr>
        <p:spPr bwMode="auto">
          <a:xfrm>
            <a:off x="5500688" y="5054600"/>
            <a:ext cx="27590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u="sng">
                <a:solidFill>
                  <a:schemeClr val="tx1"/>
                </a:solidFill>
                <a:cs typeface="Times" charset="0"/>
              </a:rPr>
              <a:t>Footprint Size on Ground</a:t>
            </a:r>
          </a:p>
        </p:txBody>
      </p:sp>
      <p:pic>
        <p:nvPicPr>
          <p:cNvPr id="32775"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25" y="5302250"/>
            <a:ext cx="3287713" cy="1417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2776" name="Line 10"/>
          <p:cNvSpPr>
            <a:spLocks noChangeShapeType="1"/>
          </p:cNvSpPr>
          <p:nvPr/>
        </p:nvSpPr>
        <p:spPr bwMode="auto">
          <a:xfrm>
            <a:off x="1522413" y="1282700"/>
            <a:ext cx="1587" cy="1270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77" name="Line 11"/>
          <p:cNvSpPr>
            <a:spLocks noChangeShapeType="1"/>
          </p:cNvSpPr>
          <p:nvPr/>
        </p:nvSpPr>
        <p:spPr bwMode="auto">
          <a:xfrm>
            <a:off x="3230563" y="862013"/>
            <a:ext cx="1587" cy="6350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778" name="Rectangle 12"/>
          <p:cNvSpPr>
            <a:spLocks/>
          </p:cNvSpPr>
          <p:nvPr/>
        </p:nvSpPr>
        <p:spPr bwMode="auto">
          <a:xfrm>
            <a:off x="1198563" y="709613"/>
            <a:ext cx="12700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Small antenna -</a:t>
            </a:r>
          </a:p>
          <a:p>
            <a:pPr marL="39688"/>
            <a:r>
              <a:rPr lang="en-US" sz="1400">
                <a:solidFill>
                  <a:schemeClr val="tx1"/>
                </a:solidFill>
                <a:cs typeface="Times" charset="0"/>
              </a:rPr>
              <a:t> big beam</a:t>
            </a:r>
          </a:p>
        </p:txBody>
      </p:sp>
      <p:sp>
        <p:nvSpPr>
          <p:cNvPr id="32779" name="Rectangle 13"/>
          <p:cNvSpPr>
            <a:spLocks/>
          </p:cNvSpPr>
          <p:nvPr/>
        </p:nvSpPr>
        <p:spPr bwMode="auto">
          <a:xfrm>
            <a:off x="3487738" y="1316038"/>
            <a:ext cx="1074737"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lgn="r"/>
            <a:r>
              <a:rPr lang="en-US" sz="1400">
                <a:solidFill>
                  <a:schemeClr val="tx1"/>
                </a:solidFill>
                <a:cs typeface="Times" charset="0"/>
              </a:rPr>
              <a:t>Big  antenna</a:t>
            </a:r>
          </a:p>
          <a:p>
            <a:pPr marL="39688" algn="r"/>
            <a:r>
              <a:rPr lang="en-US" sz="1400">
                <a:solidFill>
                  <a:schemeClr val="tx1"/>
                </a:solidFill>
                <a:cs typeface="Times" charset="0"/>
              </a:rPr>
              <a:t> -small beam</a:t>
            </a:r>
          </a:p>
        </p:txBody>
      </p:sp>
      <p:sp>
        <p:nvSpPr>
          <p:cNvPr id="32780" name="AutoShape 14"/>
          <p:cNvSpPr>
            <a:spLocks/>
          </p:cNvSpPr>
          <p:nvPr/>
        </p:nvSpPr>
        <p:spPr bwMode="auto">
          <a:xfrm rot="-5400000">
            <a:off x="1589087" y="931863"/>
            <a:ext cx="650875" cy="838200"/>
          </a:xfrm>
          <a:prstGeom prst="triangle">
            <a:avLst>
              <a:gd name="adj" fmla="val 50000"/>
            </a:avLst>
          </a:prstGeom>
          <a:blipFill dpi="0" rotWithShape="0">
            <a:blip r:embed="rId4"/>
            <a:srcRect/>
            <a:tile tx="0" ty="0" sx="100000" sy="100000" flip="none" algn="tl"/>
          </a:blip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2781" name="AutoShape 15"/>
          <p:cNvSpPr>
            <a:spLocks/>
          </p:cNvSpPr>
          <p:nvPr/>
        </p:nvSpPr>
        <p:spPr bwMode="auto">
          <a:xfrm rot="-5400000">
            <a:off x="3590925" y="681038"/>
            <a:ext cx="120650" cy="990600"/>
          </a:xfrm>
          <a:prstGeom prst="triangle">
            <a:avLst>
              <a:gd name="adj" fmla="val 50000"/>
            </a:avLst>
          </a:prstGeom>
          <a:blipFill dpi="0" rotWithShape="0">
            <a:blip r:embed="rId4"/>
            <a:srcRect/>
            <a:tile tx="0" ty="0" sx="100000" sy="100000" flip="none" algn="tl"/>
          </a:blip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pic>
        <p:nvPicPr>
          <p:cNvPr id="32782" name="Picture 16" descr="SARfig_ns_v3.pdf"/>
          <p:cNvPicPr>
            <a:picLocks noChangeAspect="1"/>
          </p:cNvPicPr>
          <p:nvPr/>
        </p:nvPicPr>
        <p:blipFill>
          <a:blip r:embed="rId5">
            <a:extLst>
              <a:ext uri="{28A0092B-C50C-407E-A947-70E740481C1C}">
                <a14:useLocalDpi xmlns:a14="http://schemas.microsoft.com/office/drawing/2010/main" val="0"/>
              </a:ext>
            </a:extLst>
          </a:blip>
          <a:srcRect t="4546" r="23529" b="31818"/>
          <a:stretch>
            <a:fillRect/>
          </a:stretch>
        </p:blipFill>
        <p:spPr bwMode="auto">
          <a:xfrm>
            <a:off x="685800" y="2216150"/>
            <a:ext cx="4052888" cy="436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title"/>
          </p:nvPr>
        </p:nvSpPr>
        <p:spPr>
          <a:xfrm>
            <a:off x="330200" y="0"/>
            <a:ext cx="8534400" cy="1371600"/>
          </a:xfrm>
        </p:spPr>
        <p:txBody>
          <a:bodyPr rIns="132080"/>
          <a:lstStyle/>
          <a:p>
            <a:pPr indent="0" eaLnBrk="1" hangingPunct="1"/>
            <a:r>
              <a:rPr lang="en-US" sz="3200">
                <a:latin typeface="Helvetica" charset="0"/>
                <a:ea typeface="ヒラギノ角ゴ Pro W6" charset="0"/>
                <a:cs typeface="ヒラギノ角ゴ Pro W6" charset="0"/>
              </a:rPr>
              <a:t>Matched Filtering of Received Echo</a:t>
            </a:r>
          </a:p>
        </p:txBody>
      </p:sp>
      <p:sp>
        <p:nvSpPr>
          <p:cNvPr id="35843" name="Rectangle 4"/>
          <p:cNvSpPr>
            <a:spLocks noGrp="1" noChangeArrowheads="1"/>
          </p:cNvSpPr>
          <p:nvPr>
            <p:ph type="body" idx="1"/>
          </p:nvPr>
        </p:nvSpPr>
        <p:spPr>
          <a:xfrm>
            <a:off x="5346700" y="3848100"/>
            <a:ext cx="3568700" cy="3009900"/>
          </a:xfrm>
        </p:spPr>
        <p:txBody>
          <a:bodyPr rIns="132080"/>
          <a:lstStyle/>
          <a:p>
            <a:pPr eaLnBrk="1" hangingPunct="1"/>
            <a:r>
              <a:rPr lang="en-US" sz="2000">
                <a:latin typeface="Helvetica" charset="0"/>
                <a:ea typeface="ヒラギノ角ゴ Pro W3" charset="0"/>
                <a:cs typeface="ヒラギノ角ゴ Pro W3" charset="0"/>
              </a:rPr>
              <a:t>Transmitted pulses are usually coded waveforms with significant bandwidth</a:t>
            </a:r>
          </a:p>
          <a:p>
            <a:pPr eaLnBrk="1" hangingPunct="1"/>
            <a:r>
              <a:rPr lang="en-US" sz="2000">
                <a:latin typeface="Helvetica" charset="0"/>
                <a:ea typeface="ヒラギノ角ゴ Pro W3" charset="0"/>
                <a:cs typeface="ヒラギノ角ゴ Pro W3" charset="0"/>
              </a:rPr>
              <a:t>Matched filtering allows recovery of fine resolution features with a low peak-power pulse train </a:t>
            </a:r>
          </a:p>
        </p:txBody>
      </p:sp>
      <p:pic>
        <p:nvPicPr>
          <p:cNvPr id="35844"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25825"/>
            <a:ext cx="4503738" cy="302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35845"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282700"/>
            <a:ext cx="6794500" cy="168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5846" name="Rectangle 7"/>
          <p:cNvSpPr>
            <a:spLocks/>
          </p:cNvSpPr>
          <p:nvPr/>
        </p:nvSpPr>
        <p:spPr bwMode="auto">
          <a:xfrm>
            <a:off x="2168525" y="5984875"/>
            <a:ext cx="2295525"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a:solidFill>
                  <a:schemeClr val="tx1"/>
                </a:solidFill>
                <a:latin typeface="Helvetica" charset="0"/>
                <a:cs typeface="Helvetica" charset="0"/>
                <a:sym typeface="Helvetica" charset="0"/>
              </a:rPr>
              <a:t>Radar Top View</a:t>
            </a:r>
          </a:p>
        </p:txBody>
      </p:sp>
      <p:sp>
        <p:nvSpPr>
          <p:cNvPr id="35847" name="Rectangle 8"/>
          <p:cNvSpPr>
            <a:spLocks/>
          </p:cNvSpPr>
          <p:nvPr/>
        </p:nvSpPr>
        <p:spPr bwMode="auto">
          <a:xfrm>
            <a:off x="152400" y="1524000"/>
            <a:ext cx="1712913"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a:solidFill>
                  <a:schemeClr val="tx1"/>
                </a:solidFill>
                <a:latin typeface="Helvetica" charset="0"/>
                <a:cs typeface="Helvetica" charset="0"/>
                <a:sym typeface="Helvetica" charset="0"/>
              </a:rPr>
              <a:t>Point target</a:t>
            </a:r>
          </a:p>
        </p:txBody>
      </p:sp>
      <p:sp>
        <p:nvSpPr>
          <p:cNvPr id="35848" name="Line 10"/>
          <p:cNvSpPr>
            <a:spLocks noChangeShapeType="1"/>
          </p:cNvSpPr>
          <p:nvPr/>
        </p:nvSpPr>
        <p:spPr bwMode="auto">
          <a:xfrm rot="10800000" flipH="1">
            <a:off x="1828800" y="5918200"/>
            <a:ext cx="1588" cy="4826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 name="TextBox 9"/>
          <p:cNvSpPr txBox="1"/>
          <p:nvPr/>
        </p:nvSpPr>
        <p:spPr>
          <a:xfrm>
            <a:off x="304800" y="3200400"/>
            <a:ext cx="5486400" cy="461963"/>
          </a:xfrm>
          <a:prstGeom prst="rect">
            <a:avLst/>
          </a:prstGeom>
          <a:solidFill>
            <a:schemeClr val="accent2">
              <a:lumMod val="20000"/>
              <a:lumOff val="80000"/>
            </a:schemeClr>
          </a:solidFill>
          <a:ln>
            <a:solidFill>
              <a:schemeClr val="tx1"/>
            </a:solidFill>
          </a:ln>
        </p:spPr>
        <p:txBody>
          <a:bodyPr>
            <a:spAutoFit/>
          </a:bodyPr>
          <a:lstStyle/>
          <a:p>
            <a:pPr>
              <a:defRPr/>
            </a:pPr>
            <a:r>
              <a:rPr lang="en-US" sz="1200" dirty="0">
                <a:latin typeface="+mn-lt"/>
                <a:ea typeface="ヒラギノ明朝 Pro W3" charset="-128"/>
                <a:cs typeface="ヒラギノ明朝 Pro W3" charset="-128"/>
              </a:rPr>
              <a:t>In general, the ground surface can be though of as a distribution of point targets, so the received echo, </a:t>
            </a:r>
            <a:r>
              <a:rPr lang="en-US" sz="1200" dirty="0" err="1">
                <a:latin typeface="+mn-lt"/>
                <a:ea typeface="ヒラギノ明朝 Pro W3" charset="-128"/>
                <a:cs typeface="ヒラギノ明朝 Pro W3" charset="-128"/>
              </a:rPr>
              <a:t>r(t</a:t>
            </a:r>
            <a:r>
              <a:rPr lang="en-US" sz="1200" dirty="0">
                <a:latin typeface="+mn-lt"/>
                <a:ea typeface="ヒラギノ明朝 Pro W3" charset="-128"/>
                <a:cs typeface="ヒラギノ明朝 Pro W3" charset="-128"/>
              </a:rPr>
              <a:t>), is a convolution of ground and chirp signal</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09600"/>
          </a:xfrm>
        </p:spPr>
        <p:txBody>
          <a:bodyPr/>
          <a:lstStyle/>
          <a:p>
            <a:r>
              <a:rPr lang="en-US" dirty="0"/>
              <a:t>Radar Geometric Terminology</a:t>
            </a:r>
          </a:p>
        </p:txBody>
      </p:sp>
      <p:cxnSp>
        <p:nvCxnSpPr>
          <p:cNvPr id="5" name="Straight Connector 4"/>
          <p:cNvCxnSpPr/>
          <p:nvPr/>
        </p:nvCxnSpPr>
        <p:spPr bwMode="auto">
          <a:xfrm flipH="1">
            <a:off x="1409906" y="1130135"/>
            <a:ext cx="23305" cy="524289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Freeform 6"/>
          <p:cNvSpPr/>
          <p:nvPr/>
        </p:nvSpPr>
        <p:spPr>
          <a:xfrm>
            <a:off x="1433211" y="3306963"/>
            <a:ext cx="3553896" cy="1104383"/>
          </a:xfrm>
          <a:custGeom>
            <a:avLst/>
            <a:gdLst>
              <a:gd name="connsiteX0" fmla="*/ 0 w 3553896"/>
              <a:gd name="connsiteY0" fmla="*/ 13537 h 770844"/>
              <a:gd name="connsiteX1" fmla="*/ 314607 w 3553896"/>
              <a:gd name="connsiteY1" fmla="*/ 1886 h 770844"/>
              <a:gd name="connsiteX2" fmla="*/ 1037038 w 3553896"/>
              <a:gd name="connsiteY2" fmla="*/ 48490 h 770844"/>
              <a:gd name="connsiteX3" fmla="*/ 1747817 w 3553896"/>
              <a:gd name="connsiteY3" fmla="*/ 176650 h 770844"/>
              <a:gd name="connsiteX4" fmla="*/ 2563466 w 3553896"/>
              <a:gd name="connsiteY4" fmla="*/ 386365 h 770844"/>
              <a:gd name="connsiteX5" fmla="*/ 3553896 w 3553896"/>
              <a:gd name="connsiteY5" fmla="*/ 770844 h 770844"/>
              <a:gd name="connsiteX6" fmla="*/ 3553896 w 3553896"/>
              <a:gd name="connsiteY6" fmla="*/ 770844 h 77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3896" h="770844">
                <a:moveTo>
                  <a:pt x="0" y="13537"/>
                </a:moveTo>
                <a:cubicBezTo>
                  <a:pt x="70884" y="4799"/>
                  <a:pt x="141768" y="-3939"/>
                  <a:pt x="314607" y="1886"/>
                </a:cubicBezTo>
                <a:cubicBezTo>
                  <a:pt x="487446" y="7711"/>
                  <a:pt x="798170" y="19363"/>
                  <a:pt x="1037038" y="48490"/>
                </a:cubicBezTo>
                <a:cubicBezTo>
                  <a:pt x="1275906" y="77617"/>
                  <a:pt x="1493412" y="120338"/>
                  <a:pt x="1747817" y="176650"/>
                </a:cubicBezTo>
                <a:cubicBezTo>
                  <a:pt x="2002222" y="232963"/>
                  <a:pt x="2262453" y="287333"/>
                  <a:pt x="2563466" y="386365"/>
                </a:cubicBezTo>
                <a:cubicBezTo>
                  <a:pt x="2864479" y="485397"/>
                  <a:pt x="3553896" y="770844"/>
                  <a:pt x="3553896" y="770844"/>
                </a:cubicBezTo>
                <a:lnTo>
                  <a:pt x="3553896" y="770844"/>
                </a:lnTo>
              </a:path>
            </a:pathLst>
          </a:custGeom>
          <a:ln w="28575" cmpd="sng">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cxnSp>
        <p:nvCxnSpPr>
          <p:cNvPr id="10" name="Straight Connector 9"/>
          <p:cNvCxnSpPr>
            <a:endCxn id="7" idx="2"/>
          </p:cNvCxnSpPr>
          <p:nvPr/>
        </p:nvCxnSpPr>
        <p:spPr bwMode="auto">
          <a:xfrm>
            <a:off x="1433211" y="1153437"/>
            <a:ext cx="1037038" cy="2222997"/>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3" name="Straight Connector 12"/>
          <p:cNvCxnSpPr/>
          <p:nvPr/>
        </p:nvCxnSpPr>
        <p:spPr bwMode="auto">
          <a:xfrm>
            <a:off x="1435100" y="1147233"/>
            <a:ext cx="3111500" cy="2755900"/>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5" name="Straight Connector 14"/>
          <p:cNvCxnSpPr>
            <a:endCxn id="7" idx="2"/>
          </p:cNvCxnSpPr>
          <p:nvPr/>
        </p:nvCxnSpPr>
        <p:spPr bwMode="auto">
          <a:xfrm flipV="1">
            <a:off x="1409906" y="3376434"/>
            <a:ext cx="1060343" cy="29616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flipV="1">
            <a:off x="1398254" y="3898900"/>
            <a:ext cx="3144113" cy="2474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1430867" y="1147233"/>
            <a:ext cx="2039062" cy="2492979"/>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33" name="Picture 3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494" y="4549887"/>
            <a:ext cx="297171" cy="235687"/>
          </a:xfrm>
          <a:prstGeom prst="rect">
            <a:avLst/>
          </a:prstGeom>
        </p:spPr>
      </p:pic>
      <p:pic>
        <p:nvPicPr>
          <p:cNvPr id="34" name="Picture 3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15" y="1885749"/>
            <a:ext cx="228600" cy="317500"/>
          </a:xfrm>
          <a:prstGeom prst="rect">
            <a:avLst/>
          </a:prstGeom>
        </p:spPr>
      </p:pic>
      <p:sp>
        <p:nvSpPr>
          <p:cNvPr id="39" name="TextBox 38"/>
          <p:cNvSpPr txBox="1"/>
          <p:nvPr/>
        </p:nvSpPr>
        <p:spPr>
          <a:xfrm>
            <a:off x="5870570" y="3910195"/>
            <a:ext cx="2758237" cy="2246769"/>
          </a:xfrm>
          <a:prstGeom prst="rect">
            <a:avLst/>
          </a:prstGeom>
          <a:noFill/>
        </p:spPr>
        <p:txBody>
          <a:bodyPr wrap="none" rtlCol="0">
            <a:spAutoFit/>
          </a:bodyPr>
          <a:lstStyle/>
          <a:p>
            <a:pPr marL="342900" indent="-342900">
              <a:buFont typeface="Symbol" charset="0"/>
              <a:buChar char="q"/>
            </a:pPr>
            <a:r>
              <a:rPr lang="en-US" dirty="0"/>
              <a:t>= Look Angle</a:t>
            </a:r>
          </a:p>
          <a:p>
            <a:pPr marL="342900" indent="-342900">
              <a:buFont typeface="Symbol" charset="0"/>
              <a:buChar char="y"/>
            </a:pPr>
            <a:r>
              <a:rPr lang="en-US" dirty="0"/>
              <a:t>= Incidence Angle</a:t>
            </a:r>
          </a:p>
          <a:p>
            <a:r>
              <a:rPr lang="en-US" dirty="0"/>
              <a:t> </a:t>
            </a:r>
            <a:r>
              <a:rPr lang="en-US" dirty="0">
                <a:latin typeface="Symbol" charset="2"/>
                <a:cs typeface="Symbol" charset="2"/>
              </a:rPr>
              <a:t>r </a:t>
            </a:r>
            <a:r>
              <a:rPr lang="en-US" dirty="0"/>
              <a:t> = Range</a:t>
            </a:r>
            <a:br>
              <a:rPr lang="en-US" dirty="0"/>
            </a:br>
            <a:r>
              <a:rPr lang="en-US" dirty="0" err="1">
                <a:latin typeface="Symbol" charset="2"/>
                <a:cs typeface="Symbol" charset="2"/>
              </a:rPr>
              <a:t>q</a:t>
            </a:r>
            <a:r>
              <a:rPr lang="en-US" baseline="-25000" dirty="0" err="1"/>
              <a:t>bw</a:t>
            </a:r>
            <a:r>
              <a:rPr lang="en-US" dirty="0"/>
              <a:t> = </a:t>
            </a:r>
            <a:r>
              <a:rPr lang="en-US" dirty="0" err="1"/>
              <a:t>beamwidth</a:t>
            </a:r>
            <a:endParaRPr lang="en-US" dirty="0"/>
          </a:p>
          <a:p>
            <a:r>
              <a:rPr lang="en-US" dirty="0"/>
              <a:t>S    = Swath width</a:t>
            </a:r>
          </a:p>
          <a:p>
            <a:r>
              <a:rPr lang="en-US" dirty="0"/>
              <a:t>r</a:t>
            </a:r>
            <a:r>
              <a:rPr lang="en-US" baseline="-25000" dirty="0"/>
              <a:t>e</a:t>
            </a:r>
            <a:r>
              <a:rPr lang="en-US" dirty="0"/>
              <a:t>    = Radius of Earth</a:t>
            </a:r>
          </a:p>
          <a:p>
            <a:r>
              <a:rPr lang="en-US" dirty="0" err="1"/>
              <a:t>h</a:t>
            </a:r>
            <a:r>
              <a:rPr lang="en-US" baseline="-25000" dirty="0" err="1"/>
              <a:t>p</a:t>
            </a:r>
            <a:r>
              <a:rPr lang="en-US" baseline="-25000" dirty="0"/>
              <a:t>    </a:t>
            </a:r>
            <a:r>
              <a:rPr lang="en-US" dirty="0"/>
              <a:t>= Height of platform</a:t>
            </a:r>
          </a:p>
        </p:txBody>
      </p:sp>
      <p:pic>
        <p:nvPicPr>
          <p:cNvPr id="42" name="Picture 4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140" y="4929091"/>
            <a:ext cx="319493" cy="253391"/>
          </a:xfrm>
          <a:prstGeom prst="rect">
            <a:avLst/>
          </a:prstGeom>
        </p:spPr>
      </p:pic>
      <p:cxnSp>
        <p:nvCxnSpPr>
          <p:cNvPr id="44" name="Straight Connector 43"/>
          <p:cNvCxnSpPr/>
          <p:nvPr/>
        </p:nvCxnSpPr>
        <p:spPr bwMode="auto">
          <a:xfrm>
            <a:off x="2063814" y="3118561"/>
            <a:ext cx="3175098" cy="1190723"/>
          </a:xfrm>
          <a:prstGeom prst="line">
            <a:avLst/>
          </a:prstGeom>
          <a:solidFill>
            <a:schemeClr val="accent1"/>
          </a:solidFill>
          <a:ln w="19050" cap="flat" cmpd="sng" algn="ctr">
            <a:solidFill>
              <a:srgbClr val="17B815"/>
            </a:solidFill>
            <a:prstDash val="solid"/>
            <a:round/>
            <a:headEnd type="none" w="med" len="med"/>
            <a:tailEnd type="none" w="med" len="med"/>
          </a:ln>
          <a:effectLst/>
        </p:spPr>
      </p:cxnSp>
      <p:cxnSp>
        <p:nvCxnSpPr>
          <p:cNvPr id="53" name="Straight Connector 52"/>
          <p:cNvCxnSpPr/>
          <p:nvPr/>
        </p:nvCxnSpPr>
        <p:spPr bwMode="auto">
          <a:xfrm flipV="1">
            <a:off x="3481268" y="2721654"/>
            <a:ext cx="306171" cy="929899"/>
          </a:xfrm>
          <a:prstGeom prst="line">
            <a:avLst/>
          </a:prstGeom>
          <a:solidFill>
            <a:schemeClr val="accent1"/>
          </a:solidFill>
          <a:ln w="19050" cap="flat" cmpd="sng" algn="ctr">
            <a:solidFill>
              <a:schemeClr val="tx1"/>
            </a:solidFill>
            <a:prstDash val="solid"/>
            <a:round/>
            <a:headEnd type="none" w="med" len="med"/>
            <a:tailEnd type="triangle" w="med" len="med"/>
          </a:ln>
          <a:effectLst/>
        </p:spPr>
      </p:cxnSp>
      <p:sp>
        <p:nvSpPr>
          <p:cNvPr id="57" name="TextBox 56"/>
          <p:cNvSpPr txBox="1"/>
          <p:nvPr/>
        </p:nvSpPr>
        <p:spPr>
          <a:xfrm>
            <a:off x="2891607" y="3832996"/>
            <a:ext cx="408227" cy="400110"/>
          </a:xfrm>
          <a:prstGeom prst="rect">
            <a:avLst/>
          </a:prstGeom>
          <a:noFill/>
        </p:spPr>
        <p:txBody>
          <a:bodyPr wrap="square" rtlCol="0">
            <a:spAutoFit/>
          </a:bodyPr>
          <a:lstStyle/>
          <a:p>
            <a:r>
              <a:rPr lang="en-US" dirty="0"/>
              <a:t>S</a:t>
            </a:r>
          </a:p>
        </p:txBody>
      </p:sp>
      <p:sp>
        <p:nvSpPr>
          <p:cNvPr id="58" name="TextBox 57"/>
          <p:cNvSpPr txBox="1"/>
          <p:nvPr/>
        </p:nvSpPr>
        <p:spPr>
          <a:xfrm>
            <a:off x="895833" y="2075260"/>
            <a:ext cx="398400" cy="400110"/>
          </a:xfrm>
          <a:prstGeom prst="rect">
            <a:avLst/>
          </a:prstGeom>
          <a:noFill/>
        </p:spPr>
        <p:txBody>
          <a:bodyPr wrap="none" rtlCol="0">
            <a:spAutoFit/>
          </a:bodyPr>
          <a:lstStyle/>
          <a:p>
            <a:r>
              <a:rPr lang="en-US" dirty="0" err="1"/>
              <a:t>h</a:t>
            </a:r>
            <a:r>
              <a:rPr lang="en-US" baseline="-25000" dirty="0" err="1"/>
              <a:t>p</a:t>
            </a:r>
            <a:endParaRPr lang="en-US" baseline="-25000" dirty="0"/>
          </a:p>
        </p:txBody>
      </p:sp>
      <p:sp>
        <p:nvSpPr>
          <p:cNvPr id="59" name="Up-Down Arrow 58"/>
          <p:cNvSpPr/>
          <p:nvPr/>
        </p:nvSpPr>
        <p:spPr bwMode="auto">
          <a:xfrm>
            <a:off x="1258700" y="1168043"/>
            <a:ext cx="90717" cy="2143302"/>
          </a:xfrm>
          <a:prstGeom prst="up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cxnSp>
        <p:nvCxnSpPr>
          <p:cNvPr id="61" name="Straight Arrow Connector 60"/>
          <p:cNvCxnSpPr>
            <a:stCxn id="57" idx="1"/>
          </p:cNvCxnSpPr>
          <p:nvPr/>
        </p:nvCxnSpPr>
        <p:spPr bwMode="auto">
          <a:xfrm flipH="1" flipV="1">
            <a:off x="2472041" y="3424748"/>
            <a:ext cx="419566" cy="60830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2" name="Straight Arrow Connector 61"/>
          <p:cNvCxnSpPr/>
          <p:nvPr/>
        </p:nvCxnSpPr>
        <p:spPr bwMode="auto">
          <a:xfrm flipV="1">
            <a:off x="3243136" y="4037120"/>
            <a:ext cx="1020568" cy="5670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0" name="Picture 6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438" y="2688557"/>
            <a:ext cx="571622" cy="373304"/>
          </a:xfrm>
          <a:prstGeom prst="rect">
            <a:avLst/>
          </a:prstGeom>
          <a:solidFill>
            <a:schemeClr val="bg1"/>
          </a:solidFill>
        </p:spPr>
      </p:pic>
      <p:sp>
        <p:nvSpPr>
          <p:cNvPr id="71" name="Freeform 70"/>
          <p:cNvSpPr/>
          <p:nvPr/>
        </p:nvSpPr>
        <p:spPr>
          <a:xfrm>
            <a:off x="2131852" y="2381447"/>
            <a:ext cx="691718" cy="295173"/>
          </a:xfrm>
          <a:custGeom>
            <a:avLst/>
            <a:gdLst>
              <a:gd name="connsiteX0" fmla="*/ 0 w 691718"/>
              <a:gd name="connsiteY0" fmla="*/ 283505 h 295173"/>
              <a:gd name="connsiteX1" fmla="*/ 136075 w 691718"/>
              <a:gd name="connsiteY1" fmla="*/ 294846 h 295173"/>
              <a:gd name="connsiteX2" fmla="*/ 385547 w 691718"/>
              <a:gd name="connsiteY2" fmla="*/ 272165 h 295173"/>
              <a:gd name="connsiteX3" fmla="*/ 589661 w 691718"/>
              <a:gd name="connsiteY3" fmla="*/ 181443 h 295173"/>
              <a:gd name="connsiteX4" fmla="*/ 691718 w 691718"/>
              <a:gd name="connsiteY4" fmla="*/ 0 h 295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18" h="295173">
                <a:moveTo>
                  <a:pt x="0" y="283505"/>
                </a:moveTo>
                <a:cubicBezTo>
                  <a:pt x="35908" y="290120"/>
                  <a:pt x="71817" y="296736"/>
                  <a:pt x="136075" y="294846"/>
                </a:cubicBezTo>
                <a:cubicBezTo>
                  <a:pt x="200333" y="292956"/>
                  <a:pt x="309949" y="291066"/>
                  <a:pt x="385547" y="272165"/>
                </a:cubicBezTo>
                <a:cubicBezTo>
                  <a:pt x="461145" y="253264"/>
                  <a:pt x="538633" y="226804"/>
                  <a:pt x="589661" y="181443"/>
                </a:cubicBezTo>
                <a:cubicBezTo>
                  <a:pt x="640689" y="136082"/>
                  <a:pt x="691718" y="0"/>
                  <a:pt x="691718" y="0"/>
                </a:cubicBezTo>
              </a:path>
            </a:pathLst>
          </a:custGeom>
          <a:ln w="28575" cmpd="sng">
            <a:solidFill>
              <a:srgbClr val="1E08C9"/>
            </a:solidFill>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72" name="Freeform 71"/>
          <p:cNvSpPr/>
          <p:nvPr/>
        </p:nvSpPr>
        <p:spPr>
          <a:xfrm>
            <a:off x="1440134" y="1814436"/>
            <a:ext cx="544303" cy="121816"/>
          </a:xfrm>
          <a:custGeom>
            <a:avLst/>
            <a:gdLst>
              <a:gd name="connsiteX0" fmla="*/ 0 w 544303"/>
              <a:gd name="connsiteY0" fmla="*/ 11340 h 121816"/>
              <a:gd name="connsiteX1" fmla="*/ 181434 w 544303"/>
              <a:gd name="connsiteY1" fmla="*/ 102062 h 121816"/>
              <a:gd name="connsiteX2" fmla="*/ 362868 w 544303"/>
              <a:gd name="connsiteY2" fmla="*/ 113402 h 121816"/>
              <a:gd name="connsiteX3" fmla="*/ 544303 w 544303"/>
              <a:gd name="connsiteY3" fmla="*/ 0 h 121816"/>
            </a:gdLst>
            <a:ahLst/>
            <a:cxnLst>
              <a:cxn ang="0">
                <a:pos x="connsiteX0" y="connsiteY0"/>
              </a:cxn>
              <a:cxn ang="0">
                <a:pos x="connsiteX1" y="connsiteY1"/>
              </a:cxn>
              <a:cxn ang="0">
                <a:pos x="connsiteX2" y="connsiteY2"/>
              </a:cxn>
              <a:cxn ang="0">
                <a:pos x="connsiteX3" y="connsiteY3"/>
              </a:cxn>
            </a:cxnLst>
            <a:rect l="l" t="t" r="r" b="b"/>
            <a:pathLst>
              <a:path w="544303" h="121816">
                <a:moveTo>
                  <a:pt x="0" y="11340"/>
                </a:moveTo>
                <a:cubicBezTo>
                  <a:pt x="60478" y="48196"/>
                  <a:pt x="120956" y="85052"/>
                  <a:pt x="181434" y="102062"/>
                </a:cubicBezTo>
                <a:cubicBezTo>
                  <a:pt x="241912" y="119072"/>
                  <a:pt x="302390" y="130412"/>
                  <a:pt x="362868" y="113402"/>
                </a:cubicBezTo>
                <a:cubicBezTo>
                  <a:pt x="423346" y="96392"/>
                  <a:pt x="544303" y="0"/>
                  <a:pt x="544303" y="0"/>
                </a:cubicBezTo>
              </a:path>
            </a:pathLst>
          </a:custGeom>
          <a:ln w="28575" cmpd="sng">
            <a:solidFill>
              <a:schemeClr val="tx1"/>
            </a:solidFill>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pic>
        <p:nvPicPr>
          <p:cNvPr id="73" name="Picture 7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1200" y="3113134"/>
            <a:ext cx="240896" cy="345633"/>
          </a:xfrm>
          <a:prstGeom prst="rect">
            <a:avLst/>
          </a:prstGeom>
        </p:spPr>
      </p:pic>
      <p:sp>
        <p:nvSpPr>
          <p:cNvPr id="74" name="Freeform 73"/>
          <p:cNvSpPr/>
          <p:nvPr/>
        </p:nvSpPr>
        <p:spPr>
          <a:xfrm>
            <a:off x="3095721" y="3007165"/>
            <a:ext cx="578321" cy="190777"/>
          </a:xfrm>
          <a:custGeom>
            <a:avLst/>
            <a:gdLst>
              <a:gd name="connsiteX0" fmla="*/ 0 w 578321"/>
              <a:gd name="connsiteY0" fmla="*/ 190777 h 190777"/>
              <a:gd name="connsiteX1" fmla="*/ 113396 w 578321"/>
              <a:gd name="connsiteY1" fmla="*/ 66034 h 190777"/>
              <a:gd name="connsiteX2" fmla="*/ 260812 w 578321"/>
              <a:gd name="connsiteY2" fmla="*/ 9333 h 190777"/>
              <a:gd name="connsiteX3" fmla="*/ 453585 w 578321"/>
              <a:gd name="connsiteY3" fmla="*/ 9333 h 190777"/>
              <a:gd name="connsiteX4" fmla="*/ 578321 w 578321"/>
              <a:gd name="connsiteY4" fmla="*/ 100055 h 19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321" h="190777">
                <a:moveTo>
                  <a:pt x="0" y="190777"/>
                </a:moveTo>
                <a:cubicBezTo>
                  <a:pt x="34963" y="143526"/>
                  <a:pt x="69927" y="96275"/>
                  <a:pt x="113396" y="66034"/>
                </a:cubicBezTo>
                <a:cubicBezTo>
                  <a:pt x="156865" y="35793"/>
                  <a:pt x="204114" y="18783"/>
                  <a:pt x="260812" y="9333"/>
                </a:cubicBezTo>
                <a:cubicBezTo>
                  <a:pt x="317510" y="-117"/>
                  <a:pt x="400667" y="-5787"/>
                  <a:pt x="453585" y="9333"/>
                </a:cubicBezTo>
                <a:cubicBezTo>
                  <a:pt x="506503" y="24453"/>
                  <a:pt x="578321" y="100055"/>
                  <a:pt x="578321" y="100055"/>
                </a:cubicBezTo>
              </a:path>
            </a:pathLst>
          </a:custGeom>
          <a:ln w="28575" cmpd="sng">
            <a:solidFill>
              <a:srgbClr val="17B815"/>
            </a:solidFill>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75" name="TextBox 74"/>
          <p:cNvSpPr txBox="1"/>
          <p:nvPr/>
        </p:nvSpPr>
        <p:spPr>
          <a:xfrm>
            <a:off x="3832797" y="2517529"/>
            <a:ext cx="2463435" cy="400110"/>
          </a:xfrm>
          <a:prstGeom prst="rect">
            <a:avLst/>
          </a:prstGeom>
          <a:noFill/>
        </p:spPr>
        <p:txBody>
          <a:bodyPr wrap="none" rtlCol="0">
            <a:spAutoFit/>
          </a:bodyPr>
          <a:lstStyle/>
          <a:p>
            <a:r>
              <a:rPr lang="en-US" dirty="0"/>
              <a:t>Local Surface Normal</a:t>
            </a:r>
          </a:p>
        </p:txBody>
      </p:sp>
      <p:pic>
        <p:nvPicPr>
          <p:cNvPr id="76" name="Picture 7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3237" y="2008142"/>
            <a:ext cx="286951" cy="327944"/>
          </a:xfrm>
          <a:prstGeom prst="rect">
            <a:avLst/>
          </a:prstGeom>
          <a:solidFill>
            <a:srgbClr val="FFFFFF"/>
          </a:solidFill>
        </p:spPr>
      </p:pic>
    </p:spTree>
    <p:extLst>
      <p:ext uri="{BB962C8B-B14F-4D97-AF65-F5344CB8AC3E}">
        <p14:creationId xmlns:p14="http://schemas.microsoft.com/office/powerpoint/2010/main" val="39342308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3" descr=":grd_res_ind.jpg"/>
          <p:cNvPicPr>
            <a:picLocks noChangeAspect="1" noChangeArrowheads="1"/>
          </p:cNvPicPr>
          <p:nvPr/>
        </p:nvPicPr>
        <p:blipFill rotWithShape="1">
          <a:blip r:embed="rId2">
            <a:extLst>
              <a:ext uri="{28A0092B-C50C-407E-A947-70E740481C1C}">
                <a14:useLocalDpi xmlns:a14="http://schemas.microsoft.com/office/drawing/2010/main" val="0"/>
              </a:ext>
            </a:extLst>
          </a:blip>
          <a:srcRect b="4914"/>
          <a:stretch/>
        </p:blipFill>
        <p:spPr bwMode="auto">
          <a:xfrm>
            <a:off x="1052513" y="2136030"/>
            <a:ext cx="6754812" cy="4379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4" name="Title 1"/>
          <p:cNvSpPr>
            <a:spLocks noGrp="1"/>
          </p:cNvSpPr>
          <p:nvPr>
            <p:ph type="title"/>
          </p:nvPr>
        </p:nvSpPr>
        <p:spPr>
          <a:xfrm>
            <a:off x="755576" y="278159"/>
            <a:ext cx="7569200" cy="990601"/>
          </a:xfrm>
        </p:spPr>
        <p:txBody>
          <a:bodyPr/>
          <a:lstStyle/>
          <a:p>
            <a:r>
              <a:rPr lang="en-US" dirty="0">
                <a:ea typeface="ＭＳ Ｐゴシック" charset="0"/>
                <a:cs typeface="ＭＳ Ｐゴシック" charset="0"/>
              </a:rPr>
              <a:t>Ground Resolution</a:t>
            </a:r>
          </a:p>
        </p:txBody>
      </p:sp>
      <p:sp>
        <p:nvSpPr>
          <p:cNvPr id="13315" name="Content Placeholder 2"/>
          <p:cNvSpPr>
            <a:spLocks noGrp="1"/>
          </p:cNvSpPr>
          <p:nvPr>
            <p:ph idx="1"/>
          </p:nvPr>
        </p:nvSpPr>
        <p:spPr>
          <a:xfrm>
            <a:off x="420688" y="1244029"/>
            <a:ext cx="8293100" cy="2112963"/>
          </a:xfrm>
        </p:spPr>
        <p:txBody>
          <a:bodyPr/>
          <a:lstStyle/>
          <a:p>
            <a:pPr>
              <a:buFont typeface="Arial"/>
              <a:buChar char="•"/>
            </a:pPr>
            <a:r>
              <a:rPr lang="en-US" sz="1800" dirty="0">
                <a:ea typeface="ＭＳ Ｐゴシック" charset="0"/>
                <a:cs typeface="ＭＳ Ｐゴシック" charset="0"/>
              </a:rPr>
              <a:t>The ground resolution, </a:t>
            </a:r>
            <a:r>
              <a:rPr lang="en-US" sz="1800" dirty="0">
                <a:latin typeface="Symbol" charset="2"/>
                <a:ea typeface="ＭＳ Ｐゴシック" charset="0"/>
                <a:cs typeface="Symbol" charset="2"/>
              </a:rPr>
              <a:t>D</a:t>
            </a:r>
            <a:r>
              <a:rPr lang="en-US" sz="1800" i="1" dirty="0">
                <a:ea typeface="ＭＳ Ｐゴシック" charset="0"/>
                <a:cs typeface="ＭＳ Ｐゴシック" charset="0"/>
              </a:rPr>
              <a:t>g</a:t>
            </a:r>
            <a:r>
              <a:rPr lang="en-US" sz="1800" dirty="0">
                <a:ea typeface="ＭＳ Ｐゴシック" charset="0"/>
                <a:cs typeface="ＭＳ Ｐゴシック" charset="0"/>
              </a:rPr>
              <a:t>, depends on the range resolution and incidence angle, </a:t>
            </a:r>
            <a:r>
              <a:rPr lang="en-US" sz="1800" i="1" dirty="0">
                <a:latin typeface="Symbol" charset="2"/>
                <a:ea typeface="ＭＳ Ｐゴシック" charset="0"/>
                <a:cs typeface="Symbol" charset="2"/>
              </a:rPr>
              <a:t>q</a:t>
            </a:r>
            <a:r>
              <a:rPr lang="en-US" sz="1800" baseline="-25000" dirty="0">
                <a:ea typeface="ＭＳ Ｐゴシック" charset="0"/>
                <a:cs typeface="ＭＳ Ｐゴシック" charset="0"/>
              </a:rPr>
              <a:t>i</a:t>
            </a:r>
            <a:r>
              <a:rPr lang="en-US" sz="1800" dirty="0">
                <a:ea typeface="ＭＳ Ｐゴシック" charset="0"/>
                <a:cs typeface="ＭＳ Ｐゴシック" charset="0"/>
              </a:rPr>
              <a:t>. </a:t>
            </a:r>
          </a:p>
          <a:p>
            <a:pPr>
              <a:buFont typeface="Arial"/>
              <a:buChar char="•"/>
            </a:pPr>
            <a:r>
              <a:rPr lang="en-US" sz="1800" dirty="0">
                <a:ea typeface="ＭＳ Ｐゴシック" charset="0"/>
                <a:cs typeface="ＭＳ Ｐゴシック" charset="0"/>
              </a:rPr>
              <a:t>Incidence angle is the angle between the wave propagation direction or line-of-sight and the normal to the surface.  </a:t>
            </a:r>
          </a:p>
        </p:txBody>
      </p:sp>
      <p:pic>
        <p:nvPicPr>
          <p:cNvPr id="13316" name="Picture 4"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959794"/>
            <a:ext cx="309563"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5"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57738" y="3047106"/>
            <a:ext cx="3325812" cy="69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8" name="Picture 6" descr="latex-image-1.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79738" y="6076056"/>
            <a:ext cx="249237" cy="233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9" name="Freeform 7"/>
          <p:cNvSpPr>
            <a:spLocks noChangeArrowheads="1"/>
          </p:cNvSpPr>
          <p:nvPr/>
        </p:nvSpPr>
        <p:spPr bwMode="auto">
          <a:xfrm>
            <a:off x="1358900" y="3350319"/>
            <a:ext cx="1058863" cy="441325"/>
          </a:xfrm>
          <a:custGeom>
            <a:avLst/>
            <a:gdLst>
              <a:gd name="T0" fmla="*/ 0 w 1060174"/>
              <a:gd name="T1" fmla="*/ 308348 h 441740"/>
              <a:gd name="T2" fmla="*/ 110026 w 1060174"/>
              <a:gd name="T3" fmla="*/ 407458 h 441740"/>
              <a:gd name="T4" fmla="*/ 385090 w 1060174"/>
              <a:gd name="T5" fmla="*/ 440496 h 441740"/>
              <a:gd name="T6" fmla="*/ 561130 w 1060174"/>
              <a:gd name="T7" fmla="*/ 407458 h 441740"/>
              <a:gd name="T8" fmla="*/ 803187 w 1060174"/>
              <a:gd name="T9" fmla="*/ 297334 h 441740"/>
              <a:gd name="T10" fmla="*/ 957222 w 1060174"/>
              <a:gd name="T11" fmla="*/ 154174 h 441740"/>
              <a:gd name="T12" fmla="*/ 1056246 w 1060174"/>
              <a:gd name="T13" fmla="*/ 0 h 441740"/>
              <a:gd name="T14" fmla="*/ 0 60000 65536"/>
              <a:gd name="T15" fmla="*/ 0 60000 65536"/>
              <a:gd name="T16" fmla="*/ 0 60000 65536"/>
              <a:gd name="T17" fmla="*/ 0 60000 65536"/>
              <a:gd name="T18" fmla="*/ 0 60000 65536"/>
              <a:gd name="T19" fmla="*/ 0 60000 65536"/>
              <a:gd name="T20" fmla="*/ 0 60000 65536"/>
              <a:gd name="T21" fmla="*/ 0 w 1060174"/>
              <a:gd name="T22" fmla="*/ 0 h 441740"/>
              <a:gd name="T23" fmla="*/ 1060174 w 1060174"/>
              <a:gd name="T24" fmla="*/ 441740 h 4417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0174" h="441740">
                <a:moveTo>
                  <a:pt x="0" y="309218"/>
                </a:moveTo>
                <a:cubicBezTo>
                  <a:pt x="23007" y="347870"/>
                  <a:pt x="46015" y="386522"/>
                  <a:pt x="110435" y="408609"/>
                </a:cubicBezTo>
                <a:cubicBezTo>
                  <a:pt x="174855" y="430696"/>
                  <a:pt x="311058" y="441740"/>
                  <a:pt x="386522" y="441740"/>
                </a:cubicBezTo>
                <a:cubicBezTo>
                  <a:pt x="461986" y="441740"/>
                  <a:pt x="493275" y="432537"/>
                  <a:pt x="563217" y="408609"/>
                </a:cubicBezTo>
                <a:cubicBezTo>
                  <a:pt x="633159" y="384681"/>
                  <a:pt x="739913" y="340507"/>
                  <a:pt x="806174" y="298174"/>
                </a:cubicBezTo>
                <a:cubicBezTo>
                  <a:pt x="872435" y="255841"/>
                  <a:pt x="918449" y="204305"/>
                  <a:pt x="960782" y="154609"/>
                </a:cubicBezTo>
                <a:cubicBezTo>
                  <a:pt x="1003115" y="104913"/>
                  <a:pt x="1060174" y="0"/>
                  <a:pt x="1060174" y="0"/>
                </a:cubicBezTo>
              </a:path>
            </a:pathLst>
          </a:custGeom>
          <a:noFill/>
          <a:ln w="28575">
            <a:solidFill>
              <a:schemeClr val="tx1"/>
            </a:solidFill>
            <a:round/>
            <a:headEnd type="triangle" w="lg" len="lg"/>
            <a:tailEnd type="triangle" w="lg"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320" name="Freeform 8"/>
          <p:cNvSpPr>
            <a:spLocks noChangeArrowheads="1"/>
          </p:cNvSpPr>
          <p:nvPr/>
        </p:nvSpPr>
        <p:spPr bwMode="auto">
          <a:xfrm>
            <a:off x="3402013" y="5912544"/>
            <a:ext cx="187325" cy="452437"/>
          </a:xfrm>
          <a:custGeom>
            <a:avLst/>
            <a:gdLst>
              <a:gd name="T0" fmla="*/ 0 w 187739"/>
              <a:gd name="T1" fmla="*/ 0 h 452783"/>
              <a:gd name="T2" fmla="*/ 142618 w 187739"/>
              <a:gd name="T3" fmla="*/ 99164 h 452783"/>
              <a:gd name="T4" fmla="*/ 186500 w 187739"/>
              <a:gd name="T5" fmla="*/ 275454 h 452783"/>
              <a:gd name="T6" fmla="*/ 142618 w 187739"/>
              <a:gd name="T7" fmla="*/ 451746 h 452783"/>
              <a:gd name="T8" fmla="*/ 0 60000 65536"/>
              <a:gd name="T9" fmla="*/ 0 60000 65536"/>
              <a:gd name="T10" fmla="*/ 0 60000 65536"/>
              <a:gd name="T11" fmla="*/ 0 60000 65536"/>
              <a:gd name="T12" fmla="*/ 0 w 187739"/>
              <a:gd name="T13" fmla="*/ 0 h 452783"/>
              <a:gd name="T14" fmla="*/ 187739 w 187739"/>
              <a:gd name="T15" fmla="*/ 452783 h 452783"/>
            </a:gdLst>
            <a:ahLst/>
            <a:cxnLst>
              <a:cxn ang="T8">
                <a:pos x="T0" y="T1"/>
              </a:cxn>
              <a:cxn ang="T9">
                <a:pos x="T2" y="T3"/>
              </a:cxn>
              <a:cxn ang="T10">
                <a:pos x="T4" y="T5"/>
              </a:cxn>
              <a:cxn ang="T11">
                <a:pos x="T6" y="T7"/>
              </a:cxn>
            </a:cxnLst>
            <a:rect l="T12" t="T13" r="T14" b="T15"/>
            <a:pathLst>
              <a:path w="187739" h="452783">
                <a:moveTo>
                  <a:pt x="0" y="0"/>
                </a:moveTo>
                <a:cubicBezTo>
                  <a:pt x="56138" y="26689"/>
                  <a:pt x="112276" y="53378"/>
                  <a:pt x="143566" y="99392"/>
                </a:cubicBezTo>
                <a:cubicBezTo>
                  <a:pt x="174856" y="145406"/>
                  <a:pt x="187739" y="217189"/>
                  <a:pt x="187739" y="276087"/>
                </a:cubicBezTo>
                <a:cubicBezTo>
                  <a:pt x="187739" y="334985"/>
                  <a:pt x="143566" y="452783"/>
                  <a:pt x="143566" y="452783"/>
                </a:cubicBezTo>
              </a:path>
            </a:pathLst>
          </a:custGeom>
          <a:noFill/>
          <a:ln w="28575">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Tree>
    <p:extLst>
      <p:ext uri="{BB962C8B-B14F-4D97-AF65-F5344CB8AC3E}">
        <p14:creationId xmlns:p14="http://schemas.microsoft.com/office/powerpoint/2010/main" val="392963435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a:t>
            </a:r>
          </a:p>
        </p:txBody>
      </p:sp>
      <p:sp>
        <p:nvSpPr>
          <p:cNvPr id="3" name="Content Placeholder 2"/>
          <p:cNvSpPr>
            <a:spLocks noGrp="1"/>
          </p:cNvSpPr>
          <p:nvPr>
            <p:ph idx="1"/>
          </p:nvPr>
        </p:nvSpPr>
        <p:spPr>
          <a:xfrm>
            <a:off x="685800" y="1981200"/>
            <a:ext cx="7772400" cy="4419600"/>
          </a:xfrm>
        </p:spPr>
        <p:txBody>
          <a:bodyPr/>
          <a:lstStyle/>
          <a:p>
            <a:r>
              <a:rPr lang="en-US" dirty="0"/>
              <a:t>Materials compiled and modified from presentations shared among a number of colleagues over the years</a:t>
            </a:r>
          </a:p>
          <a:p>
            <a:pPr lvl="1"/>
            <a:r>
              <a:rPr lang="en-US" dirty="0"/>
              <a:t>Scott Hensley</a:t>
            </a:r>
          </a:p>
          <a:p>
            <a:pPr lvl="1"/>
            <a:r>
              <a:rPr lang="en-US" dirty="0"/>
              <a:t>Tony Freeman</a:t>
            </a:r>
          </a:p>
          <a:p>
            <a:pPr lvl="1"/>
            <a:r>
              <a:rPr lang="en-US" dirty="0" err="1"/>
              <a:t>Jakob</a:t>
            </a:r>
            <a:r>
              <a:rPr lang="en-US" dirty="0"/>
              <a:t> van </a:t>
            </a:r>
            <a:r>
              <a:rPr lang="en-US" dirty="0" err="1"/>
              <a:t>Zyl</a:t>
            </a:r>
            <a:endParaRPr lang="en-US" dirty="0"/>
          </a:p>
          <a:p>
            <a:pPr lvl="1"/>
            <a:r>
              <a:rPr lang="en-US" dirty="0" err="1"/>
              <a:t>Piyush</a:t>
            </a:r>
            <a:r>
              <a:rPr lang="en-US" dirty="0"/>
              <a:t> </a:t>
            </a:r>
            <a:r>
              <a:rPr lang="en-US" dirty="0" err="1"/>
              <a:t>Agram</a:t>
            </a:r>
            <a:endParaRPr lang="en-US" dirty="0"/>
          </a:p>
          <a:p>
            <a:pPr lvl="1"/>
            <a:r>
              <a:rPr lang="en-US" dirty="0"/>
              <a:t>Howard </a:t>
            </a:r>
            <a:r>
              <a:rPr lang="en-US" dirty="0" err="1"/>
              <a:t>Zebker</a:t>
            </a:r>
            <a:endParaRPr lang="en-US" dirty="0"/>
          </a:p>
        </p:txBody>
      </p:sp>
      <p:sp>
        <p:nvSpPr>
          <p:cNvPr id="4" name="Slide Number Placeholder 3"/>
          <p:cNvSpPr>
            <a:spLocks noGrp="1"/>
          </p:cNvSpPr>
          <p:nvPr>
            <p:ph type="sldNum" sz="quarter" idx="10"/>
          </p:nvPr>
        </p:nvSpPr>
        <p:spPr/>
        <p:txBody>
          <a:bodyPr/>
          <a:lstStyle/>
          <a:p>
            <a:fld id="{76E870B9-F6FF-C447-8621-1C1A1B80FB6A}" type="slidenum">
              <a:rPr lang="en-US" smtClean="0"/>
              <a:pPr/>
              <a:t>2</a:t>
            </a:fld>
            <a:endParaRPr lang="en-US"/>
          </a:p>
        </p:txBody>
      </p:sp>
    </p:spTree>
    <p:extLst>
      <p:ext uri="{BB962C8B-B14F-4D97-AF65-F5344CB8AC3E}">
        <p14:creationId xmlns:p14="http://schemas.microsoft.com/office/powerpoint/2010/main" val="260086672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title"/>
          </p:nvPr>
        </p:nvSpPr>
        <p:spPr>
          <a:xfrm>
            <a:off x="330200" y="0"/>
            <a:ext cx="8534400" cy="1371600"/>
          </a:xfrm>
        </p:spPr>
        <p:txBody>
          <a:bodyPr rIns="132080"/>
          <a:lstStyle/>
          <a:p>
            <a:pPr indent="0" eaLnBrk="1" hangingPunct="1"/>
            <a:r>
              <a:rPr lang="en-US" sz="3200">
                <a:latin typeface="Helvetica" charset="0"/>
                <a:ea typeface="ヒラギノ角ゴ Pro W6" charset="0"/>
                <a:cs typeface="ヒラギノ角ゴ Pro W6" charset="0"/>
              </a:rPr>
              <a:t>Raw Signal of a Point Target</a:t>
            </a:r>
          </a:p>
        </p:txBody>
      </p:sp>
      <p:sp>
        <p:nvSpPr>
          <p:cNvPr id="10" name="TextBox 9"/>
          <p:cNvSpPr txBox="1"/>
          <p:nvPr/>
        </p:nvSpPr>
        <p:spPr>
          <a:xfrm>
            <a:off x="914400" y="5795963"/>
            <a:ext cx="7239000" cy="646112"/>
          </a:xfrm>
          <a:prstGeom prst="rect">
            <a:avLst/>
          </a:prstGeom>
          <a:solidFill>
            <a:schemeClr val="accent2">
              <a:lumMod val="20000"/>
              <a:lumOff val="80000"/>
            </a:schemeClr>
          </a:solidFill>
          <a:ln>
            <a:solidFill>
              <a:schemeClr val="tx1"/>
            </a:solidFill>
          </a:ln>
        </p:spPr>
        <p:txBody>
          <a:bodyPr>
            <a:spAutoFit/>
          </a:bodyPr>
          <a:lstStyle/>
          <a:p>
            <a:pPr>
              <a:defRPr/>
            </a:pPr>
            <a:r>
              <a:rPr lang="en-US" sz="1800" dirty="0">
                <a:latin typeface="+mn-lt"/>
                <a:ea typeface="ヒラギノ明朝 Pro W3" charset="-128"/>
                <a:cs typeface="ヒラギノ明朝 Pro W3" charset="-128"/>
              </a:rPr>
              <a:t>This “image” shows a sequence of simulated pulse echoes from a single point target</a:t>
            </a:r>
          </a:p>
        </p:txBody>
      </p:sp>
      <p:pic>
        <p:nvPicPr>
          <p:cNvPr id="36868" name="Content Placeholder 11" descr="rawsgl.pdf"/>
          <p:cNvPicPr>
            <a:picLocks noGrp="1" noChangeAspect="1"/>
          </p:cNvPicPr>
          <p:nvPr>
            <p:ph idx="1"/>
          </p:nvPr>
        </p:nvPicPr>
        <p:blipFill>
          <a:blip r:embed="rId2">
            <a:extLst>
              <a:ext uri="{28A0092B-C50C-407E-A947-70E740481C1C}">
                <a14:useLocalDpi xmlns:a14="http://schemas.microsoft.com/office/drawing/2010/main" val="0"/>
              </a:ext>
            </a:extLst>
          </a:blip>
          <a:srcRect t="-14131" b="20531"/>
          <a:stretch>
            <a:fillRect/>
          </a:stretch>
        </p:blipFill>
        <p:spPr>
          <a:xfrm>
            <a:off x="685800" y="1657350"/>
            <a:ext cx="7772400" cy="3559175"/>
          </a:xfrm>
        </p:spPr>
      </p:pic>
      <p:sp>
        <p:nvSpPr>
          <p:cNvPr id="13" name="TextBox 12"/>
          <p:cNvSpPr txBox="1"/>
          <p:nvPr/>
        </p:nvSpPr>
        <p:spPr>
          <a:xfrm>
            <a:off x="685800" y="1371600"/>
            <a:ext cx="1092200" cy="461963"/>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Range </a:t>
            </a:r>
          </a:p>
        </p:txBody>
      </p:sp>
      <p:cxnSp>
        <p:nvCxnSpPr>
          <p:cNvPr id="36870" name="Straight Arrow Connector 14"/>
          <p:cNvCxnSpPr>
            <a:cxnSpLocks noChangeShapeType="1"/>
          </p:cNvCxnSpPr>
          <p:nvPr/>
        </p:nvCxnSpPr>
        <p:spPr bwMode="auto">
          <a:xfrm>
            <a:off x="1905000" y="1600200"/>
            <a:ext cx="1371600" cy="1588"/>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16" name="TextBox 15"/>
          <p:cNvSpPr txBox="1"/>
          <p:nvPr/>
        </p:nvSpPr>
        <p:spPr>
          <a:xfrm rot="16200000">
            <a:off x="-718343" y="3994943"/>
            <a:ext cx="2203450" cy="461963"/>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Pulse Number</a:t>
            </a:r>
          </a:p>
        </p:txBody>
      </p:sp>
      <p:cxnSp>
        <p:nvCxnSpPr>
          <p:cNvPr id="36872" name="Straight Arrow Connector 16"/>
          <p:cNvCxnSpPr>
            <a:cxnSpLocks noChangeShapeType="1"/>
          </p:cNvCxnSpPr>
          <p:nvPr/>
        </p:nvCxnSpPr>
        <p:spPr bwMode="auto">
          <a:xfrm rot="5400000" flipH="1" flipV="1">
            <a:off x="-71437" y="2708275"/>
            <a:ext cx="985838" cy="158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Content Placeholder 11" descr="rawsgl.pdf"/>
          <p:cNvPicPr>
            <a:picLocks noGrp="1" noChangeAspect="1"/>
          </p:cNvPicPr>
          <p:nvPr>
            <p:ph idx="1"/>
          </p:nvPr>
        </p:nvPicPr>
        <p:blipFill>
          <a:blip r:embed="rId2">
            <a:extLst>
              <a:ext uri="{28A0092B-C50C-407E-A947-70E740481C1C}">
                <a14:useLocalDpi xmlns:a14="http://schemas.microsoft.com/office/drawing/2010/main" val="0"/>
              </a:ext>
            </a:extLst>
          </a:blip>
          <a:srcRect t="-14131" b="20531"/>
          <a:stretch>
            <a:fillRect/>
          </a:stretch>
        </p:blipFill>
        <p:spPr>
          <a:xfrm>
            <a:off x="685800" y="1657350"/>
            <a:ext cx="7772400" cy="3559175"/>
          </a:xfrm>
        </p:spPr>
      </p:pic>
      <p:sp>
        <p:nvSpPr>
          <p:cNvPr id="37891" name="Rectangle 3"/>
          <p:cNvSpPr>
            <a:spLocks noGrp="1" noChangeArrowheads="1"/>
          </p:cNvSpPr>
          <p:nvPr>
            <p:ph type="title"/>
          </p:nvPr>
        </p:nvSpPr>
        <p:spPr>
          <a:xfrm>
            <a:off x="330200" y="228600"/>
            <a:ext cx="8534400" cy="1371600"/>
          </a:xfrm>
        </p:spPr>
        <p:txBody>
          <a:bodyPr rIns="132080"/>
          <a:lstStyle/>
          <a:p>
            <a:pPr indent="0" eaLnBrk="1" hangingPunct="1"/>
            <a:r>
              <a:rPr lang="en-US" sz="3200">
                <a:latin typeface="Helvetica" charset="0"/>
                <a:ea typeface="ヒラギノ角ゴ Pro W6" charset="0"/>
                <a:cs typeface="ヒラギノ角ゴ Pro W6" charset="0"/>
              </a:rPr>
              <a:t>Range Compression of a Point Target;</a:t>
            </a:r>
            <a:br>
              <a:rPr lang="en-US" sz="3200">
                <a:latin typeface="Helvetica" charset="0"/>
                <a:ea typeface="ヒラギノ角ゴ Pro W6" charset="0"/>
                <a:cs typeface="ヒラギノ角ゴ Pro W6" charset="0"/>
              </a:rPr>
            </a:br>
            <a:r>
              <a:rPr lang="en-US" sz="3200">
                <a:latin typeface="Helvetica" charset="0"/>
                <a:ea typeface="ヒラギノ角ゴ Pro W6" charset="0"/>
                <a:cs typeface="ヒラギノ角ゴ Pro W6" charset="0"/>
              </a:rPr>
              <a:t>after Matched filtering</a:t>
            </a:r>
          </a:p>
        </p:txBody>
      </p:sp>
      <p:sp>
        <p:nvSpPr>
          <p:cNvPr id="10" name="TextBox 9"/>
          <p:cNvSpPr txBox="1"/>
          <p:nvPr/>
        </p:nvSpPr>
        <p:spPr>
          <a:xfrm>
            <a:off x="914400" y="5791200"/>
            <a:ext cx="7239000" cy="646113"/>
          </a:xfrm>
          <a:prstGeom prst="rect">
            <a:avLst/>
          </a:prstGeom>
          <a:solidFill>
            <a:schemeClr val="accent2">
              <a:lumMod val="20000"/>
              <a:lumOff val="80000"/>
            </a:schemeClr>
          </a:solidFill>
          <a:ln>
            <a:solidFill>
              <a:schemeClr val="tx1"/>
            </a:solidFill>
          </a:ln>
        </p:spPr>
        <p:txBody>
          <a:bodyPr>
            <a:spAutoFit/>
          </a:bodyPr>
          <a:lstStyle/>
          <a:p>
            <a:pPr>
              <a:defRPr/>
            </a:pPr>
            <a:r>
              <a:rPr lang="en-US" sz="1800" dirty="0">
                <a:latin typeface="+mn-lt"/>
                <a:ea typeface="ヒラギノ明朝 Pro W3" charset="-128"/>
                <a:cs typeface="ヒラギノ明朝 Pro W3" charset="-128"/>
              </a:rPr>
              <a:t>This “image” shows the simulated pulse echoes after range compression matched filtering</a:t>
            </a:r>
          </a:p>
        </p:txBody>
      </p:sp>
      <p:pic>
        <p:nvPicPr>
          <p:cNvPr id="37893" name="Content Placeholder 10" descr="rczmamphs.pdf"/>
          <p:cNvPicPr>
            <a:picLocks noChangeAspect="1"/>
          </p:cNvPicPr>
          <p:nvPr/>
        </p:nvPicPr>
        <p:blipFill>
          <a:blip r:embed="rId3">
            <a:extLst>
              <a:ext uri="{28A0092B-C50C-407E-A947-70E740481C1C}">
                <a14:useLocalDpi xmlns:a14="http://schemas.microsoft.com/office/drawing/2010/main" val="0"/>
              </a:ext>
            </a:extLst>
          </a:blip>
          <a:srcRect t="12653" r="59808" b="10352"/>
          <a:stretch>
            <a:fillRect/>
          </a:stretch>
        </p:blipFill>
        <p:spPr bwMode="auto">
          <a:xfrm>
            <a:off x="1371600" y="2209800"/>
            <a:ext cx="3124200" cy="299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9" name="TextBox 18"/>
          <p:cNvSpPr txBox="1"/>
          <p:nvPr/>
        </p:nvSpPr>
        <p:spPr>
          <a:xfrm>
            <a:off x="762000" y="1519238"/>
            <a:ext cx="1092200" cy="461962"/>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Range </a:t>
            </a:r>
          </a:p>
        </p:txBody>
      </p:sp>
      <p:cxnSp>
        <p:nvCxnSpPr>
          <p:cNvPr id="37895" name="Straight Arrow Connector 19"/>
          <p:cNvCxnSpPr>
            <a:cxnSpLocks noChangeShapeType="1"/>
          </p:cNvCxnSpPr>
          <p:nvPr/>
        </p:nvCxnSpPr>
        <p:spPr bwMode="auto">
          <a:xfrm>
            <a:off x="1981200" y="1747838"/>
            <a:ext cx="1371600" cy="158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21" name="TextBox 20"/>
          <p:cNvSpPr txBox="1"/>
          <p:nvPr/>
        </p:nvSpPr>
        <p:spPr>
          <a:xfrm rot="16200000">
            <a:off x="-718343" y="3994943"/>
            <a:ext cx="2203450" cy="461963"/>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Pulse Number</a:t>
            </a:r>
          </a:p>
        </p:txBody>
      </p:sp>
      <p:cxnSp>
        <p:nvCxnSpPr>
          <p:cNvPr id="37897" name="Straight Arrow Connector 21"/>
          <p:cNvCxnSpPr>
            <a:cxnSpLocks noChangeShapeType="1"/>
          </p:cNvCxnSpPr>
          <p:nvPr/>
        </p:nvCxnSpPr>
        <p:spPr bwMode="auto">
          <a:xfrm rot="5400000" flipH="1" flipV="1">
            <a:off x="-71437" y="2708275"/>
            <a:ext cx="985838" cy="158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685800" y="381000"/>
            <a:ext cx="7772400" cy="838200"/>
          </a:xfrm>
        </p:spPr>
        <p:txBody>
          <a:bodyPr/>
          <a:lstStyle/>
          <a:p>
            <a:r>
              <a:rPr lang="en-US" dirty="0">
                <a:ea typeface="ＭＳ Ｐゴシック" charset="0"/>
                <a:cs typeface="ＭＳ Ｐゴシック" charset="0"/>
              </a:rPr>
              <a:t>Doppler Shift </a:t>
            </a:r>
          </a:p>
        </p:txBody>
      </p:sp>
      <p:pic>
        <p:nvPicPr>
          <p:cNvPr id="10243" name="Picture 3" descr=":Doppler_f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50" y="2217738"/>
            <a:ext cx="5911850" cy="400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4" name="Picture 4"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4005064"/>
            <a:ext cx="3111500" cy="687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245" name="Straight Connector 14"/>
          <p:cNvCxnSpPr>
            <a:cxnSpLocks noChangeShapeType="1"/>
          </p:cNvCxnSpPr>
          <p:nvPr/>
        </p:nvCxnSpPr>
        <p:spPr bwMode="auto">
          <a:xfrm rot="16200000" flipH="1">
            <a:off x="3340100" y="2711450"/>
            <a:ext cx="420688" cy="363538"/>
          </a:xfrm>
          <a:prstGeom prst="line">
            <a:avLst/>
          </a:prstGeom>
          <a:noFill/>
          <a:ln w="76200">
            <a:solidFill>
              <a:srgbClr val="0AB130"/>
            </a:solidFill>
            <a:round/>
            <a:headEnd/>
            <a:tailEnd/>
          </a:ln>
          <a:extLst>
            <a:ext uri="{909E8E84-426E-40dd-AFC4-6F175D3DCCD1}">
              <a14:hiddenFill xmlns:a14="http://schemas.microsoft.com/office/drawing/2010/main" xmlns="">
                <a:noFill/>
              </a14:hiddenFill>
            </a:ext>
          </a:extLst>
        </p:spPr>
      </p:cxnSp>
      <p:pic>
        <p:nvPicPr>
          <p:cNvPr id="10246" name="Picture 16" descr="latex-image-1.pdf"/>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2938068">
            <a:off x="3160713" y="2922587"/>
            <a:ext cx="558800" cy="34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2" name="Content Placeholder 2"/>
          <p:cNvSpPr>
            <a:spLocks noGrp="1"/>
          </p:cNvSpPr>
          <p:nvPr>
            <p:ph idx="1"/>
          </p:nvPr>
        </p:nvSpPr>
        <p:spPr>
          <a:xfrm>
            <a:off x="5148064" y="1340768"/>
            <a:ext cx="3888432" cy="2304256"/>
          </a:xfrm>
        </p:spPr>
        <p:txBody>
          <a:bodyPr/>
          <a:lstStyle/>
          <a:p>
            <a:pPr>
              <a:buFont typeface="Arial"/>
              <a:buChar char="•"/>
            </a:pPr>
            <a:r>
              <a:rPr lang="en-US" sz="1800" dirty="0">
                <a:ea typeface="ＭＳ Ｐゴシック" charset="0"/>
                <a:cs typeface="ＭＳ Ｐゴシック" charset="0"/>
              </a:rPr>
              <a:t>Objects moving relative to a radar experience a frequency shift called the Doppler shift.</a:t>
            </a:r>
          </a:p>
          <a:p>
            <a:pPr>
              <a:buFont typeface="Arial"/>
              <a:buChar char="•"/>
            </a:pPr>
            <a:r>
              <a:rPr lang="en-US" sz="1800" dirty="0">
                <a:ea typeface="ＭＳ Ｐゴシック" charset="0"/>
                <a:cs typeface="ＭＳ Ｐゴシック" charset="0"/>
              </a:rPr>
              <a:t>Objects moving toward the radar have higher frequencies</a:t>
            </a:r>
          </a:p>
          <a:p>
            <a:pPr>
              <a:buFont typeface="Arial"/>
              <a:buChar char="•"/>
            </a:pPr>
            <a:r>
              <a:rPr lang="en-US" sz="1800" dirty="0">
                <a:ea typeface="ＭＳ Ｐゴシック" charset="0"/>
                <a:cs typeface="ＭＳ Ｐゴシック" charset="0"/>
              </a:rPr>
              <a:t>Objects moving away from the radar have lower frequencies. </a:t>
            </a:r>
          </a:p>
        </p:txBody>
      </p:sp>
    </p:spTree>
    <p:extLst>
      <p:ext uri="{BB962C8B-B14F-4D97-AF65-F5344CB8AC3E}">
        <p14:creationId xmlns:p14="http://schemas.microsoft.com/office/powerpoint/2010/main" val="351156872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1"/>
          <p:cNvSpPr>
            <a:spLocks/>
          </p:cNvSpPr>
          <p:nvPr/>
        </p:nvSpPr>
        <p:spPr bwMode="auto">
          <a:xfrm>
            <a:off x="6997700" y="4749800"/>
            <a:ext cx="177800" cy="165100"/>
          </a:xfrm>
          <a:prstGeom prst="triangle">
            <a:avLst>
              <a:gd name="adj" fmla="val 50000"/>
            </a:avLst>
          </a:prstGeom>
          <a:solidFill>
            <a:srgbClr val="000000"/>
          </a:solidFill>
          <a:ln w="12700">
            <a:solidFill>
              <a:schemeClr val="tx1"/>
            </a:solidFill>
            <a:miter lim="800000"/>
            <a:headEnd/>
            <a:tailEnd/>
          </a:ln>
        </p:spPr>
        <p:txBody>
          <a:bodyPr lIns="0" tIns="0" rIns="0" bIns="0"/>
          <a:lstStyle/>
          <a:p>
            <a:endParaRPr lang="en-US"/>
          </a:p>
        </p:txBody>
      </p:sp>
      <p:sp>
        <p:nvSpPr>
          <p:cNvPr id="38915" name="Rectangle 4"/>
          <p:cNvSpPr>
            <a:spLocks noGrp="1" noChangeArrowheads="1"/>
          </p:cNvSpPr>
          <p:nvPr>
            <p:ph type="title"/>
          </p:nvPr>
        </p:nvSpPr>
        <p:spPr>
          <a:xfrm>
            <a:off x="738188" y="-101600"/>
            <a:ext cx="5143500" cy="965200"/>
          </a:xfrm>
        </p:spPr>
        <p:txBody>
          <a:bodyPr rIns="132080"/>
          <a:lstStyle/>
          <a:p>
            <a:pPr indent="0" eaLnBrk="1" hangingPunct="1"/>
            <a:r>
              <a:rPr lang="en-US" sz="3200">
                <a:latin typeface="Helvetica" charset="0"/>
                <a:ea typeface="ヒラギノ角ゴ Pro W6" charset="0"/>
                <a:cs typeface="ヒラギノ角ゴ Pro W6" charset="0"/>
              </a:rPr>
              <a:t>SAR Imaging Concept</a:t>
            </a:r>
          </a:p>
        </p:txBody>
      </p:sp>
      <p:grpSp>
        <p:nvGrpSpPr>
          <p:cNvPr id="2" name="Group 5"/>
          <p:cNvGrpSpPr>
            <a:grpSpLocks/>
          </p:cNvGrpSpPr>
          <p:nvPr/>
        </p:nvGrpSpPr>
        <p:grpSpPr bwMode="auto">
          <a:xfrm>
            <a:off x="5265738" y="593725"/>
            <a:ext cx="3338512" cy="3576638"/>
            <a:chOff x="0" y="0"/>
            <a:chExt cx="2102" cy="2252"/>
          </a:xfrm>
        </p:grpSpPr>
        <p:sp>
          <p:nvSpPr>
            <p:cNvPr id="39321" name="AutoShape 6"/>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322" name="Oval 7"/>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323" name="Line 8"/>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24" name="Line 9"/>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325"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326" name="AutoShape 11"/>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327" name="AutoShape 12"/>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328" name="AutoShape 13"/>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329" name="Line 14"/>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30" name="Line 15"/>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31" name="AutoShape 16"/>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3" name="Group 17"/>
          <p:cNvGrpSpPr>
            <a:grpSpLocks/>
          </p:cNvGrpSpPr>
          <p:nvPr/>
        </p:nvGrpSpPr>
        <p:grpSpPr bwMode="auto">
          <a:xfrm>
            <a:off x="5202238" y="682625"/>
            <a:ext cx="3338512" cy="3576638"/>
            <a:chOff x="0" y="0"/>
            <a:chExt cx="2102" cy="2252"/>
          </a:xfrm>
        </p:grpSpPr>
        <p:sp>
          <p:nvSpPr>
            <p:cNvPr id="39310" name="AutoShape 18"/>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311" name="Oval 19"/>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312" name="Line 20"/>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13" name="Line 21"/>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314" name="Picture 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315" name="AutoShape 23"/>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316" name="AutoShape 24"/>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317" name="AutoShape 25"/>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318" name="Line 26"/>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19" name="Line 27"/>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20" name="AutoShape 28"/>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4" name="Group 29"/>
          <p:cNvGrpSpPr>
            <a:grpSpLocks/>
          </p:cNvGrpSpPr>
          <p:nvPr/>
        </p:nvGrpSpPr>
        <p:grpSpPr bwMode="auto">
          <a:xfrm>
            <a:off x="5138738" y="784225"/>
            <a:ext cx="3338512" cy="3576638"/>
            <a:chOff x="0" y="0"/>
            <a:chExt cx="2102" cy="2252"/>
          </a:xfrm>
        </p:grpSpPr>
        <p:sp>
          <p:nvSpPr>
            <p:cNvPr id="39299" name="AutoShape 30"/>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300" name="Oval 31"/>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301" name="Line 32"/>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02" name="Line 33"/>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303" name="Picture 3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304" name="AutoShape 35"/>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305" name="AutoShape 36"/>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306" name="AutoShape 37"/>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307" name="Line 38"/>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08" name="Line 39"/>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309" name="AutoShape 40"/>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5" name="Group 41"/>
          <p:cNvGrpSpPr>
            <a:grpSpLocks/>
          </p:cNvGrpSpPr>
          <p:nvPr/>
        </p:nvGrpSpPr>
        <p:grpSpPr bwMode="auto">
          <a:xfrm>
            <a:off x="5075238" y="873125"/>
            <a:ext cx="3338512" cy="3576638"/>
            <a:chOff x="0" y="0"/>
            <a:chExt cx="2102" cy="2252"/>
          </a:xfrm>
        </p:grpSpPr>
        <p:sp>
          <p:nvSpPr>
            <p:cNvPr id="39288" name="AutoShape 42"/>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89" name="Oval 43"/>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290" name="Line 44"/>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91" name="Line 45"/>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292" name="Picture 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293" name="AutoShape 47"/>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94" name="AutoShape 48"/>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95" name="AutoShape 49"/>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96" name="Line 50"/>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97" name="Line 51"/>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98" name="AutoShape 52"/>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6" name="Group 53"/>
          <p:cNvGrpSpPr>
            <a:grpSpLocks/>
          </p:cNvGrpSpPr>
          <p:nvPr/>
        </p:nvGrpSpPr>
        <p:grpSpPr bwMode="auto">
          <a:xfrm>
            <a:off x="5011738" y="974725"/>
            <a:ext cx="3338512" cy="3576638"/>
            <a:chOff x="0" y="0"/>
            <a:chExt cx="2102" cy="2252"/>
          </a:xfrm>
        </p:grpSpPr>
        <p:sp>
          <p:nvSpPr>
            <p:cNvPr id="39277" name="AutoShape 54"/>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78" name="Oval 55"/>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279" name="Line 56"/>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80" name="Line 57"/>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281" name="Picture 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282" name="AutoShape 59"/>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83" name="AutoShape 60"/>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84" name="AutoShape 61"/>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85" name="Line 62"/>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86" name="Line 63"/>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87" name="AutoShape 64"/>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7" name="Group 65"/>
          <p:cNvGrpSpPr>
            <a:grpSpLocks/>
          </p:cNvGrpSpPr>
          <p:nvPr/>
        </p:nvGrpSpPr>
        <p:grpSpPr bwMode="auto">
          <a:xfrm>
            <a:off x="4948238" y="1076325"/>
            <a:ext cx="3338512" cy="3576638"/>
            <a:chOff x="0" y="0"/>
            <a:chExt cx="2102" cy="2252"/>
          </a:xfrm>
        </p:grpSpPr>
        <p:sp>
          <p:nvSpPr>
            <p:cNvPr id="39266" name="AutoShape 66"/>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67" name="Oval 67"/>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268" name="Line 68"/>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69" name="Line 69"/>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270" name="Picture 7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271" name="AutoShape 71"/>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72" name="AutoShape 72"/>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73" name="AutoShape 73"/>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74" name="Line 74"/>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75" name="Line 75"/>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76" name="AutoShape 76"/>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8" name="Group 77"/>
          <p:cNvGrpSpPr>
            <a:grpSpLocks/>
          </p:cNvGrpSpPr>
          <p:nvPr/>
        </p:nvGrpSpPr>
        <p:grpSpPr bwMode="auto">
          <a:xfrm>
            <a:off x="4884738" y="1177925"/>
            <a:ext cx="3338512" cy="3576638"/>
            <a:chOff x="0" y="0"/>
            <a:chExt cx="2102" cy="2252"/>
          </a:xfrm>
        </p:grpSpPr>
        <p:sp>
          <p:nvSpPr>
            <p:cNvPr id="39255" name="AutoShape 78"/>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56" name="Oval 79"/>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257" name="Line 80"/>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58" name="Line 81"/>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259" name="Picture 8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260" name="AutoShape 83"/>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61" name="AutoShape 84"/>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62" name="AutoShape 85"/>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63" name="Line 86"/>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64" name="Line 87"/>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65" name="AutoShape 88"/>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9" name="Group 89"/>
          <p:cNvGrpSpPr>
            <a:grpSpLocks/>
          </p:cNvGrpSpPr>
          <p:nvPr/>
        </p:nvGrpSpPr>
        <p:grpSpPr bwMode="auto">
          <a:xfrm>
            <a:off x="4808538" y="1292225"/>
            <a:ext cx="3338512" cy="3576638"/>
            <a:chOff x="0" y="0"/>
            <a:chExt cx="2102" cy="2252"/>
          </a:xfrm>
        </p:grpSpPr>
        <p:sp>
          <p:nvSpPr>
            <p:cNvPr id="39244" name="AutoShape 90"/>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45" name="Oval 91"/>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246" name="Line 92"/>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47" name="Line 93"/>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248" name="Picture 9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249" name="AutoShape 95"/>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50" name="AutoShape 96"/>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51" name="AutoShape 97"/>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52" name="Line 98"/>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53" name="Line 99"/>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54" name="AutoShape 100"/>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10" name="Group 101"/>
          <p:cNvGrpSpPr>
            <a:grpSpLocks/>
          </p:cNvGrpSpPr>
          <p:nvPr/>
        </p:nvGrpSpPr>
        <p:grpSpPr bwMode="auto">
          <a:xfrm>
            <a:off x="4745038" y="1393825"/>
            <a:ext cx="3338512" cy="3576638"/>
            <a:chOff x="0" y="0"/>
            <a:chExt cx="2102" cy="2252"/>
          </a:xfrm>
        </p:grpSpPr>
        <p:grpSp>
          <p:nvGrpSpPr>
            <p:cNvPr id="11" name="Group 102"/>
            <p:cNvGrpSpPr>
              <a:grpSpLocks/>
            </p:cNvGrpSpPr>
            <p:nvPr/>
          </p:nvGrpSpPr>
          <p:grpSpPr bwMode="auto">
            <a:xfrm>
              <a:off x="0" y="0"/>
              <a:ext cx="2102" cy="2252"/>
              <a:chOff x="0" y="0"/>
              <a:chExt cx="2102" cy="2252"/>
            </a:xfrm>
          </p:grpSpPr>
          <p:sp>
            <p:nvSpPr>
              <p:cNvPr id="39233" name="AutoShape 103"/>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34" name="Oval 104"/>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235" name="Line 105"/>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36" name="Line 106"/>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237" name="Picture 10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238" name="AutoShape 108"/>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39" name="AutoShape 109"/>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40" name="AutoShape 110"/>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41" name="Line 111"/>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42" name="Line 112"/>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43" name="AutoShape 113"/>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231" name="Line 114"/>
            <p:cNvSpPr>
              <a:spLocks noChangeShapeType="1"/>
            </p:cNvSpPr>
            <p:nvPr/>
          </p:nvSpPr>
          <p:spPr bwMode="auto">
            <a:xfrm>
              <a:off x="668" y="601"/>
              <a:ext cx="800" cy="1573"/>
            </a:xfrm>
            <a:prstGeom prst="line">
              <a:avLst/>
            </a:prstGeom>
            <a:noFill/>
            <a:ln w="12700">
              <a:solidFill>
                <a:srgbClr val="493B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32" name="AutoShape 115"/>
            <p:cNvSpPr>
              <a:spLocks/>
            </p:cNvSpPr>
            <p:nvPr/>
          </p:nvSpPr>
          <p:spPr bwMode="auto">
            <a:xfrm>
              <a:off x="1410" y="2121"/>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grpSp>
      <p:grpSp>
        <p:nvGrpSpPr>
          <p:cNvPr id="12" name="Group 116"/>
          <p:cNvGrpSpPr>
            <a:grpSpLocks/>
          </p:cNvGrpSpPr>
          <p:nvPr/>
        </p:nvGrpSpPr>
        <p:grpSpPr bwMode="auto">
          <a:xfrm>
            <a:off x="4668838" y="1495425"/>
            <a:ext cx="3338512" cy="3576638"/>
            <a:chOff x="0" y="0"/>
            <a:chExt cx="2102" cy="2252"/>
          </a:xfrm>
        </p:grpSpPr>
        <p:sp>
          <p:nvSpPr>
            <p:cNvPr id="39216" name="Line 117"/>
            <p:cNvSpPr>
              <a:spLocks noChangeShapeType="1"/>
            </p:cNvSpPr>
            <p:nvPr/>
          </p:nvSpPr>
          <p:spPr bwMode="auto">
            <a:xfrm>
              <a:off x="674" y="606"/>
              <a:ext cx="848" cy="1509"/>
            </a:xfrm>
            <a:prstGeom prst="line">
              <a:avLst/>
            </a:prstGeom>
            <a:noFill/>
            <a:ln w="12700">
              <a:solidFill>
                <a:srgbClr val="4538F2"/>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39217" name="Group 118"/>
            <p:cNvGrpSpPr>
              <a:grpSpLocks/>
            </p:cNvGrpSpPr>
            <p:nvPr/>
          </p:nvGrpSpPr>
          <p:grpSpPr bwMode="auto">
            <a:xfrm>
              <a:off x="0" y="0"/>
              <a:ext cx="2102" cy="2252"/>
              <a:chOff x="0" y="0"/>
              <a:chExt cx="2102" cy="2252"/>
            </a:xfrm>
          </p:grpSpPr>
          <p:sp>
            <p:nvSpPr>
              <p:cNvPr id="39219" name="AutoShape 119"/>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20" name="Oval 120"/>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221" name="Line 121"/>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22" name="Line 122"/>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223" name="Picture 12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224" name="AutoShape 124"/>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25" name="AutoShape 125"/>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26" name="AutoShape 126"/>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27" name="Line 127"/>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28" name="Line 128"/>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29" name="AutoShape 129"/>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218" name="AutoShape 130"/>
            <p:cNvSpPr>
              <a:spLocks/>
            </p:cNvSpPr>
            <p:nvPr/>
          </p:nvSpPr>
          <p:spPr bwMode="auto">
            <a:xfrm>
              <a:off x="1458" y="2049"/>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grpSp>
      <p:grpSp>
        <p:nvGrpSpPr>
          <p:cNvPr id="14" name="Group 131"/>
          <p:cNvGrpSpPr>
            <a:grpSpLocks/>
          </p:cNvGrpSpPr>
          <p:nvPr/>
        </p:nvGrpSpPr>
        <p:grpSpPr bwMode="auto">
          <a:xfrm>
            <a:off x="4605338" y="1584325"/>
            <a:ext cx="3338512" cy="3576638"/>
            <a:chOff x="0" y="0"/>
            <a:chExt cx="2102" cy="2252"/>
          </a:xfrm>
        </p:grpSpPr>
        <p:grpSp>
          <p:nvGrpSpPr>
            <p:cNvPr id="13" name="Group 132"/>
            <p:cNvGrpSpPr>
              <a:grpSpLocks/>
            </p:cNvGrpSpPr>
            <p:nvPr/>
          </p:nvGrpSpPr>
          <p:grpSpPr bwMode="auto">
            <a:xfrm>
              <a:off x="0" y="0"/>
              <a:ext cx="2102" cy="2252"/>
              <a:chOff x="0" y="0"/>
              <a:chExt cx="2102" cy="2252"/>
            </a:xfrm>
          </p:grpSpPr>
          <p:sp>
            <p:nvSpPr>
              <p:cNvPr id="39205" name="AutoShape 133"/>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06" name="Oval 134"/>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207" name="Line 135"/>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08" name="Line 136"/>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209" name="Picture 13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210" name="AutoShape 138"/>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11" name="AutoShape 139"/>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212" name="AutoShape 140"/>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213" name="Line 141"/>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14" name="Line 142"/>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15" name="AutoShape 143"/>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203" name="Line 144"/>
            <p:cNvSpPr>
              <a:spLocks noChangeShapeType="1"/>
            </p:cNvSpPr>
            <p:nvPr/>
          </p:nvSpPr>
          <p:spPr bwMode="auto">
            <a:xfrm>
              <a:off x="676" y="614"/>
              <a:ext cx="894" cy="1459"/>
            </a:xfrm>
            <a:prstGeom prst="line">
              <a:avLst/>
            </a:prstGeom>
            <a:noFill/>
            <a:ln w="12700">
              <a:solidFill>
                <a:srgbClr val="3E32D9"/>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04" name="AutoShape 145"/>
            <p:cNvSpPr>
              <a:spLocks/>
            </p:cNvSpPr>
            <p:nvPr/>
          </p:nvSpPr>
          <p:spPr bwMode="auto">
            <a:xfrm>
              <a:off x="1498" y="2001"/>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grpSp>
      <p:grpSp>
        <p:nvGrpSpPr>
          <p:cNvPr id="16" name="Group 146"/>
          <p:cNvGrpSpPr>
            <a:grpSpLocks/>
          </p:cNvGrpSpPr>
          <p:nvPr/>
        </p:nvGrpSpPr>
        <p:grpSpPr bwMode="auto">
          <a:xfrm>
            <a:off x="4529138" y="1685925"/>
            <a:ext cx="3338512" cy="3576638"/>
            <a:chOff x="0" y="0"/>
            <a:chExt cx="2102" cy="2252"/>
          </a:xfrm>
        </p:grpSpPr>
        <p:grpSp>
          <p:nvGrpSpPr>
            <p:cNvPr id="15" name="Group 147"/>
            <p:cNvGrpSpPr>
              <a:grpSpLocks/>
            </p:cNvGrpSpPr>
            <p:nvPr/>
          </p:nvGrpSpPr>
          <p:grpSpPr bwMode="auto">
            <a:xfrm>
              <a:off x="0" y="0"/>
              <a:ext cx="2102" cy="2252"/>
              <a:chOff x="0" y="0"/>
              <a:chExt cx="2102" cy="2252"/>
            </a:xfrm>
          </p:grpSpPr>
          <p:sp>
            <p:nvSpPr>
              <p:cNvPr id="39191" name="AutoShape 148"/>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92" name="Oval 149"/>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193" name="Line 150"/>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94" name="Line 151"/>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195" name="Picture 1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196" name="AutoShape 153"/>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97" name="AutoShape 154"/>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98" name="AutoShape 155"/>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99" name="Line 156"/>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00" name="Line 157"/>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201" name="AutoShape 158"/>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189" name="Line 159"/>
            <p:cNvSpPr>
              <a:spLocks noChangeShapeType="1"/>
            </p:cNvSpPr>
            <p:nvPr/>
          </p:nvSpPr>
          <p:spPr bwMode="auto">
            <a:xfrm>
              <a:off x="660" y="598"/>
              <a:ext cx="939" cy="1397"/>
            </a:xfrm>
            <a:prstGeom prst="line">
              <a:avLst/>
            </a:prstGeom>
            <a:noFill/>
            <a:ln w="12700">
              <a:solidFill>
                <a:srgbClr val="342AB8"/>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90" name="AutoShape 160"/>
            <p:cNvSpPr>
              <a:spLocks/>
            </p:cNvSpPr>
            <p:nvPr/>
          </p:nvSpPr>
          <p:spPr bwMode="auto">
            <a:xfrm>
              <a:off x="1546" y="1929"/>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grpSp>
      <p:grpSp>
        <p:nvGrpSpPr>
          <p:cNvPr id="18" name="Group 161"/>
          <p:cNvGrpSpPr>
            <a:grpSpLocks/>
          </p:cNvGrpSpPr>
          <p:nvPr/>
        </p:nvGrpSpPr>
        <p:grpSpPr bwMode="auto">
          <a:xfrm>
            <a:off x="4465638" y="1787525"/>
            <a:ext cx="3338512" cy="3576638"/>
            <a:chOff x="0" y="0"/>
            <a:chExt cx="2102" cy="2252"/>
          </a:xfrm>
        </p:grpSpPr>
        <p:grpSp>
          <p:nvGrpSpPr>
            <p:cNvPr id="17" name="Group 162"/>
            <p:cNvGrpSpPr>
              <a:grpSpLocks/>
            </p:cNvGrpSpPr>
            <p:nvPr/>
          </p:nvGrpSpPr>
          <p:grpSpPr bwMode="auto">
            <a:xfrm>
              <a:off x="0" y="0"/>
              <a:ext cx="2102" cy="2252"/>
              <a:chOff x="0" y="0"/>
              <a:chExt cx="2102" cy="2252"/>
            </a:xfrm>
          </p:grpSpPr>
          <p:sp>
            <p:nvSpPr>
              <p:cNvPr id="39177" name="AutoShape 163"/>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78" name="Oval 164"/>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179" name="Line 165"/>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80" name="Line 166"/>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181" name="Picture 16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182" name="AutoShape 168"/>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83" name="AutoShape 169"/>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84" name="AutoShape 170"/>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85" name="Line 171"/>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86" name="Line 172"/>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87" name="AutoShape 173"/>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175" name="Line 174"/>
            <p:cNvSpPr>
              <a:spLocks noChangeShapeType="1"/>
            </p:cNvSpPr>
            <p:nvPr/>
          </p:nvSpPr>
          <p:spPr bwMode="auto">
            <a:xfrm>
              <a:off x="663" y="614"/>
              <a:ext cx="979" cy="1331"/>
            </a:xfrm>
            <a:prstGeom prst="line">
              <a:avLst/>
            </a:prstGeom>
            <a:noFill/>
            <a:ln w="12700">
              <a:solidFill>
                <a:srgbClr val="231B7E"/>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76" name="AutoShape 175"/>
            <p:cNvSpPr>
              <a:spLocks/>
            </p:cNvSpPr>
            <p:nvPr/>
          </p:nvSpPr>
          <p:spPr bwMode="auto">
            <a:xfrm>
              <a:off x="1586" y="1873"/>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grpSp>
      <p:grpSp>
        <p:nvGrpSpPr>
          <p:cNvPr id="20" name="Group 176"/>
          <p:cNvGrpSpPr>
            <a:grpSpLocks/>
          </p:cNvGrpSpPr>
          <p:nvPr/>
        </p:nvGrpSpPr>
        <p:grpSpPr bwMode="auto">
          <a:xfrm>
            <a:off x="4416425" y="1881188"/>
            <a:ext cx="3336925" cy="3576637"/>
            <a:chOff x="0" y="0"/>
            <a:chExt cx="2101" cy="2252"/>
          </a:xfrm>
        </p:grpSpPr>
        <p:grpSp>
          <p:nvGrpSpPr>
            <p:cNvPr id="19" name="Group 177"/>
            <p:cNvGrpSpPr>
              <a:grpSpLocks/>
            </p:cNvGrpSpPr>
            <p:nvPr/>
          </p:nvGrpSpPr>
          <p:grpSpPr bwMode="auto">
            <a:xfrm>
              <a:off x="0" y="0"/>
              <a:ext cx="2101" cy="2252"/>
              <a:chOff x="0" y="0"/>
              <a:chExt cx="2101" cy="2252"/>
            </a:xfrm>
          </p:grpSpPr>
          <p:grpSp>
            <p:nvGrpSpPr>
              <p:cNvPr id="21" name="Group 178"/>
              <p:cNvGrpSpPr>
                <a:grpSpLocks/>
              </p:cNvGrpSpPr>
              <p:nvPr/>
            </p:nvGrpSpPr>
            <p:grpSpPr bwMode="auto">
              <a:xfrm>
                <a:off x="0" y="0"/>
                <a:ext cx="2101" cy="2252"/>
                <a:chOff x="0" y="0"/>
                <a:chExt cx="2101" cy="2252"/>
              </a:xfrm>
            </p:grpSpPr>
            <p:sp>
              <p:nvSpPr>
                <p:cNvPr id="39163" name="AutoShape 179"/>
                <p:cNvSpPr>
                  <a:spLocks/>
                </p:cNvSpPr>
                <p:nvPr/>
              </p:nvSpPr>
              <p:spPr bwMode="auto">
                <a:xfrm>
                  <a:off x="659" y="602"/>
                  <a:ext cx="1438"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64" name="Oval 180"/>
                <p:cNvSpPr>
                  <a:spLocks/>
                </p:cNvSpPr>
                <p:nvPr/>
              </p:nvSpPr>
              <p:spPr bwMode="auto">
                <a:xfrm rot="-59999">
                  <a:off x="1017" y="1610"/>
                  <a:ext cx="1078"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165" name="Line 181"/>
                <p:cNvSpPr>
                  <a:spLocks noChangeShapeType="1"/>
                </p:cNvSpPr>
                <p:nvPr/>
              </p:nvSpPr>
              <p:spPr bwMode="auto">
                <a:xfrm>
                  <a:off x="664"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66" name="Line 182"/>
                <p:cNvSpPr>
                  <a:spLocks noChangeShapeType="1"/>
                </p:cNvSpPr>
                <p:nvPr/>
              </p:nvSpPr>
              <p:spPr bwMode="auto">
                <a:xfrm>
                  <a:off x="664" y="607"/>
                  <a:ext cx="1358" cy="11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167" name="Picture 18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6"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168" name="AutoShape 184"/>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69" name="AutoShape 185"/>
                <p:cNvSpPr>
                  <a:spLocks/>
                </p:cNvSpPr>
                <p:nvPr/>
              </p:nvSpPr>
              <p:spPr bwMode="auto">
                <a:xfrm>
                  <a:off x="1418" y="1645"/>
                  <a:ext cx="428"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70" name="AutoShape 186"/>
                <p:cNvSpPr>
                  <a:spLocks/>
                </p:cNvSpPr>
                <p:nvPr/>
              </p:nvSpPr>
              <p:spPr bwMode="auto">
                <a:xfrm>
                  <a:off x="1192"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71" name="Line 187"/>
                <p:cNvSpPr>
                  <a:spLocks noChangeShapeType="1"/>
                </p:cNvSpPr>
                <p:nvPr/>
              </p:nvSpPr>
              <p:spPr bwMode="auto">
                <a:xfrm rot="10800000" flipH="1">
                  <a:off x="1199" y="1286"/>
                  <a:ext cx="257" cy="63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72" name="Line 188"/>
                <p:cNvSpPr>
                  <a:spLocks noChangeShapeType="1"/>
                </p:cNvSpPr>
                <p:nvPr/>
              </p:nvSpPr>
              <p:spPr bwMode="auto">
                <a:xfrm rot="10800000" flipH="1">
                  <a:off x="1242"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73" name="AutoShape 189"/>
                <p:cNvSpPr>
                  <a:spLocks/>
                </p:cNvSpPr>
                <p:nvPr/>
              </p:nvSpPr>
              <p:spPr bwMode="auto">
                <a:xfrm>
                  <a:off x="1620"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162" name="Line 190"/>
              <p:cNvSpPr>
                <a:spLocks noChangeShapeType="1"/>
              </p:cNvSpPr>
              <p:nvPr/>
            </p:nvSpPr>
            <p:spPr bwMode="auto">
              <a:xfrm>
                <a:off x="657" y="614"/>
                <a:ext cx="1008" cy="126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9160" name="AutoShape 191"/>
            <p:cNvSpPr>
              <a:spLocks/>
            </p:cNvSpPr>
            <p:nvPr/>
          </p:nvSpPr>
          <p:spPr bwMode="auto">
            <a:xfrm>
              <a:off x="1617" y="1806"/>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grpSp>
      <p:grpSp>
        <p:nvGrpSpPr>
          <p:cNvPr id="23" name="Group 192"/>
          <p:cNvGrpSpPr>
            <a:grpSpLocks/>
          </p:cNvGrpSpPr>
          <p:nvPr/>
        </p:nvGrpSpPr>
        <p:grpSpPr bwMode="auto">
          <a:xfrm>
            <a:off x="4368800" y="1949450"/>
            <a:ext cx="3336925" cy="3576638"/>
            <a:chOff x="0" y="0"/>
            <a:chExt cx="2101" cy="2252"/>
          </a:xfrm>
        </p:grpSpPr>
        <p:grpSp>
          <p:nvGrpSpPr>
            <p:cNvPr id="22" name="Group 193"/>
            <p:cNvGrpSpPr>
              <a:grpSpLocks/>
            </p:cNvGrpSpPr>
            <p:nvPr/>
          </p:nvGrpSpPr>
          <p:grpSpPr bwMode="auto">
            <a:xfrm>
              <a:off x="0" y="0"/>
              <a:ext cx="2101" cy="2252"/>
              <a:chOff x="0" y="0"/>
              <a:chExt cx="2101" cy="2252"/>
            </a:xfrm>
          </p:grpSpPr>
          <p:sp>
            <p:nvSpPr>
              <p:cNvPr id="39148" name="AutoShape 194"/>
              <p:cNvSpPr>
                <a:spLocks/>
              </p:cNvSpPr>
              <p:nvPr/>
            </p:nvSpPr>
            <p:spPr bwMode="auto">
              <a:xfrm>
                <a:off x="659" y="602"/>
                <a:ext cx="1438"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49" name="Oval 195"/>
              <p:cNvSpPr>
                <a:spLocks/>
              </p:cNvSpPr>
              <p:nvPr/>
            </p:nvSpPr>
            <p:spPr bwMode="auto">
              <a:xfrm rot="-59999">
                <a:off x="1017" y="1610"/>
                <a:ext cx="1078"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150" name="Line 196"/>
              <p:cNvSpPr>
                <a:spLocks noChangeShapeType="1"/>
              </p:cNvSpPr>
              <p:nvPr/>
            </p:nvSpPr>
            <p:spPr bwMode="auto">
              <a:xfrm>
                <a:off x="664"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51" name="Line 197"/>
              <p:cNvSpPr>
                <a:spLocks noChangeShapeType="1"/>
              </p:cNvSpPr>
              <p:nvPr/>
            </p:nvSpPr>
            <p:spPr bwMode="auto">
              <a:xfrm>
                <a:off x="664" y="607"/>
                <a:ext cx="1358" cy="11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152" name="Picture 19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6"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153" name="AutoShape 199"/>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54" name="AutoShape 200"/>
              <p:cNvSpPr>
                <a:spLocks/>
              </p:cNvSpPr>
              <p:nvPr/>
            </p:nvSpPr>
            <p:spPr bwMode="auto">
              <a:xfrm>
                <a:off x="1418" y="1645"/>
                <a:ext cx="428"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55" name="AutoShape 201"/>
              <p:cNvSpPr>
                <a:spLocks/>
              </p:cNvSpPr>
              <p:nvPr/>
            </p:nvSpPr>
            <p:spPr bwMode="auto">
              <a:xfrm>
                <a:off x="1192"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56" name="Line 202"/>
              <p:cNvSpPr>
                <a:spLocks noChangeShapeType="1"/>
              </p:cNvSpPr>
              <p:nvPr/>
            </p:nvSpPr>
            <p:spPr bwMode="auto">
              <a:xfrm rot="10800000" flipH="1">
                <a:off x="1199" y="1286"/>
                <a:ext cx="257" cy="63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57" name="Line 203"/>
              <p:cNvSpPr>
                <a:spLocks noChangeShapeType="1"/>
              </p:cNvSpPr>
              <p:nvPr/>
            </p:nvSpPr>
            <p:spPr bwMode="auto">
              <a:xfrm rot="10800000" flipH="1">
                <a:off x="1242"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58" name="AutoShape 204"/>
              <p:cNvSpPr>
                <a:spLocks/>
              </p:cNvSpPr>
              <p:nvPr/>
            </p:nvSpPr>
            <p:spPr bwMode="auto">
              <a:xfrm>
                <a:off x="1620"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147" name="Line 205"/>
            <p:cNvSpPr>
              <a:spLocks noChangeShapeType="1"/>
            </p:cNvSpPr>
            <p:nvPr/>
          </p:nvSpPr>
          <p:spPr bwMode="auto">
            <a:xfrm>
              <a:off x="647" y="597"/>
              <a:ext cx="1032" cy="1230"/>
            </a:xfrm>
            <a:prstGeom prst="line">
              <a:avLst/>
            </a:prstGeom>
            <a:noFill/>
            <a:ln w="12700">
              <a:solidFill>
                <a:srgbClr val="A3050B"/>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5" name="Group 206"/>
          <p:cNvGrpSpPr>
            <a:grpSpLocks/>
          </p:cNvGrpSpPr>
          <p:nvPr/>
        </p:nvGrpSpPr>
        <p:grpSpPr bwMode="auto">
          <a:xfrm>
            <a:off x="4311650" y="2032000"/>
            <a:ext cx="3338513" cy="3576638"/>
            <a:chOff x="0" y="0"/>
            <a:chExt cx="2102" cy="2252"/>
          </a:xfrm>
        </p:grpSpPr>
        <p:grpSp>
          <p:nvGrpSpPr>
            <p:cNvPr id="24" name="Group 207"/>
            <p:cNvGrpSpPr>
              <a:grpSpLocks/>
            </p:cNvGrpSpPr>
            <p:nvPr/>
          </p:nvGrpSpPr>
          <p:grpSpPr bwMode="auto">
            <a:xfrm>
              <a:off x="0" y="0"/>
              <a:ext cx="2102" cy="2252"/>
              <a:chOff x="0" y="0"/>
              <a:chExt cx="2102" cy="2252"/>
            </a:xfrm>
          </p:grpSpPr>
          <p:sp>
            <p:nvSpPr>
              <p:cNvPr id="39135" name="AutoShape 208"/>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36" name="Oval 209"/>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137" name="Line 210"/>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38" name="Line 211"/>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139" name="Picture 21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140" name="AutoShape 213"/>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41" name="AutoShape 214"/>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42" name="AutoShape 215"/>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43" name="Line 216"/>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44" name="Line 217"/>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45" name="AutoShape 218"/>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133" name="Line 219"/>
            <p:cNvSpPr>
              <a:spLocks noChangeShapeType="1"/>
            </p:cNvSpPr>
            <p:nvPr/>
          </p:nvSpPr>
          <p:spPr bwMode="auto">
            <a:xfrm>
              <a:off x="656" y="609"/>
              <a:ext cx="1080" cy="1168"/>
            </a:xfrm>
            <a:prstGeom prst="line">
              <a:avLst/>
            </a:prstGeom>
            <a:noFill/>
            <a:ln w="12700">
              <a:solidFill>
                <a:srgbClr val="B91214"/>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34" name="AutoShape 220"/>
            <p:cNvSpPr>
              <a:spLocks/>
            </p:cNvSpPr>
            <p:nvPr/>
          </p:nvSpPr>
          <p:spPr bwMode="auto">
            <a:xfrm>
              <a:off x="1683" y="1711"/>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grpSp>
      <p:grpSp>
        <p:nvGrpSpPr>
          <p:cNvPr id="27" name="Group 221"/>
          <p:cNvGrpSpPr>
            <a:grpSpLocks/>
          </p:cNvGrpSpPr>
          <p:nvPr/>
        </p:nvGrpSpPr>
        <p:grpSpPr bwMode="auto">
          <a:xfrm>
            <a:off x="4262438" y="2105025"/>
            <a:ext cx="3338512" cy="3576638"/>
            <a:chOff x="0" y="0"/>
            <a:chExt cx="2102" cy="2252"/>
          </a:xfrm>
        </p:grpSpPr>
        <p:grpSp>
          <p:nvGrpSpPr>
            <p:cNvPr id="26" name="Group 222"/>
            <p:cNvGrpSpPr>
              <a:grpSpLocks/>
            </p:cNvGrpSpPr>
            <p:nvPr/>
          </p:nvGrpSpPr>
          <p:grpSpPr bwMode="auto">
            <a:xfrm>
              <a:off x="0" y="0"/>
              <a:ext cx="2102" cy="2252"/>
              <a:chOff x="0" y="0"/>
              <a:chExt cx="2102" cy="2252"/>
            </a:xfrm>
          </p:grpSpPr>
          <p:grpSp>
            <p:nvGrpSpPr>
              <p:cNvPr id="28" name="Group 223"/>
              <p:cNvGrpSpPr>
                <a:grpSpLocks/>
              </p:cNvGrpSpPr>
              <p:nvPr/>
            </p:nvGrpSpPr>
            <p:grpSpPr bwMode="auto">
              <a:xfrm>
                <a:off x="0" y="0"/>
                <a:ext cx="2102" cy="2252"/>
                <a:chOff x="0" y="0"/>
                <a:chExt cx="2102" cy="2252"/>
              </a:xfrm>
            </p:grpSpPr>
            <p:sp>
              <p:nvSpPr>
                <p:cNvPr id="39121" name="AutoShape 224"/>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22" name="Oval 225"/>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123" name="Line 226"/>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24" name="Line 227"/>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125" name="Picture 22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126" name="AutoShape 229"/>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27" name="AutoShape 230"/>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28" name="AutoShape 231"/>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29" name="Line 232"/>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30" name="Line 233"/>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31" name="AutoShape 234"/>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120" name="Line 235"/>
              <p:cNvSpPr>
                <a:spLocks noChangeShapeType="1"/>
              </p:cNvSpPr>
              <p:nvPr/>
            </p:nvSpPr>
            <p:spPr bwMode="auto">
              <a:xfrm>
                <a:off x="652" y="606"/>
                <a:ext cx="1118" cy="1139"/>
              </a:xfrm>
              <a:prstGeom prst="line">
                <a:avLst/>
              </a:prstGeom>
              <a:noFill/>
              <a:ln w="12700">
                <a:solidFill>
                  <a:srgbClr val="C4291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9118" name="AutoShape 236"/>
            <p:cNvSpPr>
              <a:spLocks/>
            </p:cNvSpPr>
            <p:nvPr/>
          </p:nvSpPr>
          <p:spPr bwMode="auto">
            <a:xfrm>
              <a:off x="1706" y="1665"/>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grpSp>
      <p:grpSp>
        <p:nvGrpSpPr>
          <p:cNvPr id="30" name="Group 237"/>
          <p:cNvGrpSpPr>
            <a:grpSpLocks/>
          </p:cNvGrpSpPr>
          <p:nvPr/>
        </p:nvGrpSpPr>
        <p:grpSpPr bwMode="auto">
          <a:xfrm>
            <a:off x="4211638" y="2181225"/>
            <a:ext cx="3338512" cy="3576638"/>
            <a:chOff x="0" y="0"/>
            <a:chExt cx="2102" cy="2252"/>
          </a:xfrm>
        </p:grpSpPr>
        <p:grpSp>
          <p:nvGrpSpPr>
            <p:cNvPr id="39103" name="Group 238"/>
            <p:cNvGrpSpPr>
              <a:grpSpLocks/>
            </p:cNvGrpSpPr>
            <p:nvPr/>
          </p:nvGrpSpPr>
          <p:grpSpPr bwMode="auto">
            <a:xfrm>
              <a:off x="0" y="0"/>
              <a:ext cx="2102" cy="2252"/>
              <a:chOff x="0" y="0"/>
              <a:chExt cx="2102" cy="2252"/>
            </a:xfrm>
          </p:grpSpPr>
          <p:sp>
            <p:nvSpPr>
              <p:cNvPr id="39106" name="AutoShape 239"/>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07" name="Oval 240"/>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108" name="Line 241"/>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09" name="Line 242"/>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110" name="Picture 24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111" name="AutoShape 244"/>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12" name="AutoShape 245"/>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113" name="AutoShape 246"/>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14" name="Line 247"/>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15" name="Line 248"/>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16" name="AutoShape 249"/>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104" name="Line 250"/>
            <p:cNvSpPr>
              <a:spLocks noChangeShapeType="1"/>
            </p:cNvSpPr>
            <p:nvPr/>
          </p:nvSpPr>
          <p:spPr bwMode="auto">
            <a:xfrm>
              <a:off x="663" y="606"/>
              <a:ext cx="1139" cy="1083"/>
            </a:xfrm>
            <a:prstGeom prst="line">
              <a:avLst/>
            </a:prstGeom>
            <a:noFill/>
            <a:ln w="12700">
              <a:solidFill>
                <a:srgbClr val="E73014"/>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05" name="AutoShape 251"/>
            <p:cNvSpPr>
              <a:spLocks/>
            </p:cNvSpPr>
            <p:nvPr/>
          </p:nvSpPr>
          <p:spPr bwMode="auto">
            <a:xfrm>
              <a:off x="1746" y="1617"/>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grpSp>
      <p:grpSp>
        <p:nvGrpSpPr>
          <p:cNvPr id="39089" name="Group 252"/>
          <p:cNvGrpSpPr>
            <a:grpSpLocks/>
          </p:cNvGrpSpPr>
          <p:nvPr/>
        </p:nvGrpSpPr>
        <p:grpSpPr bwMode="auto">
          <a:xfrm>
            <a:off x="4148138" y="2270125"/>
            <a:ext cx="3338512" cy="3576638"/>
            <a:chOff x="0" y="0"/>
            <a:chExt cx="2102" cy="2252"/>
          </a:xfrm>
        </p:grpSpPr>
        <p:grpSp>
          <p:nvGrpSpPr>
            <p:cNvPr id="29" name="Group 253"/>
            <p:cNvGrpSpPr>
              <a:grpSpLocks/>
            </p:cNvGrpSpPr>
            <p:nvPr/>
          </p:nvGrpSpPr>
          <p:grpSpPr bwMode="auto">
            <a:xfrm>
              <a:off x="0" y="0"/>
              <a:ext cx="2102" cy="2252"/>
              <a:chOff x="0" y="0"/>
              <a:chExt cx="2102" cy="2252"/>
            </a:xfrm>
          </p:grpSpPr>
          <p:sp>
            <p:nvSpPr>
              <p:cNvPr id="39092" name="AutoShape 254"/>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93" name="Oval 255"/>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094" name="Line 256"/>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95" name="Line 257"/>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096" name="Picture 2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097" name="AutoShape 259"/>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98" name="AutoShape 260"/>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99" name="AutoShape 261"/>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100" name="Line 262"/>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01" name="Line 263"/>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102" name="AutoShape 264"/>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9090" name="AutoShape 265"/>
            <p:cNvSpPr>
              <a:spLocks/>
            </p:cNvSpPr>
            <p:nvPr/>
          </p:nvSpPr>
          <p:spPr bwMode="auto">
            <a:xfrm>
              <a:off x="1786" y="1561"/>
              <a:ext cx="112" cy="104"/>
            </a:xfrm>
            <a:prstGeom prst="triangle">
              <a:avLst>
                <a:gd name="adj" fmla="val 50000"/>
              </a:avLst>
            </a:prstGeom>
            <a:solidFill>
              <a:srgbClr val="CC4025"/>
            </a:solidFill>
            <a:ln w="12700">
              <a:solidFill>
                <a:schemeClr val="tx1"/>
              </a:solidFill>
              <a:miter lim="800000"/>
              <a:headEnd/>
              <a:tailEnd/>
            </a:ln>
          </p:spPr>
          <p:txBody>
            <a:bodyPr lIns="0" tIns="0" rIns="0" bIns="0"/>
            <a:lstStyle/>
            <a:p>
              <a:endParaRPr lang="en-US"/>
            </a:p>
          </p:txBody>
        </p:sp>
        <p:sp>
          <p:nvSpPr>
            <p:cNvPr id="39091" name="Line 266"/>
            <p:cNvSpPr>
              <a:spLocks noChangeShapeType="1"/>
            </p:cNvSpPr>
            <p:nvPr/>
          </p:nvSpPr>
          <p:spPr bwMode="auto">
            <a:xfrm>
              <a:off x="634" y="582"/>
              <a:ext cx="1208" cy="1051"/>
            </a:xfrm>
            <a:prstGeom prst="line">
              <a:avLst/>
            </a:prstGeom>
            <a:noFill/>
            <a:ln w="12700">
              <a:solidFill>
                <a:srgbClr val="FF3213"/>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9117" name="Group 267"/>
          <p:cNvGrpSpPr>
            <a:grpSpLocks/>
          </p:cNvGrpSpPr>
          <p:nvPr/>
        </p:nvGrpSpPr>
        <p:grpSpPr bwMode="auto">
          <a:xfrm>
            <a:off x="4084638" y="2359025"/>
            <a:ext cx="3338512" cy="3576638"/>
            <a:chOff x="0" y="0"/>
            <a:chExt cx="2102" cy="2252"/>
          </a:xfrm>
        </p:grpSpPr>
        <p:sp>
          <p:nvSpPr>
            <p:cNvPr id="39078" name="AutoShape 268"/>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79" name="Oval 269"/>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080" name="Line 270"/>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81" name="Line 271"/>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082" name="Picture 27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083" name="AutoShape 273"/>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84" name="AutoShape 274"/>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85" name="AutoShape 275"/>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86" name="Line 276"/>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87" name="Line 277"/>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88" name="AutoShape 278"/>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39119" name="Group 279"/>
          <p:cNvGrpSpPr>
            <a:grpSpLocks/>
          </p:cNvGrpSpPr>
          <p:nvPr/>
        </p:nvGrpSpPr>
        <p:grpSpPr bwMode="auto">
          <a:xfrm>
            <a:off x="4021138" y="2447925"/>
            <a:ext cx="3338512" cy="3576638"/>
            <a:chOff x="0" y="0"/>
            <a:chExt cx="2102" cy="2252"/>
          </a:xfrm>
        </p:grpSpPr>
        <p:sp>
          <p:nvSpPr>
            <p:cNvPr id="39067" name="AutoShape 280"/>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68" name="Oval 281"/>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069" name="Line 282"/>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70" name="Line 283"/>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071" name="Picture 28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072" name="AutoShape 285"/>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73" name="AutoShape 286"/>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74" name="AutoShape 287"/>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75" name="Line 288"/>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76" name="Line 289"/>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77" name="AutoShape 290"/>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39132" name="Group 291"/>
          <p:cNvGrpSpPr>
            <a:grpSpLocks/>
          </p:cNvGrpSpPr>
          <p:nvPr/>
        </p:nvGrpSpPr>
        <p:grpSpPr bwMode="auto">
          <a:xfrm>
            <a:off x="3957638" y="2549525"/>
            <a:ext cx="3338512" cy="3576638"/>
            <a:chOff x="0" y="0"/>
            <a:chExt cx="2102" cy="2252"/>
          </a:xfrm>
        </p:grpSpPr>
        <p:sp>
          <p:nvSpPr>
            <p:cNvPr id="39056" name="AutoShape 292"/>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57" name="Oval 293"/>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058" name="Line 294"/>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59" name="Line 295"/>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060" name="Picture 2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061" name="AutoShape 297"/>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62" name="AutoShape 298"/>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63" name="AutoShape 299"/>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64" name="Line 300"/>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65" name="Line 301"/>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66" name="AutoShape 302"/>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39146" name="Group 303"/>
          <p:cNvGrpSpPr>
            <a:grpSpLocks/>
          </p:cNvGrpSpPr>
          <p:nvPr/>
        </p:nvGrpSpPr>
        <p:grpSpPr bwMode="auto">
          <a:xfrm>
            <a:off x="3894138" y="2638425"/>
            <a:ext cx="3338512" cy="3576638"/>
            <a:chOff x="0" y="0"/>
            <a:chExt cx="2102" cy="2252"/>
          </a:xfrm>
        </p:grpSpPr>
        <p:sp>
          <p:nvSpPr>
            <p:cNvPr id="39045" name="AutoShape 304"/>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46" name="Oval 305"/>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047" name="Line 306"/>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48" name="Line 307"/>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049" name="Picture 30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050" name="AutoShape 309"/>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51" name="AutoShape 310"/>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52" name="AutoShape 311"/>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53" name="Line 312"/>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54" name="Line 313"/>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55" name="AutoShape 314"/>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39159" name="Group 315"/>
          <p:cNvGrpSpPr>
            <a:grpSpLocks/>
          </p:cNvGrpSpPr>
          <p:nvPr/>
        </p:nvGrpSpPr>
        <p:grpSpPr bwMode="auto">
          <a:xfrm>
            <a:off x="3830638" y="2740025"/>
            <a:ext cx="3338512" cy="3576638"/>
            <a:chOff x="0" y="0"/>
            <a:chExt cx="2102" cy="2252"/>
          </a:xfrm>
        </p:grpSpPr>
        <p:sp>
          <p:nvSpPr>
            <p:cNvPr id="39034" name="AutoShape 316"/>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35" name="Oval 317"/>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036" name="Line 318"/>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37" name="Line 319"/>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038" name="Picture 3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039" name="AutoShape 321"/>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40" name="AutoShape 322"/>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41" name="AutoShape 323"/>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42" name="Line 324"/>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43" name="Line 325"/>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44" name="AutoShape 326"/>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39161" name="Group 327"/>
          <p:cNvGrpSpPr>
            <a:grpSpLocks/>
          </p:cNvGrpSpPr>
          <p:nvPr/>
        </p:nvGrpSpPr>
        <p:grpSpPr bwMode="auto">
          <a:xfrm>
            <a:off x="3767138" y="2841625"/>
            <a:ext cx="3338512" cy="3576638"/>
            <a:chOff x="0" y="0"/>
            <a:chExt cx="2102" cy="2252"/>
          </a:xfrm>
        </p:grpSpPr>
        <p:sp>
          <p:nvSpPr>
            <p:cNvPr id="39023" name="AutoShape 328"/>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24" name="Oval 329"/>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025" name="Line 330"/>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26" name="Line 331"/>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027" name="Picture 33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028" name="AutoShape 333"/>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29" name="AutoShape 334"/>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30" name="AutoShape 335"/>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31" name="Line 336"/>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32" name="Line 337"/>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33" name="AutoShape 338"/>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39174" name="Group 339"/>
          <p:cNvGrpSpPr>
            <a:grpSpLocks/>
          </p:cNvGrpSpPr>
          <p:nvPr/>
        </p:nvGrpSpPr>
        <p:grpSpPr bwMode="auto">
          <a:xfrm>
            <a:off x="3703638" y="2943225"/>
            <a:ext cx="3338512" cy="3576638"/>
            <a:chOff x="0" y="0"/>
            <a:chExt cx="2102" cy="2252"/>
          </a:xfrm>
        </p:grpSpPr>
        <p:sp>
          <p:nvSpPr>
            <p:cNvPr id="39012" name="AutoShape 340"/>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13" name="Oval 341"/>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014" name="Line 342"/>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15" name="Line 343"/>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016" name="Picture 34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017" name="AutoShape 345"/>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18" name="AutoShape 346"/>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19" name="AutoShape 347"/>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20" name="Line 348"/>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21" name="Line 349"/>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22" name="AutoShape 350"/>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grpSp>
        <p:nvGrpSpPr>
          <p:cNvPr id="39188" name="Group 351"/>
          <p:cNvGrpSpPr>
            <a:grpSpLocks/>
          </p:cNvGrpSpPr>
          <p:nvPr/>
        </p:nvGrpSpPr>
        <p:grpSpPr bwMode="auto">
          <a:xfrm>
            <a:off x="3627438" y="3057525"/>
            <a:ext cx="3338512" cy="3576638"/>
            <a:chOff x="0" y="0"/>
            <a:chExt cx="2102" cy="2252"/>
          </a:xfrm>
        </p:grpSpPr>
        <p:sp>
          <p:nvSpPr>
            <p:cNvPr id="39001" name="AutoShape 352"/>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02" name="Oval 353"/>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003" name="Line 354"/>
            <p:cNvSpPr>
              <a:spLocks noChangeShapeType="1"/>
            </p:cNvSpPr>
            <p:nvPr/>
          </p:nvSpPr>
          <p:spPr bwMode="auto">
            <a:xfrm>
              <a:off x="665"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04" name="Line 355"/>
            <p:cNvSpPr>
              <a:spLocks noChangeShapeType="1"/>
            </p:cNvSpPr>
            <p:nvPr/>
          </p:nvSpPr>
          <p:spPr bwMode="auto">
            <a:xfrm>
              <a:off x="665" y="607"/>
              <a:ext cx="1358"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9005" name="Picture 35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7"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9006" name="AutoShape 357"/>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07" name="AutoShape 358"/>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9008" name="AutoShape 359"/>
            <p:cNvSpPr>
              <a:spLocks/>
            </p:cNvSpPr>
            <p:nvPr/>
          </p:nvSpPr>
          <p:spPr bwMode="auto">
            <a:xfrm>
              <a:off x="1193" y="1283"/>
              <a:ext cx="298" cy="648"/>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9009" name="Line 360"/>
            <p:cNvSpPr>
              <a:spLocks noChangeShapeType="1"/>
            </p:cNvSpPr>
            <p:nvPr/>
          </p:nvSpPr>
          <p:spPr bwMode="auto">
            <a:xfrm rot="10800000" flipH="1">
              <a:off x="1199" y="1287"/>
              <a:ext cx="258"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10" name="Line 361"/>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011" name="AutoShape 362"/>
            <p:cNvSpPr>
              <a:spLocks/>
            </p:cNvSpPr>
            <p:nvPr/>
          </p:nvSpPr>
          <p:spPr bwMode="auto">
            <a:xfrm>
              <a:off x="1621" y="1572"/>
              <a:ext cx="210" cy="345"/>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11627" name="Line 363"/>
          <p:cNvSpPr>
            <a:spLocks noChangeShapeType="1"/>
          </p:cNvSpPr>
          <p:nvPr/>
        </p:nvSpPr>
        <p:spPr bwMode="auto">
          <a:xfrm>
            <a:off x="5791200" y="2289175"/>
            <a:ext cx="1298575" cy="2570163"/>
          </a:xfrm>
          <a:prstGeom prst="line">
            <a:avLst/>
          </a:prstGeom>
          <a:noFill/>
          <a:ln w="12700">
            <a:solidFill>
              <a:srgbClr val="493B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28" name="Line 364"/>
          <p:cNvSpPr>
            <a:spLocks noChangeShapeType="1"/>
          </p:cNvSpPr>
          <p:nvPr/>
        </p:nvSpPr>
        <p:spPr bwMode="auto">
          <a:xfrm>
            <a:off x="5715000" y="2400300"/>
            <a:ext cx="1384300" cy="2466975"/>
          </a:xfrm>
          <a:prstGeom prst="line">
            <a:avLst/>
          </a:prstGeom>
          <a:noFill/>
          <a:ln w="12700">
            <a:solidFill>
              <a:srgbClr val="4538F2"/>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29" name="Line 365"/>
          <p:cNvSpPr>
            <a:spLocks noChangeShapeType="1"/>
          </p:cNvSpPr>
          <p:nvPr/>
        </p:nvSpPr>
        <p:spPr bwMode="auto">
          <a:xfrm>
            <a:off x="5664200" y="2517775"/>
            <a:ext cx="1447800" cy="2370138"/>
          </a:xfrm>
          <a:prstGeom prst="line">
            <a:avLst/>
          </a:prstGeom>
          <a:noFill/>
          <a:ln w="12700">
            <a:solidFill>
              <a:srgbClr val="3E32D9"/>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30" name="Line 366"/>
          <p:cNvSpPr>
            <a:spLocks noChangeShapeType="1"/>
          </p:cNvSpPr>
          <p:nvPr/>
        </p:nvSpPr>
        <p:spPr bwMode="auto">
          <a:xfrm>
            <a:off x="5578475" y="2619375"/>
            <a:ext cx="1503363" cy="2247900"/>
          </a:xfrm>
          <a:prstGeom prst="line">
            <a:avLst/>
          </a:prstGeom>
          <a:noFill/>
          <a:ln w="12700">
            <a:solidFill>
              <a:srgbClr val="342AB8"/>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31" name="Line 367"/>
          <p:cNvSpPr>
            <a:spLocks noChangeShapeType="1"/>
          </p:cNvSpPr>
          <p:nvPr/>
        </p:nvSpPr>
        <p:spPr bwMode="auto">
          <a:xfrm>
            <a:off x="5494338" y="2703513"/>
            <a:ext cx="1592262" cy="2184400"/>
          </a:xfrm>
          <a:prstGeom prst="line">
            <a:avLst/>
          </a:prstGeom>
          <a:noFill/>
          <a:ln w="12700">
            <a:solidFill>
              <a:srgbClr val="231B7E"/>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32" name="Line 368"/>
          <p:cNvSpPr>
            <a:spLocks noChangeShapeType="1"/>
          </p:cNvSpPr>
          <p:nvPr/>
        </p:nvSpPr>
        <p:spPr bwMode="auto">
          <a:xfrm>
            <a:off x="5392738" y="2890838"/>
            <a:ext cx="1681162" cy="1973262"/>
          </a:xfrm>
          <a:prstGeom prst="line">
            <a:avLst/>
          </a:prstGeom>
          <a:noFill/>
          <a:ln w="12700">
            <a:solidFill>
              <a:srgbClr val="A3050B"/>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33" name="Line 369"/>
          <p:cNvSpPr>
            <a:spLocks noChangeShapeType="1"/>
          </p:cNvSpPr>
          <p:nvPr/>
        </p:nvSpPr>
        <p:spPr bwMode="auto">
          <a:xfrm>
            <a:off x="5341938" y="2959100"/>
            <a:ext cx="1739900" cy="1908175"/>
          </a:xfrm>
          <a:prstGeom prst="line">
            <a:avLst/>
          </a:prstGeom>
          <a:noFill/>
          <a:ln w="12700">
            <a:solidFill>
              <a:srgbClr val="B91214"/>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34" name="Line 370"/>
          <p:cNvSpPr>
            <a:spLocks noChangeShapeType="1"/>
          </p:cNvSpPr>
          <p:nvPr/>
        </p:nvSpPr>
        <p:spPr bwMode="auto">
          <a:xfrm>
            <a:off x="5232400" y="3119438"/>
            <a:ext cx="1852613" cy="1757362"/>
          </a:xfrm>
          <a:prstGeom prst="line">
            <a:avLst/>
          </a:prstGeom>
          <a:noFill/>
          <a:ln w="12700">
            <a:solidFill>
              <a:srgbClr val="E73014"/>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35" name="Line 371"/>
          <p:cNvSpPr>
            <a:spLocks noChangeShapeType="1"/>
          </p:cNvSpPr>
          <p:nvPr/>
        </p:nvSpPr>
        <p:spPr bwMode="auto">
          <a:xfrm>
            <a:off x="5168900" y="3208338"/>
            <a:ext cx="1917700" cy="1668462"/>
          </a:xfrm>
          <a:prstGeom prst="line">
            <a:avLst/>
          </a:prstGeom>
          <a:noFill/>
          <a:ln w="12700">
            <a:solidFill>
              <a:srgbClr val="FF321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36" name="Line 372"/>
          <p:cNvSpPr>
            <a:spLocks noChangeShapeType="1"/>
          </p:cNvSpPr>
          <p:nvPr/>
        </p:nvSpPr>
        <p:spPr bwMode="auto">
          <a:xfrm rot="10800000" flipH="1">
            <a:off x="5156200" y="2260600"/>
            <a:ext cx="660400" cy="930275"/>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637" name="Line 373"/>
          <p:cNvSpPr>
            <a:spLocks noChangeShapeType="1"/>
          </p:cNvSpPr>
          <p:nvPr/>
        </p:nvSpPr>
        <p:spPr bwMode="auto">
          <a:xfrm>
            <a:off x="5426075" y="2797175"/>
            <a:ext cx="1622425" cy="203993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38" name="Line 374"/>
          <p:cNvSpPr>
            <a:spLocks noChangeShapeType="1"/>
          </p:cNvSpPr>
          <p:nvPr/>
        </p:nvSpPr>
        <p:spPr bwMode="auto">
          <a:xfrm>
            <a:off x="5283200" y="3035300"/>
            <a:ext cx="1816100" cy="1841500"/>
          </a:xfrm>
          <a:prstGeom prst="line">
            <a:avLst/>
          </a:prstGeom>
          <a:noFill/>
          <a:ln w="12700">
            <a:solidFill>
              <a:srgbClr val="C4291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39202" name="Group 375"/>
          <p:cNvGrpSpPr>
            <a:grpSpLocks/>
          </p:cNvGrpSpPr>
          <p:nvPr/>
        </p:nvGrpSpPr>
        <p:grpSpPr bwMode="auto">
          <a:xfrm>
            <a:off x="4416425" y="1868488"/>
            <a:ext cx="3492500" cy="3162300"/>
            <a:chOff x="0" y="0"/>
            <a:chExt cx="2199" cy="1992"/>
          </a:xfrm>
        </p:grpSpPr>
        <p:sp>
          <p:nvSpPr>
            <p:cNvPr id="38989" name="AutoShape 376"/>
            <p:cNvSpPr>
              <a:spLocks/>
            </p:cNvSpPr>
            <p:nvPr/>
          </p:nvSpPr>
          <p:spPr bwMode="auto">
            <a:xfrm>
              <a:off x="705" y="624"/>
              <a:ext cx="1495" cy="1355"/>
            </a:xfrm>
            <a:custGeom>
              <a:avLst/>
              <a:gdLst>
                <a:gd name="T0" fmla="*/ 0 w 21600"/>
                <a:gd name="T1" fmla="*/ 0 h 21600"/>
                <a:gd name="T2" fmla="*/ 21600 w 21600"/>
                <a:gd name="T3" fmla="*/ 21600 h 21600"/>
              </a:gdLst>
              <a:ahLst/>
              <a:cxnLst/>
              <a:rect l="T0" t="T1" r="T2" b="T3"/>
              <a:pathLst>
                <a:path w="21600" h="21600">
                  <a:moveTo>
                    <a:pt x="0" y="0"/>
                  </a:moveTo>
                  <a:lnTo>
                    <a:pt x="5187" y="20896"/>
                  </a:lnTo>
                  <a:lnTo>
                    <a:pt x="6164" y="21107"/>
                  </a:lnTo>
                  <a:lnTo>
                    <a:pt x="7471" y="21389"/>
                  </a:lnTo>
                  <a:lnTo>
                    <a:pt x="8723" y="21530"/>
                  </a:lnTo>
                  <a:lnTo>
                    <a:pt x="10594" y="21600"/>
                  </a:lnTo>
                  <a:lnTo>
                    <a:pt x="12520" y="21600"/>
                  </a:lnTo>
                  <a:lnTo>
                    <a:pt x="14116" y="21600"/>
                  </a:lnTo>
                  <a:lnTo>
                    <a:pt x="15436" y="21600"/>
                  </a:lnTo>
                  <a:lnTo>
                    <a:pt x="16881" y="21530"/>
                  </a:lnTo>
                  <a:lnTo>
                    <a:pt x="18890" y="21318"/>
                  </a:lnTo>
                  <a:lnTo>
                    <a:pt x="20486" y="21037"/>
                  </a:lnTo>
                  <a:lnTo>
                    <a:pt x="21174" y="20755"/>
                  </a:lnTo>
                  <a:lnTo>
                    <a:pt x="21600" y="20544"/>
                  </a:lnTo>
                  <a:lnTo>
                    <a:pt x="21311" y="20262"/>
                  </a:lnTo>
                  <a:lnTo>
                    <a:pt x="0" y="0"/>
                  </a:lnTo>
                  <a:close/>
                  <a:moveTo>
                    <a:pt x="0" y="0"/>
                  </a:moveTo>
                </a:path>
              </a:pathLst>
            </a:custGeom>
            <a:solidFill>
              <a:srgbClr val="0CCC22">
                <a:alpha val="27843"/>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8990" name="AutoShape 377"/>
            <p:cNvSpPr>
              <a:spLocks/>
            </p:cNvSpPr>
            <p:nvPr/>
          </p:nvSpPr>
          <p:spPr bwMode="auto">
            <a:xfrm rot="-59999">
              <a:off x="1064" y="1863"/>
              <a:ext cx="1130" cy="119"/>
            </a:xfrm>
            <a:custGeom>
              <a:avLst/>
              <a:gdLst>
                <a:gd name="T0" fmla="*/ 0 w 19678"/>
                <a:gd name="T1" fmla="*/ 0 h 19638"/>
                <a:gd name="T2" fmla="*/ 19678 w 19678"/>
                <a:gd name="T3" fmla="*/ 19638 h 19638"/>
              </a:gdLst>
              <a:ahLst/>
              <a:cxnLst/>
              <a:rect l="T0" t="T1" r="T2" b="T3"/>
              <a:pathLst>
                <a:path w="19678" h="19638">
                  <a:moveTo>
                    <a:pt x="16797" y="2997"/>
                  </a:moveTo>
                  <a:cubicBezTo>
                    <a:pt x="20639" y="6860"/>
                    <a:pt x="20640" y="13077"/>
                    <a:pt x="16798" y="16883"/>
                  </a:cubicBezTo>
                  <a:cubicBezTo>
                    <a:pt x="12956" y="20690"/>
                    <a:pt x="6726" y="20645"/>
                    <a:pt x="2883" y="16783"/>
                  </a:cubicBezTo>
                  <a:cubicBezTo>
                    <a:pt x="-959" y="12920"/>
                    <a:pt x="-960" y="6703"/>
                    <a:pt x="2882" y="2897"/>
                  </a:cubicBezTo>
                  <a:cubicBezTo>
                    <a:pt x="6724" y="-910"/>
                    <a:pt x="12954" y="-865"/>
                    <a:pt x="16797" y="2997"/>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8991" name="Line 378"/>
            <p:cNvSpPr>
              <a:spLocks noChangeShapeType="1"/>
            </p:cNvSpPr>
            <p:nvPr/>
          </p:nvSpPr>
          <p:spPr bwMode="auto">
            <a:xfrm>
              <a:off x="696" y="615"/>
              <a:ext cx="351" cy="132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92" name="Line 379"/>
            <p:cNvSpPr>
              <a:spLocks noChangeShapeType="1"/>
            </p:cNvSpPr>
            <p:nvPr/>
          </p:nvSpPr>
          <p:spPr bwMode="auto">
            <a:xfrm>
              <a:off x="715" y="621"/>
              <a:ext cx="1421" cy="13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8993" name="Picture 38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107910">
              <a:off x="73" y="74"/>
              <a:ext cx="843" cy="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8994" name="AutoShape 381"/>
            <p:cNvSpPr>
              <a:spLocks/>
            </p:cNvSpPr>
            <p:nvPr/>
          </p:nvSpPr>
          <p:spPr bwMode="auto">
            <a:xfrm>
              <a:off x="1257" y="1860"/>
              <a:ext cx="188" cy="111"/>
            </a:xfrm>
            <a:custGeom>
              <a:avLst/>
              <a:gdLst>
                <a:gd name="T0" fmla="*/ 0 w 21600"/>
                <a:gd name="T1" fmla="*/ 0 h 21600"/>
                <a:gd name="T2" fmla="*/ 21600 w 21600"/>
                <a:gd name="T3" fmla="*/ 21600 h 21600"/>
              </a:gdLst>
              <a:ahLst/>
              <a:cxnLst/>
              <a:rect l="T0" t="T1" r="T2" b="T3"/>
              <a:pathLst>
                <a:path w="21600" h="21600">
                  <a:moveTo>
                    <a:pt x="14758" y="824"/>
                  </a:moveTo>
                  <a:lnTo>
                    <a:pt x="0" y="21600"/>
                  </a:lnTo>
                  <a:lnTo>
                    <a:pt x="5366" y="21600"/>
                  </a:lnTo>
                  <a:lnTo>
                    <a:pt x="21600" y="0"/>
                  </a:lnTo>
                  <a:lnTo>
                    <a:pt x="14758" y="824"/>
                  </a:lnTo>
                  <a:close/>
                  <a:moveTo>
                    <a:pt x="14758" y="824"/>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8995" name="AutoShape 382"/>
            <p:cNvSpPr>
              <a:spLocks/>
            </p:cNvSpPr>
            <p:nvPr/>
          </p:nvSpPr>
          <p:spPr bwMode="auto">
            <a:xfrm>
              <a:off x="1740" y="1859"/>
              <a:ext cx="196" cy="120"/>
            </a:xfrm>
            <a:custGeom>
              <a:avLst/>
              <a:gdLst>
                <a:gd name="T0" fmla="*/ 0 w 21600"/>
                <a:gd name="T1" fmla="*/ 0 h 21600"/>
                <a:gd name="T2" fmla="*/ 21600 w 21600"/>
                <a:gd name="T3" fmla="*/ 21600 h 21600"/>
              </a:gdLst>
              <a:ahLst/>
              <a:cxnLst/>
              <a:rect l="T0" t="T1" r="T2" b="T3"/>
              <a:pathLst>
                <a:path w="21600" h="21600">
                  <a:moveTo>
                    <a:pt x="14680" y="800"/>
                  </a:moveTo>
                  <a:lnTo>
                    <a:pt x="0" y="21600"/>
                  </a:lnTo>
                  <a:lnTo>
                    <a:pt x="7340" y="21600"/>
                  </a:lnTo>
                  <a:lnTo>
                    <a:pt x="21600" y="0"/>
                  </a:lnTo>
                  <a:lnTo>
                    <a:pt x="14680" y="800"/>
                  </a:lnTo>
                  <a:close/>
                  <a:moveTo>
                    <a:pt x="14680" y="80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8996" name="AutoShape 383"/>
            <p:cNvSpPr>
              <a:spLocks/>
            </p:cNvSpPr>
            <p:nvPr/>
          </p:nvSpPr>
          <p:spPr bwMode="auto">
            <a:xfrm>
              <a:off x="1811" y="1708"/>
              <a:ext cx="187" cy="209"/>
            </a:xfrm>
            <a:custGeom>
              <a:avLst/>
              <a:gdLst>
                <a:gd name="T0" fmla="*/ 0 w 21600"/>
                <a:gd name="T1" fmla="*/ 0 h 21600"/>
                <a:gd name="T2" fmla="*/ 21600 w 21600"/>
                <a:gd name="T3" fmla="*/ 21600 h 21600"/>
              </a:gdLst>
              <a:ahLst/>
              <a:cxnLst/>
              <a:rect l="T0" t="T1" r="T2" b="T3"/>
              <a:pathLst>
                <a:path w="21600" h="21600">
                  <a:moveTo>
                    <a:pt x="0" y="21600"/>
                  </a:moveTo>
                  <a:lnTo>
                    <a:pt x="7163" y="21600"/>
                  </a:lnTo>
                  <a:lnTo>
                    <a:pt x="21600" y="3203"/>
                  </a:lnTo>
                  <a:lnTo>
                    <a:pt x="17192"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sp>
          <p:nvSpPr>
            <p:cNvPr id="38997" name="Line 384"/>
            <p:cNvSpPr>
              <a:spLocks noChangeShapeType="1"/>
            </p:cNvSpPr>
            <p:nvPr/>
          </p:nvSpPr>
          <p:spPr bwMode="auto">
            <a:xfrm>
              <a:off x="696" y="620"/>
              <a:ext cx="977" cy="1261"/>
            </a:xfrm>
            <a:prstGeom prst="line">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98" name="Line 385"/>
            <p:cNvSpPr>
              <a:spLocks noChangeShapeType="1"/>
            </p:cNvSpPr>
            <p:nvPr/>
          </p:nvSpPr>
          <p:spPr bwMode="auto">
            <a:xfrm flipH="1">
              <a:off x="1547" y="1864"/>
              <a:ext cx="156" cy="118"/>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99" name="AutoShape 386"/>
            <p:cNvSpPr>
              <a:spLocks/>
            </p:cNvSpPr>
            <p:nvPr/>
          </p:nvSpPr>
          <p:spPr bwMode="auto">
            <a:xfrm>
              <a:off x="1318" y="1428"/>
              <a:ext cx="340" cy="488"/>
            </a:xfrm>
            <a:custGeom>
              <a:avLst/>
              <a:gdLst>
                <a:gd name="T0" fmla="*/ 0 w 21600"/>
                <a:gd name="T1" fmla="*/ 0 h 21600"/>
                <a:gd name="T2" fmla="*/ 21600 w 21600"/>
                <a:gd name="T3" fmla="*/ 21600 h 21600"/>
              </a:gdLst>
              <a:ahLst/>
              <a:cxnLst/>
              <a:rect l="T0" t="T1" r="T2" b="T3"/>
              <a:pathLst>
                <a:path w="21600" h="21600">
                  <a:moveTo>
                    <a:pt x="0" y="21600"/>
                  </a:moveTo>
                  <a:lnTo>
                    <a:pt x="3675" y="21600"/>
                  </a:lnTo>
                  <a:lnTo>
                    <a:pt x="21600" y="1013"/>
                  </a:lnTo>
                  <a:lnTo>
                    <a:pt x="19338"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sp>
          <p:nvSpPr>
            <p:cNvPr id="39000" name="Line 387"/>
            <p:cNvSpPr>
              <a:spLocks noChangeShapeType="1"/>
            </p:cNvSpPr>
            <p:nvPr/>
          </p:nvSpPr>
          <p:spPr bwMode="auto">
            <a:xfrm>
              <a:off x="705" y="624"/>
              <a:ext cx="820" cy="1366"/>
            </a:xfrm>
            <a:prstGeom prst="line">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8956" name="Group 388"/>
          <p:cNvGrpSpPr>
            <a:grpSpLocks/>
          </p:cNvGrpSpPr>
          <p:nvPr/>
        </p:nvGrpSpPr>
        <p:grpSpPr bwMode="auto">
          <a:xfrm>
            <a:off x="0" y="1066800"/>
            <a:ext cx="3833813" cy="3916363"/>
            <a:chOff x="0" y="0"/>
            <a:chExt cx="2414" cy="2466"/>
          </a:xfrm>
        </p:grpSpPr>
        <p:sp>
          <p:nvSpPr>
            <p:cNvPr id="38975" name="AutoShape 389"/>
            <p:cNvSpPr>
              <a:spLocks/>
            </p:cNvSpPr>
            <p:nvPr/>
          </p:nvSpPr>
          <p:spPr bwMode="auto">
            <a:xfrm>
              <a:off x="659" y="602"/>
              <a:ext cx="1439" cy="1636"/>
            </a:xfrm>
            <a:custGeom>
              <a:avLst/>
              <a:gdLst>
                <a:gd name="T0" fmla="*/ 0 w 21600"/>
                <a:gd name="T1" fmla="*/ 0 h 21600"/>
                <a:gd name="T2" fmla="*/ 21600 w 21600"/>
                <a:gd name="T3" fmla="*/ 21600 h 21600"/>
              </a:gdLst>
              <a:ahLst/>
              <a:cxnLst/>
              <a:rect l="T0" t="T1" r="T2" b="T3"/>
              <a:pathLst>
                <a:path w="21600" h="21600">
                  <a:moveTo>
                    <a:pt x="143" y="251"/>
                  </a:moveTo>
                  <a:lnTo>
                    <a:pt x="5293" y="17498"/>
                  </a:lnTo>
                  <a:lnTo>
                    <a:pt x="5388" y="18167"/>
                  </a:lnTo>
                  <a:lnTo>
                    <a:pt x="5913" y="19047"/>
                  </a:lnTo>
                  <a:lnTo>
                    <a:pt x="6771" y="19926"/>
                  </a:lnTo>
                  <a:lnTo>
                    <a:pt x="8297" y="20637"/>
                  </a:lnTo>
                  <a:lnTo>
                    <a:pt x="9584" y="21140"/>
                  </a:lnTo>
                  <a:lnTo>
                    <a:pt x="11587" y="21558"/>
                  </a:lnTo>
                  <a:lnTo>
                    <a:pt x="12445" y="21558"/>
                  </a:lnTo>
                  <a:lnTo>
                    <a:pt x="13256" y="21600"/>
                  </a:lnTo>
                  <a:lnTo>
                    <a:pt x="14066" y="21600"/>
                  </a:lnTo>
                  <a:lnTo>
                    <a:pt x="15497" y="21433"/>
                  </a:lnTo>
                  <a:lnTo>
                    <a:pt x="17356" y="21056"/>
                  </a:lnTo>
                  <a:lnTo>
                    <a:pt x="18930" y="20470"/>
                  </a:lnTo>
                  <a:lnTo>
                    <a:pt x="19883" y="19884"/>
                  </a:lnTo>
                  <a:lnTo>
                    <a:pt x="20694" y="19256"/>
                  </a:lnTo>
                  <a:lnTo>
                    <a:pt x="21219" y="18502"/>
                  </a:lnTo>
                  <a:lnTo>
                    <a:pt x="21600" y="17540"/>
                  </a:lnTo>
                  <a:lnTo>
                    <a:pt x="21457" y="16702"/>
                  </a:lnTo>
                  <a:lnTo>
                    <a:pt x="20837" y="15698"/>
                  </a:lnTo>
                  <a:lnTo>
                    <a:pt x="20313" y="15153"/>
                  </a:lnTo>
                  <a:lnTo>
                    <a:pt x="0" y="0"/>
                  </a:lnTo>
                </a:path>
              </a:pathLst>
            </a:custGeom>
            <a:solidFill>
              <a:srgbClr val="19F4D8">
                <a:alpha val="28627"/>
              </a:srgbClr>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8976" name="Line 390"/>
            <p:cNvSpPr>
              <a:spLocks noChangeShapeType="1"/>
            </p:cNvSpPr>
            <p:nvPr/>
          </p:nvSpPr>
          <p:spPr bwMode="auto">
            <a:xfrm>
              <a:off x="516" y="415"/>
              <a:ext cx="1" cy="153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77" name="Line 391"/>
            <p:cNvSpPr>
              <a:spLocks noChangeShapeType="1"/>
            </p:cNvSpPr>
            <p:nvPr/>
          </p:nvSpPr>
          <p:spPr bwMode="auto">
            <a:xfrm rot="10800000" flipH="1">
              <a:off x="180" y="1333"/>
              <a:ext cx="744" cy="113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78" name="Line 392"/>
            <p:cNvSpPr>
              <a:spLocks noChangeShapeType="1"/>
            </p:cNvSpPr>
            <p:nvPr/>
          </p:nvSpPr>
          <p:spPr bwMode="auto">
            <a:xfrm rot="10800000" flipH="1">
              <a:off x="524" y="1907"/>
              <a:ext cx="1890" cy="3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79" name="Oval 393"/>
            <p:cNvSpPr>
              <a:spLocks/>
            </p:cNvSpPr>
            <p:nvPr/>
          </p:nvSpPr>
          <p:spPr bwMode="auto">
            <a:xfrm rot="-59999">
              <a:off x="1017" y="1610"/>
              <a:ext cx="1079" cy="633"/>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8980" name="Line 394"/>
            <p:cNvSpPr>
              <a:spLocks noChangeShapeType="1"/>
            </p:cNvSpPr>
            <p:nvPr/>
          </p:nvSpPr>
          <p:spPr bwMode="auto">
            <a:xfrm>
              <a:off x="664" y="615"/>
              <a:ext cx="350" cy="131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81" name="Line 395"/>
            <p:cNvSpPr>
              <a:spLocks noChangeShapeType="1"/>
            </p:cNvSpPr>
            <p:nvPr/>
          </p:nvSpPr>
          <p:spPr bwMode="auto">
            <a:xfrm>
              <a:off x="664" y="607"/>
              <a:ext cx="1359" cy="115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8982" name="Picture 39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080000">
              <a:off x="69" y="75"/>
              <a:ext cx="806"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8983" name="AutoShape 397"/>
            <p:cNvSpPr>
              <a:spLocks/>
            </p:cNvSpPr>
            <p:nvPr/>
          </p:nvSpPr>
          <p:spPr bwMode="auto">
            <a:xfrm>
              <a:off x="1087" y="1607"/>
              <a:ext cx="382" cy="507"/>
            </a:xfrm>
            <a:custGeom>
              <a:avLst/>
              <a:gdLst>
                <a:gd name="T0" fmla="*/ 0 w 21600"/>
                <a:gd name="T1" fmla="*/ 0 h 21600"/>
                <a:gd name="T2" fmla="*/ 21600 w 21600"/>
                <a:gd name="T3" fmla="*/ 21600 h 21600"/>
              </a:gdLst>
              <a:ahLst/>
              <a:cxnLst/>
              <a:rect l="T0" t="T1" r="T2" b="T3"/>
              <a:pathLst>
                <a:path w="21600" h="21600">
                  <a:moveTo>
                    <a:pt x="18900" y="405"/>
                  </a:moveTo>
                  <a:lnTo>
                    <a:pt x="0" y="20385"/>
                  </a:lnTo>
                  <a:lnTo>
                    <a:pt x="1620" y="21600"/>
                  </a:lnTo>
                  <a:lnTo>
                    <a:pt x="21600" y="0"/>
                  </a:lnTo>
                  <a:lnTo>
                    <a:pt x="18900" y="405"/>
                  </a:lnTo>
                  <a:close/>
                  <a:moveTo>
                    <a:pt x="18900" y="405"/>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8984" name="AutoShape 398"/>
            <p:cNvSpPr>
              <a:spLocks/>
            </p:cNvSpPr>
            <p:nvPr/>
          </p:nvSpPr>
          <p:spPr bwMode="auto">
            <a:xfrm>
              <a:off x="1418" y="1645"/>
              <a:ext cx="429" cy="590"/>
            </a:xfrm>
            <a:custGeom>
              <a:avLst/>
              <a:gdLst>
                <a:gd name="T0" fmla="*/ 0 w 21600"/>
                <a:gd name="T1" fmla="*/ 0 h 21600"/>
                <a:gd name="T2" fmla="*/ 21600 w 21600"/>
                <a:gd name="T3" fmla="*/ 21600 h 21600"/>
              </a:gdLst>
              <a:ahLst/>
              <a:cxnLst/>
              <a:rect l="T0" t="T1" r="T2" b="T3"/>
              <a:pathLst>
                <a:path w="21600" h="21600">
                  <a:moveTo>
                    <a:pt x="19680" y="0"/>
                  </a:moveTo>
                  <a:lnTo>
                    <a:pt x="0" y="21368"/>
                  </a:lnTo>
                  <a:lnTo>
                    <a:pt x="1760" y="21600"/>
                  </a:lnTo>
                  <a:lnTo>
                    <a:pt x="21600" y="348"/>
                  </a:lnTo>
                  <a:lnTo>
                    <a:pt x="19680" y="0"/>
                  </a:lnTo>
                  <a:close/>
                  <a:moveTo>
                    <a:pt x="19680" y="0"/>
                  </a:moveTo>
                </a:path>
              </a:pathLst>
            </a:cu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38985" name="AutoShape 399"/>
            <p:cNvSpPr>
              <a:spLocks/>
            </p:cNvSpPr>
            <p:nvPr/>
          </p:nvSpPr>
          <p:spPr bwMode="auto">
            <a:xfrm>
              <a:off x="1192" y="1283"/>
              <a:ext cx="299" cy="647"/>
            </a:xfrm>
            <a:custGeom>
              <a:avLst/>
              <a:gdLst>
                <a:gd name="T0" fmla="*/ 0 w 21600"/>
                <a:gd name="T1" fmla="*/ 0 h 21600"/>
                <a:gd name="T2" fmla="*/ 21600 w 21600"/>
                <a:gd name="T3" fmla="*/ 21600 h 21600"/>
              </a:gdLst>
              <a:ahLst/>
              <a:cxnLst/>
              <a:rect l="T0" t="T1" r="T2" b="T3"/>
              <a:pathLst>
                <a:path w="21600" h="21600">
                  <a:moveTo>
                    <a:pt x="0" y="21600"/>
                  </a:moveTo>
                  <a:lnTo>
                    <a:pt x="3906" y="21600"/>
                  </a:lnTo>
                  <a:lnTo>
                    <a:pt x="21600" y="953"/>
                  </a:lnTo>
                  <a:lnTo>
                    <a:pt x="18843" y="0"/>
                  </a:lnTo>
                  <a:lnTo>
                    <a:pt x="0" y="21600"/>
                  </a:lnTo>
                  <a:close/>
                  <a:moveTo>
                    <a:pt x="0" y="21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38986" name="Line 400"/>
            <p:cNvSpPr>
              <a:spLocks noChangeShapeType="1"/>
            </p:cNvSpPr>
            <p:nvPr/>
          </p:nvSpPr>
          <p:spPr bwMode="auto">
            <a:xfrm rot="10800000" flipH="1">
              <a:off x="1199" y="1287"/>
              <a:ext cx="257" cy="63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87" name="Line 401"/>
            <p:cNvSpPr>
              <a:spLocks noChangeShapeType="1"/>
            </p:cNvSpPr>
            <p:nvPr/>
          </p:nvSpPr>
          <p:spPr bwMode="auto">
            <a:xfrm rot="10800000" flipH="1">
              <a:off x="1243" y="1312"/>
              <a:ext cx="248" cy="6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988" name="AutoShape 402"/>
            <p:cNvSpPr>
              <a:spLocks/>
            </p:cNvSpPr>
            <p:nvPr/>
          </p:nvSpPr>
          <p:spPr bwMode="auto">
            <a:xfrm>
              <a:off x="1621" y="1572"/>
              <a:ext cx="210" cy="346"/>
            </a:xfrm>
            <a:custGeom>
              <a:avLst/>
              <a:gdLst>
                <a:gd name="T0" fmla="*/ 0 w 21600"/>
                <a:gd name="T1" fmla="*/ 0 h 21600"/>
                <a:gd name="T2" fmla="*/ 21600 w 21600"/>
                <a:gd name="T3" fmla="*/ 21600 h 21600"/>
              </a:gdLst>
              <a:ahLst/>
              <a:cxnLst/>
              <a:rect l="T0" t="T1" r="T2" b="T3"/>
              <a:pathLst>
                <a:path w="21600" h="21600">
                  <a:moveTo>
                    <a:pt x="0" y="21600"/>
                  </a:moveTo>
                  <a:lnTo>
                    <a:pt x="4909" y="21600"/>
                  </a:lnTo>
                  <a:lnTo>
                    <a:pt x="21600" y="1387"/>
                  </a:lnTo>
                  <a:lnTo>
                    <a:pt x="18655" y="0"/>
                  </a:lnTo>
                  <a:lnTo>
                    <a:pt x="0" y="21600"/>
                  </a:lnTo>
                  <a:close/>
                  <a:moveTo>
                    <a:pt x="0" y="21600"/>
                  </a:moveTo>
                </a:path>
              </a:pathLst>
            </a:custGeom>
            <a:solidFill>
              <a:srgbClr val="FFFFFF"/>
            </a:solidFill>
            <a:ln w="12700">
              <a:solidFill>
                <a:schemeClr val="tx1"/>
              </a:solidFill>
              <a:miter lim="800000"/>
              <a:headEnd/>
              <a:tailEnd/>
            </a:ln>
          </p:spPr>
          <p:txBody>
            <a:bodyPr lIns="0" tIns="0" rIns="0" bIns="0"/>
            <a:lstStyle/>
            <a:p>
              <a:endParaRPr lang="en-US"/>
            </a:p>
          </p:txBody>
        </p:sp>
      </p:grpSp>
      <p:sp>
        <p:nvSpPr>
          <p:cNvPr id="38957" name="Rectangle 403"/>
          <p:cNvSpPr>
            <a:spLocks/>
          </p:cNvSpPr>
          <p:nvPr/>
        </p:nvSpPr>
        <p:spPr bwMode="auto">
          <a:xfrm>
            <a:off x="1400175" y="847725"/>
            <a:ext cx="21209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38100" tIns="38100" rIns="82058" bIns="38100"/>
          <a:lstStyle/>
          <a:p>
            <a:pPr marL="4763"/>
            <a:r>
              <a:rPr lang="en-US" sz="1600" b="1">
                <a:solidFill>
                  <a:schemeClr val="tx1"/>
                </a:solidFill>
                <a:latin typeface="Arial" charset="0"/>
                <a:cs typeface="Arial" charset="0"/>
                <a:sym typeface="Arial" charset="0"/>
              </a:rPr>
              <a:t>Real Aperture Imaging</a:t>
            </a:r>
          </a:p>
        </p:txBody>
      </p:sp>
      <p:sp>
        <p:nvSpPr>
          <p:cNvPr id="11668" name="Rectangle 404"/>
          <p:cNvSpPr>
            <a:spLocks/>
          </p:cNvSpPr>
          <p:nvPr/>
        </p:nvSpPr>
        <p:spPr bwMode="auto">
          <a:xfrm rot="-3451728">
            <a:off x="3802063" y="1955800"/>
            <a:ext cx="1397000" cy="4572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25400" tIns="25400" rIns="59304" bIns="25400"/>
          <a:lstStyle/>
          <a:p>
            <a:pPr marL="7938" algn="ctr"/>
            <a:r>
              <a:rPr lang="en-US" sz="1400" b="1">
                <a:solidFill>
                  <a:srgbClr val="FF0000"/>
                </a:solidFill>
                <a:latin typeface="Arial" charset="0"/>
                <a:cs typeface="Arial" charset="0"/>
                <a:sym typeface="Arial" charset="0"/>
              </a:rPr>
              <a:t>Synthesized Long Antenna</a:t>
            </a:r>
          </a:p>
        </p:txBody>
      </p:sp>
      <p:sp>
        <p:nvSpPr>
          <p:cNvPr id="38959" name="Rectangle 405"/>
          <p:cNvSpPr>
            <a:spLocks/>
          </p:cNvSpPr>
          <p:nvPr/>
        </p:nvSpPr>
        <p:spPr bwMode="auto">
          <a:xfrm>
            <a:off x="1663700" y="1584325"/>
            <a:ext cx="2316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38100" tIns="38100" rIns="82058" bIns="38100">
            <a:spAutoFit/>
          </a:bodyPr>
          <a:lstStyle/>
          <a:p>
            <a:pPr marL="4763"/>
            <a:r>
              <a:rPr lang="en-US" sz="1400">
                <a:solidFill>
                  <a:schemeClr val="tx1"/>
                </a:solidFill>
                <a:latin typeface="Arial" charset="0"/>
                <a:cs typeface="Arial" charset="0"/>
                <a:sym typeface="Arial" charset="0"/>
              </a:rPr>
              <a:t>Cross-Track resolution</a:t>
            </a:r>
          </a:p>
          <a:p>
            <a:pPr marL="4763"/>
            <a:r>
              <a:rPr lang="en-US" sz="1400">
                <a:solidFill>
                  <a:schemeClr val="tx1"/>
                </a:solidFill>
                <a:latin typeface="Arial" charset="0"/>
                <a:cs typeface="Arial" charset="0"/>
                <a:sym typeface="Arial" charset="0"/>
              </a:rPr>
              <a:t>achieved by short or coded </a:t>
            </a:r>
          </a:p>
          <a:p>
            <a:pPr marL="4763"/>
            <a:r>
              <a:rPr lang="en-US" sz="1400">
                <a:solidFill>
                  <a:schemeClr val="tx1"/>
                </a:solidFill>
                <a:latin typeface="Arial" charset="0"/>
                <a:cs typeface="Arial" charset="0"/>
                <a:sym typeface="Arial" charset="0"/>
              </a:rPr>
              <a:t>pulses</a:t>
            </a:r>
          </a:p>
        </p:txBody>
      </p:sp>
      <p:sp>
        <p:nvSpPr>
          <p:cNvPr id="38960" name="AutoShape 406"/>
          <p:cNvSpPr>
            <a:spLocks/>
          </p:cNvSpPr>
          <p:nvPr/>
        </p:nvSpPr>
        <p:spPr bwMode="auto">
          <a:xfrm>
            <a:off x="2527300" y="2235200"/>
            <a:ext cx="114300" cy="838200"/>
          </a:xfrm>
          <a:custGeom>
            <a:avLst/>
            <a:gdLst>
              <a:gd name="T0" fmla="*/ 0 w 21600"/>
              <a:gd name="T1" fmla="*/ 0 h 21600"/>
              <a:gd name="T2" fmla="*/ 21600 w 21600"/>
              <a:gd name="T3" fmla="*/ 21600 h 21600"/>
            </a:gdLst>
            <a:ahLst/>
            <a:cxnLst/>
            <a:rect l="T0" t="T1" r="T2" b="T3"/>
            <a:pathLst>
              <a:path w="21600" h="21600">
                <a:moveTo>
                  <a:pt x="0" y="0"/>
                </a:moveTo>
                <a:lnTo>
                  <a:pt x="21600" y="7527"/>
                </a:lnTo>
                <a:lnTo>
                  <a:pt x="21600" y="15382"/>
                </a:lnTo>
                <a:lnTo>
                  <a:pt x="2400" y="21600"/>
                </a:lnTo>
              </a:path>
            </a:pathLst>
          </a:custGeom>
          <a:noFill/>
          <a:ln w="12700">
            <a:solidFill>
              <a:schemeClr val="tx1"/>
            </a:solidFill>
            <a:miter lim="800000"/>
            <a:headEn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8961" name="Rectangle 407"/>
          <p:cNvSpPr>
            <a:spLocks/>
          </p:cNvSpPr>
          <p:nvPr/>
        </p:nvSpPr>
        <p:spPr bwMode="auto">
          <a:xfrm>
            <a:off x="598488" y="4765675"/>
            <a:ext cx="369570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25400" tIns="25400" rIns="59304" bIns="25400"/>
          <a:lstStyle/>
          <a:p>
            <a:pPr marL="7938"/>
            <a:r>
              <a:rPr lang="en-US" sz="1400">
                <a:solidFill>
                  <a:schemeClr val="tx1"/>
                </a:solidFill>
                <a:latin typeface="Arial" charset="0"/>
                <a:cs typeface="Arial" charset="0"/>
                <a:sym typeface="Arial" charset="0"/>
              </a:rPr>
              <a:t>Along-Track resolution limited by beamwidth</a:t>
            </a:r>
          </a:p>
        </p:txBody>
      </p:sp>
      <p:grpSp>
        <p:nvGrpSpPr>
          <p:cNvPr id="39230" name="Group 408"/>
          <p:cNvGrpSpPr>
            <a:grpSpLocks/>
          </p:cNvGrpSpPr>
          <p:nvPr/>
        </p:nvGrpSpPr>
        <p:grpSpPr bwMode="auto">
          <a:xfrm>
            <a:off x="179388" y="847725"/>
            <a:ext cx="8958262" cy="5965825"/>
            <a:chOff x="0" y="0"/>
            <a:chExt cx="5643" cy="3758"/>
          </a:xfrm>
        </p:grpSpPr>
        <p:grpSp>
          <p:nvGrpSpPr>
            <p:cNvPr id="38963" name="Group 409"/>
            <p:cNvGrpSpPr>
              <a:grpSpLocks/>
            </p:cNvGrpSpPr>
            <p:nvPr/>
          </p:nvGrpSpPr>
          <p:grpSpPr bwMode="auto">
            <a:xfrm>
              <a:off x="2746" y="643"/>
              <a:ext cx="2461" cy="2793"/>
              <a:chOff x="0" y="0"/>
              <a:chExt cx="2461" cy="2793"/>
            </a:xfrm>
          </p:grpSpPr>
          <p:sp>
            <p:nvSpPr>
              <p:cNvPr id="38972" name="Line 410"/>
              <p:cNvSpPr>
                <a:spLocks noChangeShapeType="1"/>
              </p:cNvSpPr>
              <p:nvPr/>
            </p:nvSpPr>
            <p:spPr bwMode="auto">
              <a:xfrm rot="10800000" flipH="1">
                <a:off x="0" y="0"/>
                <a:ext cx="1872" cy="2793"/>
              </a:xfrm>
              <a:prstGeom prst="line">
                <a:avLst/>
              </a:prstGeom>
              <a:noFill/>
              <a:ln w="25400">
                <a:solidFill>
                  <a:schemeClr val="tx1"/>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73" name="Line 411"/>
              <p:cNvSpPr>
                <a:spLocks noChangeShapeType="1"/>
              </p:cNvSpPr>
              <p:nvPr/>
            </p:nvSpPr>
            <p:spPr bwMode="auto">
              <a:xfrm rot="10800000" flipH="1">
                <a:off x="571" y="1911"/>
                <a:ext cx="1890" cy="31"/>
              </a:xfrm>
              <a:prstGeom prst="line">
                <a:avLst/>
              </a:prstGeom>
              <a:noFill/>
              <a:ln w="25400">
                <a:solidFill>
                  <a:schemeClr val="tx1"/>
                </a:solidFill>
                <a:round/>
                <a:headEnd/>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38974" name="Line 412"/>
              <p:cNvSpPr>
                <a:spLocks noChangeShapeType="1"/>
              </p:cNvSpPr>
              <p:nvPr/>
            </p:nvSpPr>
            <p:spPr bwMode="auto">
              <a:xfrm>
                <a:off x="569" y="1371"/>
                <a:ext cx="0" cy="574"/>
              </a:xfrm>
              <a:prstGeom prst="line">
                <a:avLst/>
              </a:prstGeom>
              <a:noFill/>
              <a:ln w="25400">
                <a:solidFill>
                  <a:schemeClr val="tx1"/>
                </a:solidFill>
                <a:round/>
                <a:headEnd type="stealth" w="med" len="med"/>
                <a:tailEnd/>
              </a:ln>
              <a:extLst>
                <a:ext uri="{909E8E84-426E-40dd-AFC4-6F175D3DCCD1}">
                  <a14:hiddenFill xmlns:a14="http://schemas.microsoft.com/office/drawing/2010/main" xmlns="">
                    <a:noFill/>
                  </a14:hiddenFill>
                </a:ext>
              </a:extLst>
            </p:spPr>
            <p:txBody>
              <a:bodyPr/>
              <a:lstStyle/>
              <a:p>
                <a:endParaRPr lang="en-US"/>
              </a:p>
            </p:txBody>
          </p:sp>
        </p:grpSp>
        <p:sp>
          <p:nvSpPr>
            <p:cNvPr id="38964" name="Rectangle 413"/>
            <p:cNvSpPr>
              <a:spLocks/>
            </p:cNvSpPr>
            <p:nvPr/>
          </p:nvSpPr>
          <p:spPr bwMode="auto">
            <a:xfrm>
              <a:off x="4137" y="0"/>
              <a:ext cx="1312"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38100" tIns="38100" rIns="82058" bIns="38100"/>
            <a:lstStyle/>
            <a:p>
              <a:pPr marL="4763"/>
              <a:r>
                <a:rPr lang="en-US" sz="1600" b="1">
                  <a:solidFill>
                    <a:schemeClr val="tx1"/>
                  </a:solidFill>
                  <a:latin typeface="Arial" charset="0"/>
                  <a:cs typeface="Arial" charset="0"/>
                  <a:sym typeface="Arial" charset="0"/>
                </a:rPr>
                <a:t>Synthetic Aperture Imaging</a:t>
              </a:r>
            </a:p>
          </p:txBody>
        </p:sp>
        <p:sp>
          <p:nvSpPr>
            <p:cNvPr id="38965" name="Rectangle 414"/>
            <p:cNvSpPr>
              <a:spLocks/>
            </p:cNvSpPr>
            <p:nvPr/>
          </p:nvSpPr>
          <p:spPr bwMode="auto">
            <a:xfrm>
              <a:off x="4280" y="3534"/>
              <a:ext cx="1363" cy="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25400" tIns="25400" rIns="59304" bIns="25400">
              <a:spAutoFit/>
            </a:bodyPr>
            <a:lstStyle/>
            <a:p>
              <a:pPr marL="7938"/>
              <a:r>
                <a:rPr lang="en-US" sz="1100" b="1">
                  <a:solidFill>
                    <a:schemeClr val="tx1"/>
                  </a:solidFill>
                  <a:latin typeface="Arial" charset="0"/>
                  <a:cs typeface="Arial" charset="0"/>
                  <a:sym typeface="Arial" charset="0"/>
                </a:rPr>
                <a:t>Real Along Track Beam</a:t>
              </a:r>
            </a:p>
            <a:p>
              <a:pPr marL="7938"/>
              <a:r>
                <a:rPr lang="en-US" sz="1100" b="1">
                  <a:solidFill>
                    <a:schemeClr val="tx1"/>
                  </a:solidFill>
                  <a:latin typeface="Arial" charset="0"/>
                  <a:cs typeface="Arial" charset="0"/>
                  <a:sym typeface="Arial" charset="0"/>
                </a:rPr>
                <a:t>Synthesized Along Track Beam</a:t>
              </a:r>
            </a:p>
          </p:txBody>
        </p:sp>
        <p:sp>
          <p:nvSpPr>
            <p:cNvPr id="38966" name="Rectangle 415"/>
            <p:cNvSpPr>
              <a:spLocks/>
            </p:cNvSpPr>
            <p:nvPr/>
          </p:nvSpPr>
          <p:spPr bwMode="auto">
            <a:xfrm>
              <a:off x="4123" y="3557"/>
              <a:ext cx="165" cy="72"/>
            </a:xfrm>
            <a:prstGeom prst="rect">
              <a:avLst/>
            </a:prstGeom>
            <a:solidFill>
              <a:srgbClr val="BCFCF4"/>
            </a:solidFill>
            <a:ln w="12700">
              <a:solidFill>
                <a:schemeClr val="tx1"/>
              </a:solidFill>
              <a:miter lim="800000"/>
              <a:headEnd/>
              <a:tailEnd/>
            </a:ln>
          </p:spPr>
          <p:txBody>
            <a:bodyPr lIns="0" tIns="0" rIns="0" bIns="0"/>
            <a:lstStyle/>
            <a:p>
              <a:endParaRPr lang="en-US"/>
            </a:p>
          </p:txBody>
        </p:sp>
        <p:sp>
          <p:nvSpPr>
            <p:cNvPr id="38967" name="Rectangle 416"/>
            <p:cNvSpPr>
              <a:spLocks/>
            </p:cNvSpPr>
            <p:nvPr/>
          </p:nvSpPr>
          <p:spPr bwMode="auto">
            <a:xfrm>
              <a:off x="4124" y="3659"/>
              <a:ext cx="165" cy="72"/>
            </a:xfrm>
            <a:prstGeom prst="rect">
              <a:avLst/>
            </a:prstGeom>
            <a:solidFill>
              <a:srgbClr val="8AEEBA"/>
            </a:solidFill>
            <a:ln w="12700">
              <a:solidFill>
                <a:schemeClr val="tx1"/>
              </a:solidFill>
              <a:miter lim="800000"/>
              <a:headEnd/>
              <a:tailEnd/>
            </a:ln>
          </p:spPr>
          <p:txBody>
            <a:bodyPr lIns="0" tIns="0" rIns="0" bIns="0"/>
            <a:lstStyle/>
            <a:p>
              <a:endParaRPr lang="en-US"/>
            </a:p>
          </p:txBody>
        </p:sp>
        <p:grpSp>
          <p:nvGrpSpPr>
            <p:cNvPr id="38968" name="Group 417"/>
            <p:cNvGrpSpPr>
              <a:grpSpLocks/>
            </p:cNvGrpSpPr>
            <p:nvPr/>
          </p:nvGrpSpPr>
          <p:grpSpPr bwMode="auto">
            <a:xfrm>
              <a:off x="-89" y="2842"/>
              <a:ext cx="3032" cy="832"/>
              <a:chOff x="0" y="0"/>
              <a:chExt cx="3032" cy="832"/>
            </a:xfrm>
          </p:grpSpPr>
          <p:sp>
            <p:nvSpPr>
              <p:cNvPr id="38970" name="Rectangle 418"/>
              <p:cNvSpPr>
                <a:spLocks/>
              </p:cNvSpPr>
              <p:nvPr/>
            </p:nvSpPr>
            <p:spPr bwMode="auto">
              <a:xfrm>
                <a:off x="89" y="74"/>
                <a:ext cx="2872" cy="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25400" tIns="25400" rIns="59304" bIns="25400"/>
              <a:lstStyle/>
              <a:p>
                <a:pPr marL="7938"/>
                <a:r>
                  <a:rPr lang="en-US" sz="1400">
                    <a:solidFill>
                      <a:schemeClr val="tx1"/>
                    </a:solidFill>
                    <a:latin typeface="Arial" charset="0"/>
                    <a:cs typeface="Arial" charset="0"/>
                    <a:sym typeface="Arial" charset="0"/>
                  </a:rPr>
                  <a:t>Along-Track resolution achieved by coherently combining echoes from multiple pulses along-track </a:t>
                </a:r>
                <a:br>
                  <a:rPr lang="en-US" sz="1400">
                    <a:solidFill>
                      <a:schemeClr val="tx1"/>
                    </a:solidFill>
                    <a:latin typeface="Arial" charset="0"/>
                    <a:cs typeface="Arial" charset="0"/>
                    <a:sym typeface="Arial" charset="0"/>
                  </a:rPr>
                </a:br>
                <a:endParaRPr lang="en-US" sz="1400">
                  <a:solidFill>
                    <a:schemeClr val="tx1"/>
                  </a:solidFill>
                  <a:latin typeface="Arial" charset="0"/>
                  <a:cs typeface="Arial" charset="0"/>
                  <a:sym typeface="Arial" charset="0"/>
                </a:endParaRPr>
              </a:p>
              <a:p>
                <a:pPr marL="7938"/>
                <a:r>
                  <a:rPr lang="en-US" sz="1400">
                    <a:solidFill>
                      <a:schemeClr val="tx1"/>
                    </a:solidFill>
                    <a:latin typeface="Arial" charset="0"/>
                    <a:cs typeface="Arial" charset="0"/>
                    <a:sym typeface="Arial" charset="0"/>
                  </a:rPr>
                  <a:t>      • Resolution proportional to antenna length</a:t>
                </a:r>
              </a:p>
              <a:p>
                <a:pPr marL="7938"/>
                <a:r>
                  <a:rPr lang="en-US" sz="1400">
                    <a:solidFill>
                      <a:schemeClr val="tx1"/>
                    </a:solidFill>
                    <a:latin typeface="Arial" charset="0"/>
                    <a:cs typeface="Arial" charset="0"/>
                    <a:sym typeface="Arial" charset="0"/>
                  </a:rPr>
                  <a:t>      • Independent of Range/Frequency</a:t>
                </a:r>
              </a:p>
            </p:txBody>
          </p:sp>
          <p:pic>
            <p:nvPicPr>
              <p:cNvPr id="38971" name="Picture 4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032" cy="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sp>
          <p:nvSpPr>
            <p:cNvPr id="38969" name="AutoShape 420"/>
            <p:cNvSpPr>
              <a:spLocks/>
            </p:cNvSpPr>
            <p:nvPr/>
          </p:nvSpPr>
          <p:spPr bwMode="auto">
            <a:xfrm rot="3701956" flipH="1">
              <a:off x="2660" y="2608"/>
              <a:ext cx="56" cy="400"/>
            </a:xfrm>
            <a:custGeom>
              <a:avLst/>
              <a:gdLst>
                <a:gd name="T0" fmla="*/ 0 w 21600"/>
                <a:gd name="T1" fmla="*/ 0 h 21600"/>
                <a:gd name="T2" fmla="*/ 21600 w 21600"/>
                <a:gd name="T3" fmla="*/ 21600 h 21600"/>
              </a:gdLst>
              <a:ahLst/>
              <a:cxnLst/>
              <a:rect l="T0" t="T1" r="T2" b="T3"/>
              <a:pathLst>
                <a:path w="21600" h="21600">
                  <a:moveTo>
                    <a:pt x="0" y="0"/>
                  </a:moveTo>
                  <a:lnTo>
                    <a:pt x="21600" y="7527"/>
                  </a:lnTo>
                  <a:lnTo>
                    <a:pt x="21600" y="15382"/>
                  </a:lnTo>
                  <a:lnTo>
                    <a:pt x="2400" y="21600"/>
                  </a:lnTo>
                </a:path>
              </a:pathLst>
            </a:custGeom>
            <a:noFill/>
            <a:ln w="12700">
              <a:solidFill>
                <a:schemeClr val="tx1"/>
              </a:solidFill>
              <a:miter lim="800000"/>
              <a:headEnd type="triangle" w="med" len="me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923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xit" presetSubtype="0" fill="hold" nodeType="afterEffect">
                                  <p:stCondLst>
                                    <p:cond delay="0"/>
                                  </p:stCondLst>
                                  <p:childTnLst>
                                    <p:set>
                                      <p:cBhvr>
                                        <p:cTn id="12" dur="1" fill="hold">
                                          <p:stCondLst>
                                            <p:cond delay="499"/>
                                          </p:stCondLst>
                                        </p:cTn>
                                        <p:tgtEl>
                                          <p:spTgt spid="2"/>
                                        </p:tgtEl>
                                        <p:attrNameLst>
                                          <p:attrName>style.visibility</p:attrName>
                                        </p:attrNameLst>
                                      </p:cBhvr>
                                      <p:to>
                                        <p:strVal val="hidden"/>
                                      </p:to>
                                    </p:set>
                                  </p:childTnLst>
                                </p:cTn>
                              </p:par>
                            </p:childTnLst>
                          </p:cTn>
                        </p:par>
                        <p:par>
                          <p:cTn id="13" fill="hold" nodeType="afterGroup">
                            <p:stCondLst>
                              <p:cond delay="1500"/>
                            </p:stCondLst>
                            <p:childTnLst>
                              <p:par>
                                <p:cTn id="14" presetID="1" presetClass="entr" presetSubtype="0" fill="hold" nodeType="afterEffect">
                                  <p:stCondLst>
                                    <p:cond delay="0"/>
                                  </p:stCondLst>
                                  <p:childTnLst>
                                    <p:set>
                                      <p:cBhvr>
                                        <p:cTn id="15" dur="1" fill="hold">
                                          <p:stCondLst>
                                            <p:cond delay="499"/>
                                          </p:stCondLst>
                                        </p:cTn>
                                        <p:tgtEl>
                                          <p:spTgt spid="3"/>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xit" presetSubtype="0" fill="hold" nodeType="afterEffect">
                                  <p:stCondLst>
                                    <p:cond delay="0"/>
                                  </p:stCondLst>
                                  <p:childTnLst>
                                    <p:set>
                                      <p:cBhvr>
                                        <p:cTn id="18" dur="1" fill="hold">
                                          <p:stCondLst>
                                            <p:cond delay="499"/>
                                          </p:stCondLst>
                                        </p:cTn>
                                        <p:tgtEl>
                                          <p:spTgt spid="3"/>
                                        </p:tgtEl>
                                        <p:attrNameLst>
                                          <p:attrName>style.visibility</p:attrName>
                                        </p:attrNameLst>
                                      </p:cBhvr>
                                      <p:to>
                                        <p:strVal val="hidden"/>
                                      </p:to>
                                    </p:se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499"/>
                                          </p:stCondLst>
                                        </p:cTn>
                                        <p:tgtEl>
                                          <p:spTgt spid="4"/>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xit" presetSubtype="0" fill="hold" nodeType="afterEffect">
                                  <p:stCondLst>
                                    <p:cond delay="0"/>
                                  </p:stCondLst>
                                  <p:childTnLst>
                                    <p:set>
                                      <p:cBhvr>
                                        <p:cTn id="24" dur="1" fill="hold">
                                          <p:stCondLst>
                                            <p:cond delay="499"/>
                                          </p:stCondLst>
                                        </p:cTn>
                                        <p:tgtEl>
                                          <p:spTgt spid="4"/>
                                        </p:tgtEl>
                                        <p:attrNameLst>
                                          <p:attrName>style.visibility</p:attrName>
                                        </p:attrNameLst>
                                      </p:cBhvr>
                                      <p:to>
                                        <p:strVal val="hidden"/>
                                      </p:to>
                                    </p:set>
                                  </p:childTnLst>
                                </p:cTn>
                              </p:par>
                            </p:childTnLst>
                          </p:cTn>
                        </p:par>
                        <p:par>
                          <p:cTn id="25" fill="hold" nodeType="afterGroup">
                            <p:stCondLst>
                              <p:cond delay="3500"/>
                            </p:stCondLst>
                            <p:childTnLst>
                              <p:par>
                                <p:cTn id="26" presetID="1" presetClass="entr" presetSubtype="0" fill="hold" nodeType="afterEffect">
                                  <p:stCondLst>
                                    <p:cond delay="0"/>
                                  </p:stCondLst>
                                  <p:childTnLst>
                                    <p:set>
                                      <p:cBhvr>
                                        <p:cTn id="27" dur="1" fill="hold">
                                          <p:stCondLst>
                                            <p:cond delay="499"/>
                                          </p:stCondLst>
                                        </p:cTn>
                                        <p:tgtEl>
                                          <p:spTgt spid="5"/>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xit" presetSubtype="0" fill="hold" nodeType="afterEffect">
                                  <p:stCondLst>
                                    <p:cond delay="0"/>
                                  </p:stCondLst>
                                  <p:childTnLst>
                                    <p:set>
                                      <p:cBhvr>
                                        <p:cTn id="30" dur="1" fill="hold">
                                          <p:stCondLst>
                                            <p:cond delay="499"/>
                                          </p:stCondLst>
                                        </p:cTn>
                                        <p:tgtEl>
                                          <p:spTgt spid="5"/>
                                        </p:tgtEl>
                                        <p:attrNameLst>
                                          <p:attrName>style.visibility</p:attrName>
                                        </p:attrNameLst>
                                      </p:cBhvr>
                                      <p:to>
                                        <p:strVal val="hidden"/>
                                      </p:to>
                                    </p:set>
                                  </p:childTnLst>
                                </p:cTn>
                              </p:par>
                            </p:childTnLst>
                          </p:cTn>
                        </p:par>
                        <p:par>
                          <p:cTn id="31" fill="hold" nodeType="afterGroup">
                            <p:stCondLst>
                              <p:cond delay="4500"/>
                            </p:stCondLst>
                            <p:childTnLst>
                              <p:par>
                                <p:cTn id="32" presetID="1" presetClass="entr" presetSubtype="0" fill="hold" nodeType="afterEffect">
                                  <p:stCondLst>
                                    <p:cond delay="0"/>
                                  </p:stCondLst>
                                  <p:childTnLst>
                                    <p:set>
                                      <p:cBhvr>
                                        <p:cTn id="33" dur="1" fill="hold">
                                          <p:stCondLst>
                                            <p:cond delay="499"/>
                                          </p:stCondLst>
                                        </p:cTn>
                                        <p:tgtEl>
                                          <p:spTgt spid="6"/>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xit" presetSubtype="0" fill="hold" nodeType="afterEffect">
                                  <p:stCondLst>
                                    <p:cond delay="0"/>
                                  </p:stCondLst>
                                  <p:childTnLst>
                                    <p:set>
                                      <p:cBhvr>
                                        <p:cTn id="36" dur="1" fill="hold">
                                          <p:stCondLst>
                                            <p:cond delay="499"/>
                                          </p:stCondLst>
                                        </p:cTn>
                                        <p:tgtEl>
                                          <p:spTgt spid="6"/>
                                        </p:tgtEl>
                                        <p:attrNameLst>
                                          <p:attrName>style.visibility</p:attrName>
                                        </p:attrNameLst>
                                      </p:cBhvr>
                                      <p:to>
                                        <p:strVal val="hidden"/>
                                      </p:to>
                                    </p:set>
                                  </p:childTnLst>
                                </p:cTn>
                              </p:par>
                            </p:childTnLst>
                          </p:cTn>
                        </p:par>
                        <p:par>
                          <p:cTn id="37" fill="hold" nodeType="afterGroup">
                            <p:stCondLst>
                              <p:cond delay="5500"/>
                            </p:stCondLst>
                            <p:childTnLst>
                              <p:par>
                                <p:cTn id="38" presetID="1" presetClass="entr" presetSubtype="0" fill="hold" nodeType="afterEffect">
                                  <p:stCondLst>
                                    <p:cond delay="0"/>
                                  </p:stCondLst>
                                  <p:childTnLst>
                                    <p:set>
                                      <p:cBhvr>
                                        <p:cTn id="39" dur="1" fill="hold">
                                          <p:stCondLst>
                                            <p:cond delay="499"/>
                                          </p:stCondLst>
                                        </p:cTn>
                                        <p:tgtEl>
                                          <p:spTgt spid="7"/>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xit" presetSubtype="0" fill="hold" nodeType="afterEffect">
                                  <p:stCondLst>
                                    <p:cond delay="0"/>
                                  </p:stCondLst>
                                  <p:childTnLst>
                                    <p:set>
                                      <p:cBhvr>
                                        <p:cTn id="42" dur="1" fill="hold">
                                          <p:stCondLst>
                                            <p:cond delay="499"/>
                                          </p:stCondLst>
                                        </p:cTn>
                                        <p:tgtEl>
                                          <p:spTgt spid="7"/>
                                        </p:tgtEl>
                                        <p:attrNameLst>
                                          <p:attrName>style.visibility</p:attrName>
                                        </p:attrNameLst>
                                      </p:cBhvr>
                                      <p:to>
                                        <p:strVal val="hidden"/>
                                      </p:to>
                                    </p:set>
                                  </p:childTnLst>
                                </p:cTn>
                              </p:par>
                            </p:childTnLst>
                          </p:cTn>
                        </p:par>
                        <p:par>
                          <p:cTn id="43" fill="hold" nodeType="afterGroup">
                            <p:stCondLst>
                              <p:cond delay="6500"/>
                            </p:stCondLst>
                            <p:childTnLst>
                              <p:par>
                                <p:cTn id="44" presetID="1" presetClass="entr" presetSubtype="0" fill="hold" nodeType="afterEffect">
                                  <p:stCondLst>
                                    <p:cond delay="0"/>
                                  </p:stCondLst>
                                  <p:childTnLst>
                                    <p:set>
                                      <p:cBhvr>
                                        <p:cTn id="45" dur="1" fill="hold">
                                          <p:stCondLst>
                                            <p:cond delay="499"/>
                                          </p:stCondLst>
                                        </p:cTn>
                                        <p:tgtEl>
                                          <p:spTgt spid="8"/>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xit" presetSubtype="0" fill="hold" nodeType="afterEffect">
                                  <p:stCondLst>
                                    <p:cond delay="0"/>
                                  </p:stCondLst>
                                  <p:childTnLst>
                                    <p:set>
                                      <p:cBhvr>
                                        <p:cTn id="48" dur="1" fill="hold">
                                          <p:stCondLst>
                                            <p:cond delay="499"/>
                                          </p:stCondLst>
                                        </p:cTn>
                                        <p:tgtEl>
                                          <p:spTgt spid="8"/>
                                        </p:tgtEl>
                                        <p:attrNameLst>
                                          <p:attrName>style.visibility</p:attrName>
                                        </p:attrNameLst>
                                      </p:cBhvr>
                                      <p:to>
                                        <p:strVal val="hidden"/>
                                      </p:to>
                                    </p:set>
                                  </p:childTnLst>
                                </p:cTn>
                              </p:par>
                            </p:childTnLst>
                          </p:cTn>
                        </p:par>
                        <p:par>
                          <p:cTn id="49" fill="hold" nodeType="afterGroup">
                            <p:stCondLst>
                              <p:cond delay="7500"/>
                            </p:stCondLst>
                            <p:childTnLst>
                              <p:par>
                                <p:cTn id="50" presetID="1" presetClass="entr" presetSubtype="0" fill="hold" nodeType="afterEffect">
                                  <p:stCondLst>
                                    <p:cond delay="0"/>
                                  </p:stCondLst>
                                  <p:childTnLst>
                                    <p:set>
                                      <p:cBhvr>
                                        <p:cTn id="51" dur="1" fill="hold">
                                          <p:stCondLst>
                                            <p:cond delay="499"/>
                                          </p:stCondLst>
                                        </p:cTn>
                                        <p:tgtEl>
                                          <p:spTgt spid="9"/>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xit" presetSubtype="0" fill="hold" nodeType="afterEffect">
                                  <p:stCondLst>
                                    <p:cond delay="0"/>
                                  </p:stCondLst>
                                  <p:childTnLst>
                                    <p:set>
                                      <p:cBhvr>
                                        <p:cTn id="54" dur="1" fill="hold">
                                          <p:stCondLst>
                                            <p:cond delay="499"/>
                                          </p:stCondLst>
                                        </p:cTn>
                                        <p:tgtEl>
                                          <p:spTgt spid="9"/>
                                        </p:tgtEl>
                                        <p:attrNameLst>
                                          <p:attrName>style.visibility</p:attrName>
                                        </p:attrNameLst>
                                      </p:cBhvr>
                                      <p:to>
                                        <p:strVal val="hidden"/>
                                      </p:to>
                                    </p:set>
                                  </p:childTnLst>
                                </p:cTn>
                              </p:par>
                            </p:childTnLst>
                          </p:cTn>
                        </p:par>
                        <p:par>
                          <p:cTn id="55" fill="hold" nodeType="afterGroup">
                            <p:stCondLst>
                              <p:cond delay="8500"/>
                            </p:stCondLst>
                            <p:childTnLst>
                              <p:par>
                                <p:cTn id="56" presetID="1" presetClass="entr" presetSubtype="0" fill="hold" nodeType="afterEffect">
                                  <p:stCondLst>
                                    <p:cond delay="0"/>
                                  </p:stCondLst>
                                  <p:childTnLst>
                                    <p:set>
                                      <p:cBhvr>
                                        <p:cTn id="57" dur="1" fill="hold">
                                          <p:stCondLst>
                                            <p:cond delay="499"/>
                                          </p:stCondLst>
                                        </p:cTn>
                                        <p:tgtEl>
                                          <p:spTgt spid="10"/>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11627"/>
                                        </p:tgtEl>
                                        <p:attrNameLst>
                                          <p:attrName>style.visibility</p:attrName>
                                        </p:attrNameLst>
                                      </p:cBhvr>
                                      <p:to>
                                        <p:strVal val="visible"/>
                                      </p:to>
                                    </p:set>
                                  </p:childTnLst>
                                </p:cTn>
                              </p:par>
                            </p:childTnLst>
                          </p:cTn>
                        </p:par>
                        <p:par>
                          <p:cTn id="61" fill="hold" nodeType="afterGroup">
                            <p:stCondLst>
                              <p:cond delay="9500"/>
                            </p:stCondLst>
                            <p:childTnLst>
                              <p:par>
                                <p:cTn id="62" presetID="1" presetClass="exit" presetSubtype="0" fill="hold" nodeType="afterEffect">
                                  <p:stCondLst>
                                    <p:cond delay="0"/>
                                  </p:stCondLst>
                                  <p:childTnLst>
                                    <p:set>
                                      <p:cBhvr>
                                        <p:cTn id="63" dur="1" fill="hold">
                                          <p:stCondLst>
                                            <p:cond delay="499"/>
                                          </p:stCondLst>
                                        </p:cTn>
                                        <p:tgtEl>
                                          <p:spTgt spid="10"/>
                                        </p:tgtEl>
                                        <p:attrNameLst>
                                          <p:attrName>style.visibility</p:attrName>
                                        </p:attrNameLst>
                                      </p:cBhvr>
                                      <p:to>
                                        <p:strVal val="hidden"/>
                                      </p:to>
                                    </p:set>
                                  </p:childTnLst>
                                </p:cTn>
                              </p:par>
                            </p:childTnLst>
                          </p:cTn>
                        </p:par>
                        <p:par>
                          <p:cTn id="64" fill="hold" nodeType="afterGroup">
                            <p:stCondLst>
                              <p:cond delay="10000"/>
                            </p:stCondLst>
                            <p:childTnLst>
                              <p:par>
                                <p:cTn id="65" presetID="1" presetClass="entr" presetSubtype="0" fill="hold" nodeType="afterEffect">
                                  <p:stCondLst>
                                    <p:cond delay="0"/>
                                  </p:stCondLst>
                                  <p:childTnLst>
                                    <p:set>
                                      <p:cBhvr>
                                        <p:cTn id="66" dur="1" fill="hold">
                                          <p:stCondLst>
                                            <p:cond delay="499"/>
                                          </p:stCondLst>
                                        </p:cTn>
                                        <p:tgtEl>
                                          <p:spTgt spid="12"/>
                                        </p:tgtEl>
                                        <p:attrNameLst>
                                          <p:attrName>style.visibility</p:attrName>
                                        </p:attrNameLst>
                                      </p:cBhvr>
                                      <p:to>
                                        <p:strVal val="visible"/>
                                      </p:to>
                                    </p:set>
                                  </p:childTnLst>
                                </p:cTn>
                              </p:par>
                            </p:childTnLst>
                          </p:cTn>
                        </p:par>
                        <p:par>
                          <p:cTn id="67" fill="hold" nodeType="afterGroup">
                            <p:stCondLst>
                              <p:cond delay="10500"/>
                            </p:stCondLst>
                            <p:childTnLst>
                              <p:par>
                                <p:cTn id="68" presetID="1" presetClass="entr" presetSubtype="0" fill="hold" grpId="0" nodeType="afterEffect">
                                  <p:stCondLst>
                                    <p:cond delay="0"/>
                                  </p:stCondLst>
                                  <p:childTnLst>
                                    <p:set>
                                      <p:cBhvr>
                                        <p:cTn id="69" dur="1" fill="hold">
                                          <p:stCondLst>
                                            <p:cond delay="499"/>
                                          </p:stCondLst>
                                        </p:cTn>
                                        <p:tgtEl>
                                          <p:spTgt spid="11628"/>
                                        </p:tgtEl>
                                        <p:attrNameLst>
                                          <p:attrName>style.visibility</p:attrName>
                                        </p:attrNameLst>
                                      </p:cBhvr>
                                      <p:to>
                                        <p:strVal val="visible"/>
                                      </p:to>
                                    </p:set>
                                  </p:childTnLst>
                                </p:cTn>
                              </p:par>
                            </p:childTnLst>
                          </p:cTn>
                        </p:par>
                        <p:par>
                          <p:cTn id="70" fill="hold" nodeType="afterGroup">
                            <p:stCondLst>
                              <p:cond delay="11000"/>
                            </p:stCondLst>
                            <p:childTnLst>
                              <p:par>
                                <p:cTn id="71" presetID="1" presetClass="exit" presetSubtype="0" fill="hold" nodeType="afterEffect">
                                  <p:stCondLst>
                                    <p:cond delay="0"/>
                                  </p:stCondLst>
                                  <p:childTnLst>
                                    <p:set>
                                      <p:cBhvr>
                                        <p:cTn id="72" dur="1" fill="hold">
                                          <p:stCondLst>
                                            <p:cond delay="499"/>
                                          </p:stCondLst>
                                        </p:cTn>
                                        <p:tgtEl>
                                          <p:spTgt spid="12"/>
                                        </p:tgtEl>
                                        <p:attrNameLst>
                                          <p:attrName>style.visibility</p:attrName>
                                        </p:attrNameLst>
                                      </p:cBhvr>
                                      <p:to>
                                        <p:strVal val="hidden"/>
                                      </p:to>
                                    </p:set>
                                  </p:childTnLst>
                                </p:cTn>
                              </p:par>
                            </p:childTnLst>
                          </p:cTn>
                        </p:par>
                        <p:par>
                          <p:cTn id="73" fill="hold" nodeType="afterGroup">
                            <p:stCondLst>
                              <p:cond delay="11500"/>
                            </p:stCondLst>
                            <p:childTnLst>
                              <p:par>
                                <p:cTn id="74" presetID="1" presetClass="entr" presetSubtype="0" fill="hold" nodeType="afterEffect">
                                  <p:stCondLst>
                                    <p:cond delay="0"/>
                                  </p:stCondLst>
                                  <p:childTnLst>
                                    <p:set>
                                      <p:cBhvr>
                                        <p:cTn id="75" dur="1" fill="hold">
                                          <p:stCondLst>
                                            <p:cond delay="499"/>
                                          </p:stCondLst>
                                        </p:cTn>
                                        <p:tgtEl>
                                          <p:spTgt spid="14"/>
                                        </p:tgtEl>
                                        <p:attrNameLst>
                                          <p:attrName>style.visibility</p:attrName>
                                        </p:attrNameLst>
                                      </p:cBhvr>
                                      <p:to>
                                        <p:strVal val="visible"/>
                                      </p:to>
                                    </p:set>
                                  </p:childTnLst>
                                </p:cTn>
                              </p:par>
                            </p:childTnLst>
                          </p:cTn>
                        </p:par>
                        <p:par>
                          <p:cTn id="76" fill="hold" nodeType="afterGroup">
                            <p:stCondLst>
                              <p:cond delay="12000"/>
                            </p:stCondLst>
                            <p:childTnLst>
                              <p:par>
                                <p:cTn id="77" presetID="1" presetClass="entr" presetSubtype="0" fill="hold" grpId="0" nodeType="afterEffect">
                                  <p:stCondLst>
                                    <p:cond delay="0"/>
                                  </p:stCondLst>
                                  <p:childTnLst>
                                    <p:set>
                                      <p:cBhvr>
                                        <p:cTn id="78" dur="1" fill="hold">
                                          <p:stCondLst>
                                            <p:cond delay="499"/>
                                          </p:stCondLst>
                                        </p:cTn>
                                        <p:tgtEl>
                                          <p:spTgt spid="11629"/>
                                        </p:tgtEl>
                                        <p:attrNameLst>
                                          <p:attrName>style.visibility</p:attrName>
                                        </p:attrNameLst>
                                      </p:cBhvr>
                                      <p:to>
                                        <p:strVal val="visible"/>
                                      </p:to>
                                    </p:set>
                                  </p:childTnLst>
                                </p:cTn>
                              </p:par>
                            </p:childTnLst>
                          </p:cTn>
                        </p:par>
                        <p:par>
                          <p:cTn id="79" fill="hold" nodeType="afterGroup">
                            <p:stCondLst>
                              <p:cond delay="12500"/>
                            </p:stCondLst>
                            <p:childTnLst>
                              <p:par>
                                <p:cTn id="80" presetID="1" presetClass="exit" presetSubtype="0" fill="hold" nodeType="afterEffect">
                                  <p:stCondLst>
                                    <p:cond delay="0"/>
                                  </p:stCondLst>
                                  <p:childTnLst>
                                    <p:set>
                                      <p:cBhvr>
                                        <p:cTn id="81" dur="1" fill="hold">
                                          <p:stCondLst>
                                            <p:cond delay="499"/>
                                          </p:stCondLst>
                                        </p:cTn>
                                        <p:tgtEl>
                                          <p:spTgt spid="14"/>
                                        </p:tgtEl>
                                        <p:attrNameLst>
                                          <p:attrName>style.visibility</p:attrName>
                                        </p:attrNameLst>
                                      </p:cBhvr>
                                      <p:to>
                                        <p:strVal val="hidden"/>
                                      </p:to>
                                    </p:set>
                                  </p:childTnLst>
                                </p:cTn>
                              </p:par>
                            </p:childTnLst>
                          </p:cTn>
                        </p:par>
                        <p:par>
                          <p:cTn id="82" fill="hold" nodeType="afterGroup">
                            <p:stCondLst>
                              <p:cond delay="13000"/>
                            </p:stCondLst>
                            <p:childTnLst>
                              <p:par>
                                <p:cTn id="83" presetID="1" presetClass="entr" presetSubtype="0" fill="hold" nodeType="afterEffect">
                                  <p:stCondLst>
                                    <p:cond delay="0"/>
                                  </p:stCondLst>
                                  <p:childTnLst>
                                    <p:set>
                                      <p:cBhvr>
                                        <p:cTn id="84" dur="1" fill="hold">
                                          <p:stCondLst>
                                            <p:cond delay="499"/>
                                          </p:stCondLst>
                                        </p:cTn>
                                        <p:tgtEl>
                                          <p:spTgt spid="16"/>
                                        </p:tgtEl>
                                        <p:attrNameLst>
                                          <p:attrName>style.visibility</p:attrName>
                                        </p:attrNameLst>
                                      </p:cBhvr>
                                      <p:to>
                                        <p:strVal val="visible"/>
                                      </p:to>
                                    </p:set>
                                  </p:childTnLst>
                                </p:cTn>
                              </p:par>
                            </p:childTnLst>
                          </p:cTn>
                        </p:par>
                        <p:par>
                          <p:cTn id="85" fill="hold" nodeType="afterGroup">
                            <p:stCondLst>
                              <p:cond delay="13500"/>
                            </p:stCondLst>
                            <p:childTnLst>
                              <p:par>
                                <p:cTn id="86" presetID="1" presetClass="entr" presetSubtype="0" fill="hold" grpId="0" nodeType="afterEffect">
                                  <p:stCondLst>
                                    <p:cond delay="0"/>
                                  </p:stCondLst>
                                  <p:childTnLst>
                                    <p:set>
                                      <p:cBhvr>
                                        <p:cTn id="87" dur="1" fill="hold">
                                          <p:stCondLst>
                                            <p:cond delay="499"/>
                                          </p:stCondLst>
                                        </p:cTn>
                                        <p:tgtEl>
                                          <p:spTgt spid="11630"/>
                                        </p:tgtEl>
                                        <p:attrNameLst>
                                          <p:attrName>style.visibility</p:attrName>
                                        </p:attrNameLst>
                                      </p:cBhvr>
                                      <p:to>
                                        <p:strVal val="visible"/>
                                      </p:to>
                                    </p:set>
                                  </p:childTnLst>
                                </p:cTn>
                              </p:par>
                            </p:childTnLst>
                          </p:cTn>
                        </p:par>
                        <p:par>
                          <p:cTn id="88" fill="hold" nodeType="afterGroup">
                            <p:stCondLst>
                              <p:cond delay="14000"/>
                            </p:stCondLst>
                            <p:childTnLst>
                              <p:par>
                                <p:cTn id="89" presetID="1" presetClass="exit" presetSubtype="0" fill="hold" nodeType="afterEffect">
                                  <p:stCondLst>
                                    <p:cond delay="0"/>
                                  </p:stCondLst>
                                  <p:childTnLst>
                                    <p:set>
                                      <p:cBhvr>
                                        <p:cTn id="90" dur="1" fill="hold">
                                          <p:stCondLst>
                                            <p:cond delay="499"/>
                                          </p:stCondLst>
                                        </p:cTn>
                                        <p:tgtEl>
                                          <p:spTgt spid="16"/>
                                        </p:tgtEl>
                                        <p:attrNameLst>
                                          <p:attrName>style.visibility</p:attrName>
                                        </p:attrNameLst>
                                      </p:cBhvr>
                                      <p:to>
                                        <p:strVal val="hidden"/>
                                      </p:to>
                                    </p:set>
                                  </p:childTnLst>
                                </p:cTn>
                              </p:par>
                            </p:childTnLst>
                          </p:cTn>
                        </p:par>
                        <p:par>
                          <p:cTn id="91" fill="hold" nodeType="afterGroup">
                            <p:stCondLst>
                              <p:cond delay="14500"/>
                            </p:stCondLst>
                            <p:childTnLst>
                              <p:par>
                                <p:cTn id="92" presetID="1" presetClass="entr" presetSubtype="0" fill="hold" nodeType="afterEffect">
                                  <p:stCondLst>
                                    <p:cond delay="0"/>
                                  </p:stCondLst>
                                  <p:childTnLst>
                                    <p:set>
                                      <p:cBhvr>
                                        <p:cTn id="93" dur="1" fill="hold">
                                          <p:stCondLst>
                                            <p:cond delay="499"/>
                                          </p:stCondLst>
                                        </p:cTn>
                                        <p:tgtEl>
                                          <p:spTgt spid="18"/>
                                        </p:tgtEl>
                                        <p:attrNameLst>
                                          <p:attrName>style.visibility</p:attrName>
                                        </p:attrNameLst>
                                      </p:cBhvr>
                                      <p:to>
                                        <p:strVal val="visible"/>
                                      </p:to>
                                    </p:set>
                                  </p:childTnLst>
                                </p:cTn>
                              </p:par>
                            </p:childTnLst>
                          </p:cTn>
                        </p:par>
                        <p:par>
                          <p:cTn id="94" fill="hold" nodeType="afterGroup">
                            <p:stCondLst>
                              <p:cond delay="15000"/>
                            </p:stCondLst>
                            <p:childTnLst>
                              <p:par>
                                <p:cTn id="95" presetID="1" presetClass="entr" presetSubtype="0" fill="hold" grpId="0" nodeType="afterEffect">
                                  <p:stCondLst>
                                    <p:cond delay="0"/>
                                  </p:stCondLst>
                                  <p:childTnLst>
                                    <p:set>
                                      <p:cBhvr>
                                        <p:cTn id="96" dur="1" fill="hold">
                                          <p:stCondLst>
                                            <p:cond delay="499"/>
                                          </p:stCondLst>
                                        </p:cTn>
                                        <p:tgtEl>
                                          <p:spTgt spid="11631"/>
                                        </p:tgtEl>
                                        <p:attrNameLst>
                                          <p:attrName>style.visibility</p:attrName>
                                        </p:attrNameLst>
                                      </p:cBhvr>
                                      <p:to>
                                        <p:strVal val="visible"/>
                                      </p:to>
                                    </p:set>
                                  </p:childTnLst>
                                </p:cTn>
                              </p:par>
                            </p:childTnLst>
                          </p:cTn>
                        </p:par>
                        <p:par>
                          <p:cTn id="97" fill="hold" nodeType="afterGroup">
                            <p:stCondLst>
                              <p:cond delay="15500"/>
                            </p:stCondLst>
                            <p:childTnLst>
                              <p:par>
                                <p:cTn id="98" presetID="1" presetClass="exit" presetSubtype="0" fill="hold" nodeType="afterEffect">
                                  <p:stCondLst>
                                    <p:cond delay="0"/>
                                  </p:stCondLst>
                                  <p:childTnLst>
                                    <p:set>
                                      <p:cBhvr>
                                        <p:cTn id="99" dur="1" fill="hold">
                                          <p:stCondLst>
                                            <p:cond delay="499"/>
                                          </p:stCondLst>
                                        </p:cTn>
                                        <p:tgtEl>
                                          <p:spTgt spid="18"/>
                                        </p:tgtEl>
                                        <p:attrNameLst>
                                          <p:attrName>style.visibility</p:attrName>
                                        </p:attrNameLst>
                                      </p:cBhvr>
                                      <p:to>
                                        <p:strVal val="hidden"/>
                                      </p:to>
                                    </p:set>
                                  </p:childTnLst>
                                </p:cTn>
                              </p:par>
                            </p:childTnLst>
                          </p:cTn>
                        </p:par>
                        <p:par>
                          <p:cTn id="100" fill="hold" nodeType="afterGroup">
                            <p:stCondLst>
                              <p:cond delay="16000"/>
                            </p:stCondLst>
                            <p:childTnLst>
                              <p:par>
                                <p:cTn id="101" presetID="1" presetClass="entr" presetSubtype="0" fill="hold" nodeType="afterEffect">
                                  <p:stCondLst>
                                    <p:cond delay="0"/>
                                  </p:stCondLst>
                                  <p:childTnLst>
                                    <p:set>
                                      <p:cBhvr>
                                        <p:cTn id="102" dur="1" fill="hold">
                                          <p:stCondLst>
                                            <p:cond delay="499"/>
                                          </p:stCondLst>
                                        </p:cTn>
                                        <p:tgtEl>
                                          <p:spTgt spid="20"/>
                                        </p:tgtEl>
                                        <p:attrNameLst>
                                          <p:attrName>style.visibility</p:attrName>
                                        </p:attrNameLst>
                                      </p:cBhvr>
                                      <p:to>
                                        <p:strVal val="visible"/>
                                      </p:to>
                                    </p:set>
                                  </p:childTnLst>
                                </p:cTn>
                              </p:par>
                            </p:childTnLst>
                          </p:cTn>
                        </p:par>
                        <p:par>
                          <p:cTn id="103" fill="hold" nodeType="afterGroup">
                            <p:stCondLst>
                              <p:cond delay="16500"/>
                            </p:stCondLst>
                            <p:childTnLst>
                              <p:par>
                                <p:cTn id="104" presetID="1" presetClass="entr" presetSubtype="0" fill="hold" grpId="0" nodeType="afterEffect">
                                  <p:stCondLst>
                                    <p:cond delay="0"/>
                                  </p:stCondLst>
                                  <p:childTnLst>
                                    <p:set>
                                      <p:cBhvr>
                                        <p:cTn id="105" dur="1" fill="hold">
                                          <p:stCondLst>
                                            <p:cond delay="499"/>
                                          </p:stCondLst>
                                        </p:cTn>
                                        <p:tgtEl>
                                          <p:spTgt spid="11637"/>
                                        </p:tgtEl>
                                        <p:attrNameLst>
                                          <p:attrName>style.visibility</p:attrName>
                                        </p:attrNameLst>
                                      </p:cBhvr>
                                      <p:to>
                                        <p:strVal val="visible"/>
                                      </p:to>
                                    </p:set>
                                  </p:childTnLst>
                                </p:cTn>
                              </p:par>
                            </p:childTnLst>
                          </p:cTn>
                        </p:par>
                        <p:par>
                          <p:cTn id="106" fill="hold" nodeType="afterGroup">
                            <p:stCondLst>
                              <p:cond delay="17000"/>
                            </p:stCondLst>
                            <p:childTnLst>
                              <p:par>
                                <p:cTn id="107" presetID="1" presetClass="exit" presetSubtype="0" fill="hold" nodeType="afterEffect">
                                  <p:stCondLst>
                                    <p:cond delay="0"/>
                                  </p:stCondLst>
                                  <p:childTnLst>
                                    <p:set>
                                      <p:cBhvr>
                                        <p:cTn id="108" dur="1" fill="hold">
                                          <p:stCondLst>
                                            <p:cond delay="499"/>
                                          </p:stCondLst>
                                        </p:cTn>
                                        <p:tgtEl>
                                          <p:spTgt spid="20"/>
                                        </p:tgtEl>
                                        <p:attrNameLst>
                                          <p:attrName>style.visibility</p:attrName>
                                        </p:attrNameLst>
                                      </p:cBhvr>
                                      <p:to>
                                        <p:strVal val="hidden"/>
                                      </p:to>
                                    </p:set>
                                  </p:childTnLst>
                                </p:cTn>
                              </p:par>
                            </p:childTnLst>
                          </p:cTn>
                        </p:par>
                        <p:par>
                          <p:cTn id="109" fill="hold" nodeType="afterGroup">
                            <p:stCondLst>
                              <p:cond delay="17500"/>
                            </p:stCondLst>
                            <p:childTnLst>
                              <p:par>
                                <p:cTn id="110" presetID="1" presetClass="entr" presetSubtype="0" fill="hold" nodeType="afterEffect">
                                  <p:stCondLst>
                                    <p:cond delay="0"/>
                                  </p:stCondLst>
                                  <p:childTnLst>
                                    <p:set>
                                      <p:cBhvr>
                                        <p:cTn id="111" dur="1" fill="hold">
                                          <p:stCondLst>
                                            <p:cond delay="499"/>
                                          </p:stCondLst>
                                        </p:cTn>
                                        <p:tgtEl>
                                          <p:spTgt spid="23"/>
                                        </p:tgtEl>
                                        <p:attrNameLst>
                                          <p:attrName>style.visibility</p:attrName>
                                        </p:attrNameLst>
                                      </p:cBhvr>
                                      <p:to>
                                        <p:strVal val="visible"/>
                                      </p:to>
                                    </p:set>
                                  </p:childTnLst>
                                </p:cTn>
                              </p:par>
                            </p:childTnLst>
                          </p:cTn>
                        </p:par>
                        <p:par>
                          <p:cTn id="112" fill="hold" nodeType="afterGroup">
                            <p:stCondLst>
                              <p:cond delay="18000"/>
                            </p:stCondLst>
                            <p:childTnLst>
                              <p:par>
                                <p:cTn id="113" presetID="1" presetClass="entr" presetSubtype="0" fill="hold" grpId="0" nodeType="afterEffect">
                                  <p:stCondLst>
                                    <p:cond delay="0"/>
                                  </p:stCondLst>
                                  <p:childTnLst>
                                    <p:set>
                                      <p:cBhvr>
                                        <p:cTn id="114" dur="1" fill="hold">
                                          <p:stCondLst>
                                            <p:cond delay="499"/>
                                          </p:stCondLst>
                                        </p:cTn>
                                        <p:tgtEl>
                                          <p:spTgt spid="11632"/>
                                        </p:tgtEl>
                                        <p:attrNameLst>
                                          <p:attrName>style.visibility</p:attrName>
                                        </p:attrNameLst>
                                      </p:cBhvr>
                                      <p:to>
                                        <p:strVal val="visible"/>
                                      </p:to>
                                    </p:set>
                                  </p:childTnLst>
                                </p:cTn>
                              </p:par>
                            </p:childTnLst>
                          </p:cTn>
                        </p:par>
                        <p:par>
                          <p:cTn id="115" fill="hold" nodeType="afterGroup">
                            <p:stCondLst>
                              <p:cond delay="18500"/>
                            </p:stCondLst>
                            <p:childTnLst>
                              <p:par>
                                <p:cTn id="116" presetID="1" presetClass="exit" presetSubtype="0" fill="hold" nodeType="afterEffect">
                                  <p:stCondLst>
                                    <p:cond delay="0"/>
                                  </p:stCondLst>
                                  <p:childTnLst>
                                    <p:set>
                                      <p:cBhvr>
                                        <p:cTn id="117" dur="1" fill="hold">
                                          <p:stCondLst>
                                            <p:cond delay="499"/>
                                          </p:stCondLst>
                                        </p:cTn>
                                        <p:tgtEl>
                                          <p:spTgt spid="23"/>
                                        </p:tgtEl>
                                        <p:attrNameLst>
                                          <p:attrName>style.visibility</p:attrName>
                                        </p:attrNameLst>
                                      </p:cBhvr>
                                      <p:to>
                                        <p:strVal val="hidden"/>
                                      </p:to>
                                    </p:set>
                                  </p:childTnLst>
                                </p:cTn>
                              </p:par>
                            </p:childTnLst>
                          </p:cTn>
                        </p:par>
                        <p:par>
                          <p:cTn id="118" fill="hold" nodeType="afterGroup">
                            <p:stCondLst>
                              <p:cond delay="19000"/>
                            </p:stCondLst>
                            <p:childTnLst>
                              <p:par>
                                <p:cTn id="119" presetID="1" presetClass="entr" presetSubtype="0" fill="hold" nodeType="afterEffect">
                                  <p:stCondLst>
                                    <p:cond delay="0"/>
                                  </p:stCondLst>
                                  <p:childTnLst>
                                    <p:set>
                                      <p:cBhvr>
                                        <p:cTn id="120" dur="1" fill="hold">
                                          <p:stCondLst>
                                            <p:cond delay="499"/>
                                          </p:stCondLst>
                                        </p:cTn>
                                        <p:tgtEl>
                                          <p:spTgt spid="25"/>
                                        </p:tgtEl>
                                        <p:attrNameLst>
                                          <p:attrName>style.visibility</p:attrName>
                                        </p:attrNameLst>
                                      </p:cBhvr>
                                      <p:to>
                                        <p:strVal val="visible"/>
                                      </p:to>
                                    </p:set>
                                  </p:childTnLst>
                                </p:cTn>
                              </p:par>
                            </p:childTnLst>
                          </p:cTn>
                        </p:par>
                        <p:par>
                          <p:cTn id="121" fill="hold" nodeType="afterGroup">
                            <p:stCondLst>
                              <p:cond delay="19500"/>
                            </p:stCondLst>
                            <p:childTnLst>
                              <p:par>
                                <p:cTn id="122" presetID="1" presetClass="entr" presetSubtype="0" fill="hold" grpId="0" nodeType="afterEffect">
                                  <p:stCondLst>
                                    <p:cond delay="0"/>
                                  </p:stCondLst>
                                  <p:childTnLst>
                                    <p:set>
                                      <p:cBhvr>
                                        <p:cTn id="123" dur="1" fill="hold">
                                          <p:stCondLst>
                                            <p:cond delay="499"/>
                                          </p:stCondLst>
                                        </p:cTn>
                                        <p:tgtEl>
                                          <p:spTgt spid="11633"/>
                                        </p:tgtEl>
                                        <p:attrNameLst>
                                          <p:attrName>style.visibility</p:attrName>
                                        </p:attrNameLst>
                                      </p:cBhvr>
                                      <p:to>
                                        <p:strVal val="visible"/>
                                      </p:to>
                                    </p:set>
                                  </p:childTnLst>
                                </p:cTn>
                              </p:par>
                            </p:childTnLst>
                          </p:cTn>
                        </p:par>
                        <p:par>
                          <p:cTn id="124" fill="hold" nodeType="afterGroup">
                            <p:stCondLst>
                              <p:cond delay="20000"/>
                            </p:stCondLst>
                            <p:childTnLst>
                              <p:par>
                                <p:cTn id="125" presetID="1" presetClass="exit" presetSubtype="0" fill="hold" nodeType="afterEffect">
                                  <p:stCondLst>
                                    <p:cond delay="0"/>
                                  </p:stCondLst>
                                  <p:childTnLst>
                                    <p:set>
                                      <p:cBhvr>
                                        <p:cTn id="126" dur="1" fill="hold">
                                          <p:stCondLst>
                                            <p:cond delay="499"/>
                                          </p:stCondLst>
                                        </p:cTn>
                                        <p:tgtEl>
                                          <p:spTgt spid="25"/>
                                        </p:tgtEl>
                                        <p:attrNameLst>
                                          <p:attrName>style.visibility</p:attrName>
                                        </p:attrNameLst>
                                      </p:cBhvr>
                                      <p:to>
                                        <p:strVal val="hidden"/>
                                      </p:to>
                                    </p:set>
                                  </p:childTnLst>
                                </p:cTn>
                              </p:par>
                            </p:childTnLst>
                          </p:cTn>
                        </p:par>
                        <p:par>
                          <p:cTn id="127" fill="hold" nodeType="afterGroup">
                            <p:stCondLst>
                              <p:cond delay="20500"/>
                            </p:stCondLst>
                            <p:childTnLst>
                              <p:par>
                                <p:cTn id="128" presetID="1" presetClass="entr" presetSubtype="0" fill="hold" nodeType="afterEffect">
                                  <p:stCondLst>
                                    <p:cond delay="0"/>
                                  </p:stCondLst>
                                  <p:childTnLst>
                                    <p:set>
                                      <p:cBhvr>
                                        <p:cTn id="129" dur="1" fill="hold">
                                          <p:stCondLst>
                                            <p:cond delay="499"/>
                                          </p:stCondLst>
                                        </p:cTn>
                                        <p:tgtEl>
                                          <p:spTgt spid="27"/>
                                        </p:tgtEl>
                                        <p:attrNameLst>
                                          <p:attrName>style.visibility</p:attrName>
                                        </p:attrNameLst>
                                      </p:cBhvr>
                                      <p:to>
                                        <p:strVal val="visible"/>
                                      </p:to>
                                    </p:set>
                                  </p:childTnLst>
                                </p:cTn>
                              </p:par>
                            </p:childTnLst>
                          </p:cTn>
                        </p:par>
                        <p:par>
                          <p:cTn id="130" fill="hold" nodeType="afterGroup">
                            <p:stCondLst>
                              <p:cond delay="21000"/>
                            </p:stCondLst>
                            <p:childTnLst>
                              <p:par>
                                <p:cTn id="131" presetID="1" presetClass="entr" presetSubtype="0" fill="hold" grpId="0" nodeType="afterEffect">
                                  <p:stCondLst>
                                    <p:cond delay="0"/>
                                  </p:stCondLst>
                                  <p:childTnLst>
                                    <p:set>
                                      <p:cBhvr>
                                        <p:cTn id="132" dur="1" fill="hold">
                                          <p:stCondLst>
                                            <p:cond delay="499"/>
                                          </p:stCondLst>
                                        </p:cTn>
                                        <p:tgtEl>
                                          <p:spTgt spid="11638"/>
                                        </p:tgtEl>
                                        <p:attrNameLst>
                                          <p:attrName>style.visibility</p:attrName>
                                        </p:attrNameLst>
                                      </p:cBhvr>
                                      <p:to>
                                        <p:strVal val="visible"/>
                                      </p:to>
                                    </p:set>
                                  </p:childTnLst>
                                </p:cTn>
                              </p:par>
                            </p:childTnLst>
                          </p:cTn>
                        </p:par>
                        <p:par>
                          <p:cTn id="133" fill="hold" nodeType="afterGroup">
                            <p:stCondLst>
                              <p:cond delay="21500"/>
                            </p:stCondLst>
                            <p:childTnLst>
                              <p:par>
                                <p:cTn id="134" presetID="1" presetClass="exit" presetSubtype="0" fill="hold" nodeType="afterEffect">
                                  <p:stCondLst>
                                    <p:cond delay="0"/>
                                  </p:stCondLst>
                                  <p:childTnLst>
                                    <p:set>
                                      <p:cBhvr>
                                        <p:cTn id="135" dur="1" fill="hold">
                                          <p:stCondLst>
                                            <p:cond delay="499"/>
                                          </p:stCondLst>
                                        </p:cTn>
                                        <p:tgtEl>
                                          <p:spTgt spid="27"/>
                                        </p:tgtEl>
                                        <p:attrNameLst>
                                          <p:attrName>style.visibility</p:attrName>
                                        </p:attrNameLst>
                                      </p:cBhvr>
                                      <p:to>
                                        <p:strVal val="hidden"/>
                                      </p:to>
                                    </p:set>
                                  </p:childTnLst>
                                </p:cTn>
                              </p:par>
                            </p:childTnLst>
                          </p:cTn>
                        </p:par>
                        <p:par>
                          <p:cTn id="136" fill="hold" nodeType="afterGroup">
                            <p:stCondLst>
                              <p:cond delay="22000"/>
                            </p:stCondLst>
                            <p:childTnLst>
                              <p:par>
                                <p:cTn id="137" presetID="1" presetClass="entr" presetSubtype="0" fill="hold" nodeType="afterEffect">
                                  <p:stCondLst>
                                    <p:cond delay="0"/>
                                  </p:stCondLst>
                                  <p:childTnLst>
                                    <p:set>
                                      <p:cBhvr>
                                        <p:cTn id="138" dur="1" fill="hold">
                                          <p:stCondLst>
                                            <p:cond delay="499"/>
                                          </p:stCondLst>
                                        </p:cTn>
                                        <p:tgtEl>
                                          <p:spTgt spid="30"/>
                                        </p:tgtEl>
                                        <p:attrNameLst>
                                          <p:attrName>style.visibility</p:attrName>
                                        </p:attrNameLst>
                                      </p:cBhvr>
                                      <p:to>
                                        <p:strVal val="visible"/>
                                      </p:to>
                                    </p:set>
                                  </p:childTnLst>
                                </p:cTn>
                              </p:par>
                            </p:childTnLst>
                          </p:cTn>
                        </p:par>
                        <p:par>
                          <p:cTn id="139" fill="hold" nodeType="afterGroup">
                            <p:stCondLst>
                              <p:cond delay="22500"/>
                            </p:stCondLst>
                            <p:childTnLst>
                              <p:par>
                                <p:cTn id="140" presetID="1" presetClass="entr" presetSubtype="0" fill="hold" grpId="0" nodeType="afterEffect">
                                  <p:stCondLst>
                                    <p:cond delay="0"/>
                                  </p:stCondLst>
                                  <p:childTnLst>
                                    <p:set>
                                      <p:cBhvr>
                                        <p:cTn id="141" dur="1" fill="hold">
                                          <p:stCondLst>
                                            <p:cond delay="499"/>
                                          </p:stCondLst>
                                        </p:cTn>
                                        <p:tgtEl>
                                          <p:spTgt spid="11634"/>
                                        </p:tgtEl>
                                        <p:attrNameLst>
                                          <p:attrName>style.visibility</p:attrName>
                                        </p:attrNameLst>
                                      </p:cBhvr>
                                      <p:to>
                                        <p:strVal val="visible"/>
                                      </p:to>
                                    </p:set>
                                  </p:childTnLst>
                                </p:cTn>
                              </p:par>
                            </p:childTnLst>
                          </p:cTn>
                        </p:par>
                        <p:par>
                          <p:cTn id="142" fill="hold" nodeType="afterGroup">
                            <p:stCondLst>
                              <p:cond delay="23000"/>
                            </p:stCondLst>
                            <p:childTnLst>
                              <p:par>
                                <p:cTn id="143" presetID="1" presetClass="exit" presetSubtype="0" fill="hold" nodeType="afterEffect">
                                  <p:stCondLst>
                                    <p:cond delay="0"/>
                                  </p:stCondLst>
                                  <p:childTnLst>
                                    <p:set>
                                      <p:cBhvr>
                                        <p:cTn id="144" dur="1" fill="hold">
                                          <p:stCondLst>
                                            <p:cond delay="499"/>
                                          </p:stCondLst>
                                        </p:cTn>
                                        <p:tgtEl>
                                          <p:spTgt spid="30"/>
                                        </p:tgtEl>
                                        <p:attrNameLst>
                                          <p:attrName>style.visibility</p:attrName>
                                        </p:attrNameLst>
                                      </p:cBhvr>
                                      <p:to>
                                        <p:strVal val="hidden"/>
                                      </p:to>
                                    </p:set>
                                  </p:childTnLst>
                                </p:cTn>
                              </p:par>
                            </p:childTnLst>
                          </p:cTn>
                        </p:par>
                        <p:par>
                          <p:cTn id="145" fill="hold" nodeType="afterGroup">
                            <p:stCondLst>
                              <p:cond delay="23500"/>
                            </p:stCondLst>
                            <p:childTnLst>
                              <p:par>
                                <p:cTn id="146" presetID="1" presetClass="entr" presetSubtype="0" fill="hold" nodeType="afterEffect">
                                  <p:stCondLst>
                                    <p:cond delay="0"/>
                                  </p:stCondLst>
                                  <p:childTnLst>
                                    <p:set>
                                      <p:cBhvr>
                                        <p:cTn id="147" dur="1" fill="hold">
                                          <p:stCondLst>
                                            <p:cond delay="499"/>
                                          </p:stCondLst>
                                        </p:cTn>
                                        <p:tgtEl>
                                          <p:spTgt spid="39089"/>
                                        </p:tgtEl>
                                        <p:attrNameLst>
                                          <p:attrName>style.visibility</p:attrName>
                                        </p:attrNameLst>
                                      </p:cBhvr>
                                      <p:to>
                                        <p:strVal val="visible"/>
                                      </p:to>
                                    </p:set>
                                  </p:childTnLst>
                                </p:cTn>
                              </p:par>
                            </p:childTnLst>
                          </p:cTn>
                        </p:par>
                        <p:par>
                          <p:cTn id="148" fill="hold" nodeType="afterGroup">
                            <p:stCondLst>
                              <p:cond delay="24000"/>
                            </p:stCondLst>
                            <p:childTnLst>
                              <p:par>
                                <p:cTn id="149" presetID="1" presetClass="entr" presetSubtype="0" fill="hold" grpId="0" nodeType="afterEffect">
                                  <p:stCondLst>
                                    <p:cond delay="0"/>
                                  </p:stCondLst>
                                  <p:childTnLst>
                                    <p:set>
                                      <p:cBhvr>
                                        <p:cTn id="150" dur="1" fill="hold">
                                          <p:stCondLst>
                                            <p:cond delay="499"/>
                                          </p:stCondLst>
                                        </p:cTn>
                                        <p:tgtEl>
                                          <p:spTgt spid="11635"/>
                                        </p:tgtEl>
                                        <p:attrNameLst>
                                          <p:attrName>style.visibility</p:attrName>
                                        </p:attrNameLst>
                                      </p:cBhvr>
                                      <p:to>
                                        <p:strVal val="visible"/>
                                      </p:to>
                                    </p:set>
                                  </p:childTnLst>
                                </p:cTn>
                              </p:par>
                            </p:childTnLst>
                          </p:cTn>
                        </p:par>
                        <p:par>
                          <p:cTn id="151" fill="hold" nodeType="afterGroup">
                            <p:stCondLst>
                              <p:cond delay="24500"/>
                            </p:stCondLst>
                            <p:childTnLst>
                              <p:par>
                                <p:cTn id="152" presetID="1" presetClass="exit" presetSubtype="0" fill="hold" nodeType="afterEffect">
                                  <p:stCondLst>
                                    <p:cond delay="0"/>
                                  </p:stCondLst>
                                  <p:childTnLst>
                                    <p:set>
                                      <p:cBhvr>
                                        <p:cTn id="153" dur="1" fill="hold">
                                          <p:stCondLst>
                                            <p:cond delay="499"/>
                                          </p:stCondLst>
                                        </p:cTn>
                                        <p:tgtEl>
                                          <p:spTgt spid="39089"/>
                                        </p:tgtEl>
                                        <p:attrNameLst>
                                          <p:attrName>style.visibility</p:attrName>
                                        </p:attrNameLst>
                                      </p:cBhvr>
                                      <p:to>
                                        <p:strVal val="hidden"/>
                                      </p:to>
                                    </p:set>
                                  </p:childTnLst>
                                </p:cTn>
                              </p:par>
                            </p:childTnLst>
                          </p:cTn>
                        </p:par>
                        <p:par>
                          <p:cTn id="154" fill="hold" nodeType="afterGroup">
                            <p:stCondLst>
                              <p:cond delay="25000"/>
                            </p:stCondLst>
                            <p:childTnLst>
                              <p:par>
                                <p:cTn id="155" presetID="1" presetClass="entr" presetSubtype="0" fill="hold" nodeType="afterEffect">
                                  <p:stCondLst>
                                    <p:cond delay="0"/>
                                  </p:stCondLst>
                                  <p:childTnLst>
                                    <p:set>
                                      <p:cBhvr>
                                        <p:cTn id="156" dur="1" fill="hold">
                                          <p:stCondLst>
                                            <p:cond delay="499"/>
                                          </p:stCondLst>
                                        </p:cTn>
                                        <p:tgtEl>
                                          <p:spTgt spid="39117"/>
                                        </p:tgtEl>
                                        <p:attrNameLst>
                                          <p:attrName>style.visibility</p:attrName>
                                        </p:attrNameLst>
                                      </p:cBhvr>
                                      <p:to>
                                        <p:strVal val="visible"/>
                                      </p:to>
                                    </p:set>
                                  </p:childTnLst>
                                </p:cTn>
                              </p:par>
                            </p:childTnLst>
                          </p:cTn>
                        </p:par>
                        <p:par>
                          <p:cTn id="157" fill="hold" nodeType="afterGroup">
                            <p:stCondLst>
                              <p:cond delay="25500"/>
                            </p:stCondLst>
                            <p:childTnLst>
                              <p:par>
                                <p:cTn id="158" presetID="1" presetClass="exit" presetSubtype="0" fill="hold" nodeType="afterEffect">
                                  <p:stCondLst>
                                    <p:cond delay="0"/>
                                  </p:stCondLst>
                                  <p:childTnLst>
                                    <p:set>
                                      <p:cBhvr>
                                        <p:cTn id="159" dur="1" fill="hold">
                                          <p:stCondLst>
                                            <p:cond delay="499"/>
                                          </p:stCondLst>
                                        </p:cTn>
                                        <p:tgtEl>
                                          <p:spTgt spid="39117"/>
                                        </p:tgtEl>
                                        <p:attrNameLst>
                                          <p:attrName>style.visibility</p:attrName>
                                        </p:attrNameLst>
                                      </p:cBhvr>
                                      <p:to>
                                        <p:strVal val="hidden"/>
                                      </p:to>
                                    </p:set>
                                  </p:childTnLst>
                                </p:cTn>
                              </p:par>
                            </p:childTnLst>
                          </p:cTn>
                        </p:par>
                        <p:par>
                          <p:cTn id="160" fill="hold" nodeType="afterGroup">
                            <p:stCondLst>
                              <p:cond delay="26000"/>
                            </p:stCondLst>
                            <p:childTnLst>
                              <p:par>
                                <p:cTn id="161" presetID="1" presetClass="entr" presetSubtype="0" fill="hold" nodeType="afterEffect">
                                  <p:stCondLst>
                                    <p:cond delay="0"/>
                                  </p:stCondLst>
                                  <p:childTnLst>
                                    <p:set>
                                      <p:cBhvr>
                                        <p:cTn id="162" dur="1" fill="hold">
                                          <p:stCondLst>
                                            <p:cond delay="499"/>
                                          </p:stCondLst>
                                        </p:cTn>
                                        <p:tgtEl>
                                          <p:spTgt spid="39119"/>
                                        </p:tgtEl>
                                        <p:attrNameLst>
                                          <p:attrName>style.visibility</p:attrName>
                                        </p:attrNameLst>
                                      </p:cBhvr>
                                      <p:to>
                                        <p:strVal val="visible"/>
                                      </p:to>
                                    </p:set>
                                  </p:childTnLst>
                                </p:cTn>
                              </p:par>
                            </p:childTnLst>
                          </p:cTn>
                        </p:par>
                        <p:par>
                          <p:cTn id="163" fill="hold" nodeType="afterGroup">
                            <p:stCondLst>
                              <p:cond delay="26500"/>
                            </p:stCondLst>
                            <p:childTnLst>
                              <p:par>
                                <p:cTn id="164" presetID="1" presetClass="exit" presetSubtype="0" fill="hold" nodeType="afterEffect">
                                  <p:stCondLst>
                                    <p:cond delay="0"/>
                                  </p:stCondLst>
                                  <p:childTnLst>
                                    <p:set>
                                      <p:cBhvr>
                                        <p:cTn id="165" dur="1" fill="hold">
                                          <p:stCondLst>
                                            <p:cond delay="499"/>
                                          </p:stCondLst>
                                        </p:cTn>
                                        <p:tgtEl>
                                          <p:spTgt spid="39119"/>
                                        </p:tgtEl>
                                        <p:attrNameLst>
                                          <p:attrName>style.visibility</p:attrName>
                                        </p:attrNameLst>
                                      </p:cBhvr>
                                      <p:to>
                                        <p:strVal val="hidden"/>
                                      </p:to>
                                    </p:set>
                                  </p:childTnLst>
                                </p:cTn>
                              </p:par>
                            </p:childTnLst>
                          </p:cTn>
                        </p:par>
                        <p:par>
                          <p:cTn id="166" fill="hold" nodeType="afterGroup">
                            <p:stCondLst>
                              <p:cond delay="27000"/>
                            </p:stCondLst>
                            <p:childTnLst>
                              <p:par>
                                <p:cTn id="167" presetID="1" presetClass="entr" presetSubtype="0" fill="hold" nodeType="afterEffect">
                                  <p:stCondLst>
                                    <p:cond delay="0"/>
                                  </p:stCondLst>
                                  <p:childTnLst>
                                    <p:set>
                                      <p:cBhvr>
                                        <p:cTn id="168" dur="1" fill="hold">
                                          <p:stCondLst>
                                            <p:cond delay="499"/>
                                          </p:stCondLst>
                                        </p:cTn>
                                        <p:tgtEl>
                                          <p:spTgt spid="39132"/>
                                        </p:tgtEl>
                                        <p:attrNameLst>
                                          <p:attrName>style.visibility</p:attrName>
                                        </p:attrNameLst>
                                      </p:cBhvr>
                                      <p:to>
                                        <p:strVal val="visible"/>
                                      </p:to>
                                    </p:set>
                                  </p:childTnLst>
                                </p:cTn>
                              </p:par>
                            </p:childTnLst>
                          </p:cTn>
                        </p:par>
                        <p:par>
                          <p:cTn id="169" fill="hold" nodeType="afterGroup">
                            <p:stCondLst>
                              <p:cond delay="27500"/>
                            </p:stCondLst>
                            <p:childTnLst>
                              <p:par>
                                <p:cTn id="170" presetID="1" presetClass="exit" presetSubtype="0" fill="hold" nodeType="afterEffect">
                                  <p:stCondLst>
                                    <p:cond delay="0"/>
                                  </p:stCondLst>
                                  <p:childTnLst>
                                    <p:set>
                                      <p:cBhvr>
                                        <p:cTn id="171" dur="1" fill="hold">
                                          <p:stCondLst>
                                            <p:cond delay="499"/>
                                          </p:stCondLst>
                                        </p:cTn>
                                        <p:tgtEl>
                                          <p:spTgt spid="39132"/>
                                        </p:tgtEl>
                                        <p:attrNameLst>
                                          <p:attrName>style.visibility</p:attrName>
                                        </p:attrNameLst>
                                      </p:cBhvr>
                                      <p:to>
                                        <p:strVal val="hidden"/>
                                      </p:to>
                                    </p:set>
                                  </p:childTnLst>
                                </p:cTn>
                              </p:par>
                            </p:childTnLst>
                          </p:cTn>
                        </p:par>
                        <p:par>
                          <p:cTn id="172" fill="hold" nodeType="afterGroup">
                            <p:stCondLst>
                              <p:cond delay="28000"/>
                            </p:stCondLst>
                            <p:childTnLst>
                              <p:par>
                                <p:cTn id="173" presetID="1" presetClass="entr" presetSubtype="0" fill="hold" nodeType="afterEffect">
                                  <p:stCondLst>
                                    <p:cond delay="0"/>
                                  </p:stCondLst>
                                  <p:childTnLst>
                                    <p:set>
                                      <p:cBhvr>
                                        <p:cTn id="174" dur="1" fill="hold">
                                          <p:stCondLst>
                                            <p:cond delay="499"/>
                                          </p:stCondLst>
                                        </p:cTn>
                                        <p:tgtEl>
                                          <p:spTgt spid="39146"/>
                                        </p:tgtEl>
                                        <p:attrNameLst>
                                          <p:attrName>style.visibility</p:attrName>
                                        </p:attrNameLst>
                                      </p:cBhvr>
                                      <p:to>
                                        <p:strVal val="visible"/>
                                      </p:to>
                                    </p:set>
                                  </p:childTnLst>
                                </p:cTn>
                              </p:par>
                            </p:childTnLst>
                          </p:cTn>
                        </p:par>
                        <p:par>
                          <p:cTn id="175" fill="hold" nodeType="afterGroup">
                            <p:stCondLst>
                              <p:cond delay="28500"/>
                            </p:stCondLst>
                            <p:childTnLst>
                              <p:par>
                                <p:cTn id="176" presetID="1" presetClass="exit" presetSubtype="0" fill="hold" nodeType="afterEffect">
                                  <p:stCondLst>
                                    <p:cond delay="0"/>
                                  </p:stCondLst>
                                  <p:childTnLst>
                                    <p:set>
                                      <p:cBhvr>
                                        <p:cTn id="177" dur="1" fill="hold">
                                          <p:stCondLst>
                                            <p:cond delay="499"/>
                                          </p:stCondLst>
                                        </p:cTn>
                                        <p:tgtEl>
                                          <p:spTgt spid="39146"/>
                                        </p:tgtEl>
                                        <p:attrNameLst>
                                          <p:attrName>style.visibility</p:attrName>
                                        </p:attrNameLst>
                                      </p:cBhvr>
                                      <p:to>
                                        <p:strVal val="hidden"/>
                                      </p:to>
                                    </p:set>
                                  </p:childTnLst>
                                </p:cTn>
                              </p:par>
                            </p:childTnLst>
                          </p:cTn>
                        </p:par>
                        <p:par>
                          <p:cTn id="178" fill="hold" nodeType="afterGroup">
                            <p:stCondLst>
                              <p:cond delay="29000"/>
                            </p:stCondLst>
                            <p:childTnLst>
                              <p:par>
                                <p:cTn id="179" presetID="1" presetClass="entr" presetSubtype="0" fill="hold" nodeType="afterEffect">
                                  <p:stCondLst>
                                    <p:cond delay="0"/>
                                  </p:stCondLst>
                                  <p:childTnLst>
                                    <p:set>
                                      <p:cBhvr>
                                        <p:cTn id="180" dur="1" fill="hold">
                                          <p:stCondLst>
                                            <p:cond delay="499"/>
                                          </p:stCondLst>
                                        </p:cTn>
                                        <p:tgtEl>
                                          <p:spTgt spid="39159"/>
                                        </p:tgtEl>
                                        <p:attrNameLst>
                                          <p:attrName>style.visibility</p:attrName>
                                        </p:attrNameLst>
                                      </p:cBhvr>
                                      <p:to>
                                        <p:strVal val="visible"/>
                                      </p:to>
                                    </p:set>
                                  </p:childTnLst>
                                </p:cTn>
                              </p:par>
                            </p:childTnLst>
                          </p:cTn>
                        </p:par>
                        <p:par>
                          <p:cTn id="181" fill="hold" nodeType="afterGroup">
                            <p:stCondLst>
                              <p:cond delay="29500"/>
                            </p:stCondLst>
                            <p:childTnLst>
                              <p:par>
                                <p:cTn id="182" presetID="1" presetClass="exit" presetSubtype="0" fill="hold" nodeType="afterEffect">
                                  <p:stCondLst>
                                    <p:cond delay="0"/>
                                  </p:stCondLst>
                                  <p:childTnLst>
                                    <p:set>
                                      <p:cBhvr>
                                        <p:cTn id="183" dur="1" fill="hold">
                                          <p:stCondLst>
                                            <p:cond delay="499"/>
                                          </p:stCondLst>
                                        </p:cTn>
                                        <p:tgtEl>
                                          <p:spTgt spid="39159"/>
                                        </p:tgtEl>
                                        <p:attrNameLst>
                                          <p:attrName>style.visibility</p:attrName>
                                        </p:attrNameLst>
                                      </p:cBhvr>
                                      <p:to>
                                        <p:strVal val="hidden"/>
                                      </p:to>
                                    </p:set>
                                  </p:childTnLst>
                                </p:cTn>
                              </p:par>
                            </p:childTnLst>
                          </p:cTn>
                        </p:par>
                        <p:par>
                          <p:cTn id="184" fill="hold" nodeType="afterGroup">
                            <p:stCondLst>
                              <p:cond delay="30000"/>
                            </p:stCondLst>
                            <p:childTnLst>
                              <p:par>
                                <p:cTn id="185" presetID="1" presetClass="entr" presetSubtype="0" fill="hold" nodeType="afterEffect">
                                  <p:stCondLst>
                                    <p:cond delay="0"/>
                                  </p:stCondLst>
                                  <p:childTnLst>
                                    <p:set>
                                      <p:cBhvr>
                                        <p:cTn id="186" dur="1" fill="hold">
                                          <p:stCondLst>
                                            <p:cond delay="499"/>
                                          </p:stCondLst>
                                        </p:cTn>
                                        <p:tgtEl>
                                          <p:spTgt spid="39161"/>
                                        </p:tgtEl>
                                        <p:attrNameLst>
                                          <p:attrName>style.visibility</p:attrName>
                                        </p:attrNameLst>
                                      </p:cBhvr>
                                      <p:to>
                                        <p:strVal val="visible"/>
                                      </p:to>
                                    </p:set>
                                  </p:childTnLst>
                                </p:cTn>
                              </p:par>
                            </p:childTnLst>
                          </p:cTn>
                        </p:par>
                        <p:par>
                          <p:cTn id="187" fill="hold" nodeType="afterGroup">
                            <p:stCondLst>
                              <p:cond delay="30500"/>
                            </p:stCondLst>
                            <p:childTnLst>
                              <p:par>
                                <p:cTn id="188" presetID="1" presetClass="exit" presetSubtype="0" fill="hold" nodeType="afterEffect">
                                  <p:stCondLst>
                                    <p:cond delay="0"/>
                                  </p:stCondLst>
                                  <p:childTnLst>
                                    <p:set>
                                      <p:cBhvr>
                                        <p:cTn id="189" dur="1" fill="hold">
                                          <p:stCondLst>
                                            <p:cond delay="499"/>
                                          </p:stCondLst>
                                        </p:cTn>
                                        <p:tgtEl>
                                          <p:spTgt spid="39161"/>
                                        </p:tgtEl>
                                        <p:attrNameLst>
                                          <p:attrName>style.visibility</p:attrName>
                                        </p:attrNameLst>
                                      </p:cBhvr>
                                      <p:to>
                                        <p:strVal val="hidden"/>
                                      </p:to>
                                    </p:set>
                                  </p:childTnLst>
                                </p:cTn>
                              </p:par>
                            </p:childTnLst>
                          </p:cTn>
                        </p:par>
                        <p:par>
                          <p:cTn id="190" fill="hold" nodeType="afterGroup">
                            <p:stCondLst>
                              <p:cond delay="31000"/>
                            </p:stCondLst>
                            <p:childTnLst>
                              <p:par>
                                <p:cTn id="191" presetID="1" presetClass="entr" presetSubtype="0" fill="hold" nodeType="afterEffect">
                                  <p:stCondLst>
                                    <p:cond delay="0"/>
                                  </p:stCondLst>
                                  <p:childTnLst>
                                    <p:set>
                                      <p:cBhvr>
                                        <p:cTn id="192" dur="1" fill="hold">
                                          <p:stCondLst>
                                            <p:cond delay="499"/>
                                          </p:stCondLst>
                                        </p:cTn>
                                        <p:tgtEl>
                                          <p:spTgt spid="39174"/>
                                        </p:tgtEl>
                                        <p:attrNameLst>
                                          <p:attrName>style.visibility</p:attrName>
                                        </p:attrNameLst>
                                      </p:cBhvr>
                                      <p:to>
                                        <p:strVal val="visible"/>
                                      </p:to>
                                    </p:set>
                                  </p:childTnLst>
                                </p:cTn>
                              </p:par>
                            </p:childTnLst>
                          </p:cTn>
                        </p:par>
                        <p:par>
                          <p:cTn id="193" fill="hold" nodeType="afterGroup">
                            <p:stCondLst>
                              <p:cond delay="31500"/>
                            </p:stCondLst>
                            <p:childTnLst>
                              <p:par>
                                <p:cTn id="194" presetID="1" presetClass="exit" presetSubtype="0" fill="hold" nodeType="afterEffect">
                                  <p:stCondLst>
                                    <p:cond delay="0"/>
                                  </p:stCondLst>
                                  <p:childTnLst>
                                    <p:set>
                                      <p:cBhvr>
                                        <p:cTn id="195" dur="1" fill="hold">
                                          <p:stCondLst>
                                            <p:cond delay="499"/>
                                          </p:stCondLst>
                                        </p:cTn>
                                        <p:tgtEl>
                                          <p:spTgt spid="39174"/>
                                        </p:tgtEl>
                                        <p:attrNameLst>
                                          <p:attrName>style.visibility</p:attrName>
                                        </p:attrNameLst>
                                      </p:cBhvr>
                                      <p:to>
                                        <p:strVal val="hidden"/>
                                      </p:to>
                                    </p:set>
                                  </p:childTnLst>
                                </p:cTn>
                              </p:par>
                            </p:childTnLst>
                          </p:cTn>
                        </p:par>
                        <p:par>
                          <p:cTn id="196" fill="hold" nodeType="afterGroup">
                            <p:stCondLst>
                              <p:cond delay="32000"/>
                            </p:stCondLst>
                            <p:childTnLst>
                              <p:par>
                                <p:cTn id="197" presetID="1" presetClass="entr" presetSubtype="0" fill="hold" nodeType="afterEffect">
                                  <p:stCondLst>
                                    <p:cond delay="0"/>
                                  </p:stCondLst>
                                  <p:childTnLst>
                                    <p:set>
                                      <p:cBhvr>
                                        <p:cTn id="198" dur="1" fill="hold">
                                          <p:stCondLst>
                                            <p:cond delay="499"/>
                                          </p:stCondLst>
                                        </p:cTn>
                                        <p:tgtEl>
                                          <p:spTgt spid="39188"/>
                                        </p:tgtEl>
                                        <p:attrNameLst>
                                          <p:attrName>style.visibility</p:attrName>
                                        </p:attrNameLst>
                                      </p:cBhvr>
                                      <p:to>
                                        <p:strVal val="visible"/>
                                      </p:to>
                                    </p:set>
                                  </p:childTnLst>
                                </p:cTn>
                              </p:par>
                            </p:childTnLst>
                          </p:cTn>
                        </p:par>
                        <p:par>
                          <p:cTn id="199" fill="hold" nodeType="afterGroup">
                            <p:stCondLst>
                              <p:cond delay="32500"/>
                            </p:stCondLst>
                            <p:childTnLst>
                              <p:par>
                                <p:cTn id="200" presetID="1" presetClass="exit" presetSubtype="0" fill="hold" nodeType="afterEffect">
                                  <p:stCondLst>
                                    <p:cond delay="0"/>
                                  </p:stCondLst>
                                  <p:childTnLst>
                                    <p:set>
                                      <p:cBhvr>
                                        <p:cTn id="201" dur="1" fill="hold">
                                          <p:stCondLst>
                                            <p:cond delay="499"/>
                                          </p:stCondLst>
                                        </p:cTn>
                                        <p:tgtEl>
                                          <p:spTgt spid="39188"/>
                                        </p:tgtEl>
                                        <p:attrNameLst>
                                          <p:attrName>style.visibility</p:attrName>
                                        </p:attrNameLst>
                                      </p:cBhvr>
                                      <p:to>
                                        <p:strVal val="hidden"/>
                                      </p:to>
                                    </p:set>
                                  </p:childTnLst>
                                </p:cTn>
                              </p:par>
                            </p:childTnLst>
                          </p:cTn>
                        </p:par>
                        <p:par>
                          <p:cTn id="202" fill="hold" nodeType="afterGroup">
                            <p:stCondLst>
                              <p:cond delay="33000"/>
                            </p:stCondLst>
                            <p:childTnLst>
                              <p:par>
                                <p:cTn id="203" presetID="1" presetClass="entr" presetSubtype="0" fill="hold" nodeType="afterEffect">
                                  <p:stCondLst>
                                    <p:cond delay="0"/>
                                  </p:stCondLst>
                                  <p:childTnLst>
                                    <p:set>
                                      <p:cBhvr>
                                        <p:cTn id="204" dur="1" fill="hold">
                                          <p:stCondLst>
                                            <p:cond delay="499"/>
                                          </p:stCondLst>
                                        </p:cTn>
                                        <p:tgtEl>
                                          <p:spTgt spid="39202"/>
                                        </p:tgtEl>
                                        <p:attrNameLst>
                                          <p:attrName>style.visibility</p:attrName>
                                        </p:attrNameLst>
                                      </p:cBhvr>
                                      <p:to>
                                        <p:strVal val="visible"/>
                                      </p:to>
                                    </p:se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1" presetClass="entr" presetSubtype="0" fill="hold" grpId="0" nodeType="clickEffect">
                                  <p:stCondLst>
                                    <p:cond delay="0"/>
                                  </p:stCondLst>
                                  <p:childTnLst>
                                    <p:set>
                                      <p:cBhvr>
                                        <p:cTn id="208" dur="1" fill="hold">
                                          <p:stCondLst>
                                            <p:cond delay="499"/>
                                          </p:stCondLst>
                                        </p:cTn>
                                        <p:tgtEl>
                                          <p:spTgt spid="11636"/>
                                        </p:tgtEl>
                                        <p:attrNameLst>
                                          <p:attrName>style.visibility</p:attrName>
                                        </p:attrNameLst>
                                      </p:cBhvr>
                                      <p:to>
                                        <p:strVal val="visible"/>
                                      </p:to>
                                    </p:set>
                                  </p:childTnLst>
                                </p:cTn>
                              </p:par>
                            </p:childTnLst>
                          </p:cTn>
                        </p:par>
                        <p:par>
                          <p:cTn id="209" fill="hold" nodeType="afterGroup">
                            <p:stCondLst>
                              <p:cond delay="500"/>
                            </p:stCondLst>
                            <p:childTnLst>
                              <p:par>
                                <p:cTn id="210" presetID="1" presetClass="entr" presetSubtype="0" fill="hold" grpId="0" nodeType="afterEffect">
                                  <p:stCondLst>
                                    <p:cond delay="0"/>
                                  </p:stCondLst>
                                  <p:childTnLst>
                                    <p:set>
                                      <p:cBhvr>
                                        <p:cTn id="211" dur="1" fill="hold">
                                          <p:stCondLst>
                                            <p:cond delay="499"/>
                                          </p:stCondLst>
                                        </p:cTn>
                                        <p:tgtEl>
                                          <p:spTgt spid="1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27" grpId="0" animBg="1"/>
      <p:bldP spid="11628" grpId="0" animBg="1"/>
      <p:bldP spid="11629" grpId="0" animBg="1"/>
      <p:bldP spid="11630" grpId="0" animBg="1"/>
      <p:bldP spid="11631" grpId="0" animBg="1"/>
      <p:bldP spid="11632" grpId="0" animBg="1"/>
      <p:bldP spid="11633" grpId="0" animBg="1"/>
      <p:bldP spid="11634" grpId="0" animBg="1"/>
      <p:bldP spid="11635" grpId="0" animBg="1"/>
      <p:bldP spid="11636" grpId="0" animBg="1"/>
      <p:bldP spid="11637" grpId="0" animBg="1"/>
      <p:bldP spid="11638" grpId="0" animBg="1"/>
      <p:bldP spid="11668"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752600"/>
            <a:ext cx="3708400" cy="176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0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2044700"/>
            <a:ext cx="5448300" cy="422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0964" name="Rectangle 5"/>
          <p:cNvSpPr>
            <a:spLocks noGrp="1" noChangeArrowheads="1"/>
          </p:cNvSpPr>
          <p:nvPr>
            <p:ph type="title"/>
          </p:nvPr>
        </p:nvSpPr>
        <p:spPr>
          <a:xfrm>
            <a:off x="685800" y="38100"/>
            <a:ext cx="7772400" cy="1600200"/>
          </a:xfrm>
        </p:spPr>
        <p:txBody>
          <a:bodyPr rIns="39686"/>
          <a:lstStyle/>
          <a:p>
            <a:pPr marL="38100" indent="0" eaLnBrk="1" hangingPunct="1"/>
            <a:r>
              <a:rPr lang="en-US" sz="3200">
                <a:latin typeface="Helvetica" charset="0"/>
                <a:ea typeface="ヒラギノ角ゴ Pro W6" charset="0"/>
                <a:cs typeface="ヒラギノ角ゴ Pro W6" charset="0"/>
              </a:rPr>
              <a:t>Doppler in SAR Imaging</a:t>
            </a:r>
          </a:p>
        </p:txBody>
      </p:sp>
      <p:pic>
        <p:nvPicPr>
          <p:cNvPr id="4096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1193800"/>
            <a:ext cx="363220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096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4267200"/>
            <a:ext cx="3644900" cy="195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0967" name="Rectangle 8"/>
          <p:cNvSpPr>
            <a:spLocks/>
          </p:cNvSpPr>
          <p:nvPr/>
        </p:nvSpPr>
        <p:spPr bwMode="auto">
          <a:xfrm>
            <a:off x="215900" y="3810000"/>
            <a:ext cx="2911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Arial" charset="0"/>
                <a:cs typeface="Arial" charset="0"/>
                <a:sym typeface="Arial" charset="0"/>
              </a:rPr>
              <a:t>Dropping the constant term</a:t>
            </a:r>
          </a:p>
        </p:txBody>
      </p:sp>
      <p:pic>
        <p:nvPicPr>
          <p:cNvPr id="4096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5800" y="6134100"/>
            <a:ext cx="13970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0969" name="Line 10"/>
          <p:cNvSpPr>
            <a:spLocks noChangeShapeType="1"/>
          </p:cNvSpPr>
          <p:nvPr/>
        </p:nvSpPr>
        <p:spPr bwMode="auto">
          <a:xfrm>
            <a:off x="8382000" y="3594100"/>
            <a:ext cx="571500" cy="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0970" name="Rectangle 11"/>
          <p:cNvSpPr>
            <a:spLocks/>
          </p:cNvSpPr>
          <p:nvPr/>
        </p:nvSpPr>
        <p:spPr bwMode="auto">
          <a:xfrm>
            <a:off x="8547100" y="3517900"/>
            <a:ext cx="238125"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i="1">
                <a:solidFill>
                  <a:schemeClr val="tx1"/>
                </a:solidFill>
                <a:cs typeface="Times" charset="0"/>
              </a:rPr>
              <a:t>t</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765" y="304800"/>
            <a:ext cx="6781800" cy="353170"/>
          </a:xfrm>
        </p:spPr>
        <p:txBody>
          <a:bodyPr/>
          <a:lstStyle/>
          <a:p>
            <a:r>
              <a:rPr lang="en-US" sz="3200" dirty="0"/>
              <a:t>Frequency Domain View of SAR</a:t>
            </a:r>
          </a:p>
        </p:txBody>
      </p:sp>
      <p:sp>
        <p:nvSpPr>
          <p:cNvPr id="3" name="Content Placeholder 2"/>
          <p:cNvSpPr>
            <a:spLocks noGrp="1"/>
          </p:cNvSpPr>
          <p:nvPr>
            <p:ph idx="1"/>
          </p:nvPr>
        </p:nvSpPr>
        <p:spPr>
          <a:xfrm>
            <a:off x="329823" y="695958"/>
            <a:ext cx="8397613" cy="5029200"/>
          </a:xfrm>
        </p:spPr>
        <p:txBody>
          <a:bodyPr/>
          <a:lstStyle/>
          <a:p>
            <a:r>
              <a:rPr lang="en-US" sz="2400" dirty="0"/>
              <a:t>Instantaneous frequency spread within an echo in azimuth is a function of the azimuth </a:t>
            </a:r>
            <a:r>
              <a:rPr lang="en-US" sz="2400" dirty="0" err="1"/>
              <a:t>beamwidth</a:t>
            </a:r>
            <a:r>
              <a:rPr lang="en-US" sz="2400" dirty="0"/>
              <a:t>. </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42" y="1464144"/>
            <a:ext cx="3648984" cy="650663"/>
          </a:xfrm>
          <a:prstGeom prst="rect">
            <a:avLst/>
          </a:prstGeom>
        </p:spPr>
      </p:pic>
      <p:cxnSp>
        <p:nvCxnSpPr>
          <p:cNvPr id="8" name="Straight Connector 7"/>
          <p:cNvCxnSpPr/>
          <p:nvPr/>
        </p:nvCxnSpPr>
        <p:spPr bwMode="auto">
          <a:xfrm flipH="1">
            <a:off x="850606" y="3798190"/>
            <a:ext cx="11653" cy="20272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838954" y="4007903"/>
            <a:ext cx="2878072" cy="182919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827302" y="5825443"/>
            <a:ext cx="2703292" cy="8505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63180" y="3623427"/>
            <a:ext cx="1525506" cy="94466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873911" y="5394361"/>
            <a:ext cx="2819812" cy="407781"/>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7" name="Straight Connector 16"/>
          <p:cNvCxnSpPr/>
          <p:nvPr/>
        </p:nvCxnSpPr>
        <p:spPr bwMode="auto">
          <a:xfrm>
            <a:off x="885563" y="4543847"/>
            <a:ext cx="2109033" cy="9670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Arrow Connector 25"/>
          <p:cNvCxnSpPr/>
          <p:nvPr/>
        </p:nvCxnSpPr>
        <p:spPr bwMode="auto">
          <a:xfrm flipV="1">
            <a:off x="885563" y="3949652"/>
            <a:ext cx="978777" cy="594195"/>
          </a:xfrm>
          <a:prstGeom prst="straightConnector1">
            <a:avLst/>
          </a:prstGeom>
          <a:solidFill>
            <a:schemeClr val="accent1"/>
          </a:solidFill>
          <a:ln w="28575" cap="flat" cmpd="sng" algn="ctr">
            <a:solidFill>
              <a:srgbClr val="FF6600"/>
            </a:solidFill>
            <a:prstDash val="solid"/>
            <a:round/>
            <a:headEnd type="none" w="med" len="med"/>
            <a:tailEnd type="triangle" w="lg" len="lg"/>
          </a:ln>
          <a:effectLst/>
        </p:spPr>
      </p:cxnSp>
      <p:pic>
        <p:nvPicPr>
          <p:cNvPr id="27" name="Picture 2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564" y="3761253"/>
            <a:ext cx="266700" cy="342900"/>
          </a:xfrm>
          <a:prstGeom prst="rect">
            <a:avLst/>
          </a:prstGeom>
        </p:spPr>
      </p:pic>
      <p:sp>
        <p:nvSpPr>
          <p:cNvPr id="28" name="Freeform 27"/>
          <p:cNvSpPr/>
          <p:nvPr/>
        </p:nvSpPr>
        <p:spPr>
          <a:xfrm>
            <a:off x="1473710" y="5680486"/>
            <a:ext cx="262492" cy="362887"/>
          </a:xfrm>
          <a:custGeom>
            <a:avLst/>
            <a:gdLst>
              <a:gd name="connsiteX0" fmla="*/ 0 w 262492"/>
              <a:gd name="connsiteY0" fmla="*/ 362887 h 362887"/>
              <a:gd name="connsiteX1" fmla="*/ 136076 w 262492"/>
              <a:gd name="connsiteY1" fmla="*/ 306186 h 362887"/>
              <a:gd name="connsiteX2" fmla="*/ 238133 w 262492"/>
              <a:gd name="connsiteY2" fmla="*/ 215464 h 362887"/>
              <a:gd name="connsiteX3" fmla="*/ 260812 w 262492"/>
              <a:gd name="connsiteY3" fmla="*/ 124743 h 362887"/>
              <a:gd name="connsiteX4" fmla="*/ 260812 w 262492"/>
              <a:gd name="connsiteY4" fmla="*/ 0 h 36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92" h="362887">
                <a:moveTo>
                  <a:pt x="0" y="362887"/>
                </a:moveTo>
                <a:cubicBezTo>
                  <a:pt x="48193" y="346821"/>
                  <a:pt x="96387" y="330756"/>
                  <a:pt x="136076" y="306186"/>
                </a:cubicBezTo>
                <a:cubicBezTo>
                  <a:pt x="175765" y="281616"/>
                  <a:pt x="217344" y="245704"/>
                  <a:pt x="238133" y="215464"/>
                </a:cubicBezTo>
                <a:cubicBezTo>
                  <a:pt x="258922" y="185223"/>
                  <a:pt x="257032" y="160654"/>
                  <a:pt x="260812" y="124743"/>
                </a:cubicBezTo>
                <a:cubicBezTo>
                  <a:pt x="264592" y="88832"/>
                  <a:pt x="260812" y="0"/>
                  <a:pt x="260812" y="0"/>
                </a:cubicBezTo>
              </a:path>
            </a:pathLst>
          </a:custGeom>
          <a:ln>
            <a:solidFill>
              <a:srgbClr val="FF0000"/>
            </a:solidFill>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pitchFamily="-108" charset="0"/>
            </a:endParaRPr>
          </a:p>
        </p:txBody>
      </p:sp>
      <p:pic>
        <p:nvPicPr>
          <p:cNvPr id="31" name="Picture 3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951" y="5084149"/>
            <a:ext cx="173020" cy="240306"/>
          </a:xfrm>
          <a:prstGeom prst="rect">
            <a:avLst/>
          </a:prstGeom>
        </p:spPr>
      </p:pic>
      <p:pic>
        <p:nvPicPr>
          <p:cNvPr id="32" name="Picture 3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1014" y="4993096"/>
            <a:ext cx="364672" cy="238153"/>
          </a:xfrm>
          <a:prstGeom prst="rect">
            <a:avLst/>
          </a:prstGeom>
          <a:solidFill>
            <a:srgbClr val="FFFFFF"/>
          </a:solidFill>
        </p:spPr>
      </p:pic>
      <p:sp>
        <p:nvSpPr>
          <p:cNvPr id="33" name="Freeform 32"/>
          <p:cNvSpPr/>
          <p:nvPr/>
        </p:nvSpPr>
        <p:spPr>
          <a:xfrm>
            <a:off x="1754284" y="4858420"/>
            <a:ext cx="179969" cy="218868"/>
          </a:xfrm>
          <a:custGeom>
            <a:avLst/>
            <a:gdLst>
              <a:gd name="connsiteX0" fmla="*/ 0 w 262492"/>
              <a:gd name="connsiteY0" fmla="*/ 362887 h 362887"/>
              <a:gd name="connsiteX1" fmla="*/ 136076 w 262492"/>
              <a:gd name="connsiteY1" fmla="*/ 306186 h 362887"/>
              <a:gd name="connsiteX2" fmla="*/ 238133 w 262492"/>
              <a:gd name="connsiteY2" fmla="*/ 215464 h 362887"/>
              <a:gd name="connsiteX3" fmla="*/ 260812 w 262492"/>
              <a:gd name="connsiteY3" fmla="*/ 124743 h 362887"/>
              <a:gd name="connsiteX4" fmla="*/ 260812 w 262492"/>
              <a:gd name="connsiteY4" fmla="*/ 0 h 36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92" h="362887">
                <a:moveTo>
                  <a:pt x="0" y="362887"/>
                </a:moveTo>
                <a:cubicBezTo>
                  <a:pt x="48193" y="346821"/>
                  <a:pt x="96387" y="330756"/>
                  <a:pt x="136076" y="306186"/>
                </a:cubicBezTo>
                <a:cubicBezTo>
                  <a:pt x="175765" y="281616"/>
                  <a:pt x="217344" y="245704"/>
                  <a:pt x="238133" y="215464"/>
                </a:cubicBezTo>
                <a:cubicBezTo>
                  <a:pt x="258922" y="185223"/>
                  <a:pt x="257032" y="160654"/>
                  <a:pt x="260812" y="124743"/>
                </a:cubicBezTo>
                <a:cubicBezTo>
                  <a:pt x="264592" y="88832"/>
                  <a:pt x="260812" y="0"/>
                  <a:pt x="260812" y="0"/>
                </a:cubicBezTo>
              </a:path>
            </a:pathLst>
          </a:custGeom>
          <a:ln>
            <a:solidFill>
              <a:srgbClr val="FF0000"/>
            </a:solidFill>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pitchFamily="-108" charset="0"/>
            </a:endParaRPr>
          </a:p>
        </p:txBody>
      </p:sp>
      <p:cxnSp>
        <p:nvCxnSpPr>
          <p:cNvPr id="36" name="Straight Connector 35"/>
          <p:cNvCxnSpPr/>
          <p:nvPr/>
        </p:nvCxnSpPr>
        <p:spPr bwMode="auto">
          <a:xfrm>
            <a:off x="4998760" y="4287527"/>
            <a:ext cx="0" cy="1747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998760" y="6023509"/>
            <a:ext cx="3565548" cy="233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9" name="TextBox 38"/>
          <p:cNvSpPr txBox="1"/>
          <p:nvPr/>
        </p:nvSpPr>
        <p:spPr>
          <a:xfrm>
            <a:off x="6781534" y="6035160"/>
            <a:ext cx="274434" cy="400110"/>
          </a:xfrm>
          <a:prstGeom prst="rect">
            <a:avLst/>
          </a:prstGeom>
          <a:noFill/>
        </p:spPr>
        <p:txBody>
          <a:bodyPr wrap="none" rtlCol="0">
            <a:spAutoFit/>
          </a:bodyPr>
          <a:lstStyle/>
          <a:p>
            <a:r>
              <a:rPr lang="en-US" dirty="0"/>
              <a:t>f</a:t>
            </a:r>
          </a:p>
        </p:txBody>
      </p:sp>
      <p:sp>
        <p:nvSpPr>
          <p:cNvPr id="40" name="Freeform 39"/>
          <p:cNvSpPr/>
          <p:nvPr/>
        </p:nvSpPr>
        <p:spPr>
          <a:xfrm>
            <a:off x="5161891" y="4275217"/>
            <a:ext cx="3518939" cy="1716332"/>
          </a:xfrm>
          <a:custGeom>
            <a:avLst/>
            <a:gdLst>
              <a:gd name="connsiteX0" fmla="*/ 0 w 3518939"/>
              <a:gd name="connsiteY0" fmla="*/ 1701687 h 1716332"/>
              <a:gd name="connsiteX1" fmla="*/ 221390 w 3518939"/>
              <a:gd name="connsiteY1" fmla="*/ 1678385 h 1716332"/>
              <a:gd name="connsiteX2" fmla="*/ 501041 w 3518939"/>
              <a:gd name="connsiteY2" fmla="*/ 1375463 h 1716332"/>
              <a:gd name="connsiteX3" fmla="*/ 664170 w 3518939"/>
              <a:gd name="connsiteY3" fmla="*/ 979333 h 1716332"/>
              <a:gd name="connsiteX4" fmla="*/ 932169 w 3518939"/>
              <a:gd name="connsiteY4" fmla="*/ 466694 h 1716332"/>
              <a:gd name="connsiteX5" fmla="*/ 1293385 w 3518939"/>
              <a:gd name="connsiteY5" fmla="*/ 35611 h 1716332"/>
              <a:gd name="connsiteX6" fmla="*/ 1724513 w 3518939"/>
              <a:gd name="connsiteY6" fmla="*/ 23960 h 1716332"/>
              <a:gd name="connsiteX7" fmla="*/ 2062425 w 3518939"/>
              <a:gd name="connsiteY7" fmla="*/ 23960 h 1716332"/>
              <a:gd name="connsiteX8" fmla="*/ 2411988 w 3518939"/>
              <a:gd name="connsiteY8" fmla="*/ 245327 h 1716332"/>
              <a:gd name="connsiteX9" fmla="*/ 2551814 w 3518939"/>
              <a:gd name="connsiteY9" fmla="*/ 513297 h 1716332"/>
              <a:gd name="connsiteX10" fmla="*/ 2726595 w 3518939"/>
              <a:gd name="connsiteY10" fmla="*/ 897776 h 1716332"/>
              <a:gd name="connsiteX11" fmla="*/ 2854769 w 3518939"/>
              <a:gd name="connsiteY11" fmla="*/ 1258954 h 1716332"/>
              <a:gd name="connsiteX12" fmla="*/ 3134420 w 3518939"/>
              <a:gd name="connsiteY12" fmla="*/ 1538575 h 1716332"/>
              <a:gd name="connsiteX13" fmla="*/ 3344158 w 3518939"/>
              <a:gd name="connsiteY13" fmla="*/ 1596829 h 1716332"/>
              <a:gd name="connsiteX14" fmla="*/ 3518939 w 3518939"/>
              <a:gd name="connsiteY14" fmla="*/ 1596829 h 17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18939" h="1716332">
                <a:moveTo>
                  <a:pt x="0" y="1701687"/>
                </a:moveTo>
                <a:cubicBezTo>
                  <a:pt x="68941" y="1717221"/>
                  <a:pt x="137883" y="1732756"/>
                  <a:pt x="221390" y="1678385"/>
                </a:cubicBezTo>
                <a:cubicBezTo>
                  <a:pt x="304897" y="1624014"/>
                  <a:pt x="427244" y="1491972"/>
                  <a:pt x="501041" y="1375463"/>
                </a:cubicBezTo>
                <a:cubicBezTo>
                  <a:pt x="574838" y="1258954"/>
                  <a:pt x="592315" y="1130794"/>
                  <a:pt x="664170" y="979333"/>
                </a:cubicBezTo>
                <a:cubicBezTo>
                  <a:pt x="736025" y="827872"/>
                  <a:pt x="827300" y="623981"/>
                  <a:pt x="932169" y="466694"/>
                </a:cubicBezTo>
                <a:cubicBezTo>
                  <a:pt x="1037038" y="309407"/>
                  <a:pt x="1161328" y="109400"/>
                  <a:pt x="1293385" y="35611"/>
                </a:cubicBezTo>
                <a:cubicBezTo>
                  <a:pt x="1425442" y="-38178"/>
                  <a:pt x="1596340" y="25902"/>
                  <a:pt x="1724513" y="23960"/>
                </a:cubicBezTo>
                <a:cubicBezTo>
                  <a:pt x="1852686" y="22018"/>
                  <a:pt x="1947846" y="-12934"/>
                  <a:pt x="2062425" y="23960"/>
                </a:cubicBezTo>
                <a:cubicBezTo>
                  <a:pt x="2177004" y="60854"/>
                  <a:pt x="2330423" y="163771"/>
                  <a:pt x="2411988" y="245327"/>
                </a:cubicBezTo>
                <a:cubicBezTo>
                  <a:pt x="2493553" y="326883"/>
                  <a:pt x="2499380" y="404556"/>
                  <a:pt x="2551814" y="513297"/>
                </a:cubicBezTo>
                <a:cubicBezTo>
                  <a:pt x="2604248" y="622038"/>
                  <a:pt x="2676102" y="773500"/>
                  <a:pt x="2726595" y="897776"/>
                </a:cubicBezTo>
                <a:cubicBezTo>
                  <a:pt x="2777088" y="1022052"/>
                  <a:pt x="2786798" y="1152154"/>
                  <a:pt x="2854769" y="1258954"/>
                </a:cubicBezTo>
                <a:cubicBezTo>
                  <a:pt x="2922740" y="1365754"/>
                  <a:pt x="3052855" y="1482263"/>
                  <a:pt x="3134420" y="1538575"/>
                </a:cubicBezTo>
                <a:cubicBezTo>
                  <a:pt x="3215985" y="1594887"/>
                  <a:pt x="3280072" y="1587120"/>
                  <a:pt x="3344158" y="1596829"/>
                </a:cubicBezTo>
                <a:cubicBezTo>
                  <a:pt x="3408245" y="1606538"/>
                  <a:pt x="3518939" y="1596829"/>
                  <a:pt x="3518939" y="1596829"/>
                </a:cubicBezTo>
              </a:path>
            </a:pathLst>
          </a:custGeom>
          <a:ln w="28575" cmpd="sng">
            <a:solidFill>
              <a:schemeClr val="accent1">
                <a:lumMod val="75000"/>
              </a:schemeClr>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pic>
        <p:nvPicPr>
          <p:cNvPr id="41" name="Picture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0036" y="5073603"/>
            <a:ext cx="479059" cy="332408"/>
          </a:xfrm>
          <a:prstGeom prst="rect">
            <a:avLst/>
          </a:prstGeom>
        </p:spPr>
      </p:pic>
      <p:sp>
        <p:nvSpPr>
          <p:cNvPr id="42" name="Left-Right Arrow 41"/>
          <p:cNvSpPr/>
          <p:nvPr/>
        </p:nvSpPr>
        <p:spPr bwMode="auto">
          <a:xfrm>
            <a:off x="6035799" y="4823468"/>
            <a:ext cx="1689557" cy="186414"/>
          </a:xfrm>
          <a:prstGeom prst="lef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43" name="TextBox 42"/>
          <p:cNvSpPr txBox="1"/>
          <p:nvPr/>
        </p:nvSpPr>
        <p:spPr>
          <a:xfrm>
            <a:off x="5418235" y="3635079"/>
            <a:ext cx="2832752" cy="400110"/>
          </a:xfrm>
          <a:prstGeom prst="rect">
            <a:avLst/>
          </a:prstGeom>
          <a:noFill/>
        </p:spPr>
        <p:txBody>
          <a:bodyPr wrap="none" rtlCol="0">
            <a:spAutoFit/>
          </a:bodyPr>
          <a:lstStyle/>
          <a:p>
            <a:r>
              <a:rPr lang="en-US" dirty="0"/>
              <a:t>FREQUENCY DOMAIN</a:t>
            </a:r>
          </a:p>
        </p:txBody>
      </p:sp>
      <p:sp>
        <p:nvSpPr>
          <p:cNvPr id="46" name="Notched Right Arrow 45"/>
          <p:cNvSpPr/>
          <p:nvPr/>
        </p:nvSpPr>
        <p:spPr bwMode="auto">
          <a:xfrm>
            <a:off x="4171458" y="2341827"/>
            <a:ext cx="489389" cy="233018"/>
          </a:xfrm>
          <a:prstGeom prst="notch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cxnSp>
        <p:nvCxnSpPr>
          <p:cNvPr id="6" name="Straight Connector 5"/>
          <p:cNvCxnSpPr>
            <a:endCxn id="22" idx="2"/>
          </p:cNvCxnSpPr>
          <p:nvPr/>
        </p:nvCxnSpPr>
        <p:spPr bwMode="auto">
          <a:xfrm flipV="1">
            <a:off x="885561" y="5179369"/>
            <a:ext cx="2039122" cy="6577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827300" y="5825441"/>
            <a:ext cx="2226479" cy="77222"/>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5" name="Picture 2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9388" y="5922036"/>
            <a:ext cx="449270" cy="248563"/>
          </a:xfrm>
          <a:prstGeom prst="rect">
            <a:avLst/>
          </a:prstGeom>
          <a:solidFill>
            <a:srgbClr val="FFFFFF"/>
          </a:solidFill>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5154" y="5532235"/>
            <a:ext cx="519078" cy="304855"/>
          </a:xfrm>
          <a:prstGeom prst="rect">
            <a:avLst/>
          </a:prstGeom>
          <a:solidFill>
            <a:srgbClr val="FFFFFF"/>
          </a:solidFill>
        </p:spPr>
      </p:pic>
      <p:sp>
        <p:nvSpPr>
          <p:cNvPr id="22" name="Freeform 21"/>
          <p:cNvSpPr/>
          <p:nvPr/>
        </p:nvSpPr>
        <p:spPr>
          <a:xfrm>
            <a:off x="850606" y="4543847"/>
            <a:ext cx="2248859" cy="1374803"/>
          </a:xfrm>
          <a:custGeom>
            <a:avLst/>
            <a:gdLst>
              <a:gd name="connsiteX0" fmla="*/ 0 w 2248859"/>
              <a:gd name="connsiteY0" fmla="*/ 0 h 1234993"/>
              <a:gd name="connsiteX1" fmla="*/ 2248859 w 2248859"/>
              <a:gd name="connsiteY1" fmla="*/ 1234993 h 1234993"/>
              <a:gd name="connsiteX2" fmla="*/ 2074077 w 2248859"/>
              <a:gd name="connsiteY2" fmla="*/ 570893 h 1234993"/>
              <a:gd name="connsiteX3" fmla="*/ 0 w 2248859"/>
              <a:gd name="connsiteY3" fmla="*/ 0 h 1234993"/>
            </a:gdLst>
            <a:ahLst/>
            <a:cxnLst>
              <a:cxn ang="0">
                <a:pos x="connsiteX0" y="connsiteY0"/>
              </a:cxn>
              <a:cxn ang="0">
                <a:pos x="connsiteX1" y="connsiteY1"/>
              </a:cxn>
              <a:cxn ang="0">
                <a:pos x="connsiteX2" y="connsiteY2"/>
              </a:cxn>
              <a:cxn ang="0">
                <a:pos x="connsiteX3" y="connsiteY3"/>
              </a:cxn>
            </a:cxnLst>
            <a:rect l="l" t="t" r="r" b="b"/>
            <a:pathLst>
              <a:path w="2248859" h="1234993">
                <a:moveTo>
                  <a:pt x="0" y="0"/>
                </a:moveTo>
                <a:lnTo>
                  <a:pt x="2248859" y="1234993"/>
                </a:lnTo>
                <a:lnTo>
                  <a:pt x="2074077" y="570893"/>
                </a:lnTo>
                <a:lnTo>
                  <a:pt x="0" y="0"/>
                </a:lnTo>
                <a:close/>
              </a:path>
            </a:pathLst>
          </a:custGeom>
          <a:solidFill>
            <a:srgbClr val="FFFF00">
              <a:alpha val="37000"/>
            </a:srgbClr>
          </a:solidFill>
          <a:ln>
            <a:solidFill>
              <a:srgbClr val="0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16" name="Freeform 15"/>
          <p:cNvSpPr/>
          <p:nvPr/>
        </p:nvSpPr>
        <p:spPr>
          <a:xfrm>
            <a:off x="1864339" y="5510867"/>
            <a:ext cx="131142" cy="337875"/>
          </a:xfrm>
          <a:custGeom>
            <a:avLst/>
            <a:gdLst>
              <a:gd name="connsiteX0" fmla="*/ 0 w 131142"/>
              <a:gd name="connsiteY0" fmla="*/ 0 h 337875"/>
              <a:gd name="connsiteX1" fmla="*/ 128173 w 131142"/>
              <a:gd name="connsiteY1" fmla="*/ 116509 h 337875"/>
              <a:gd name="connsiteX2" fmla="*/ 93217 w 131142"/>
              <a:gd name="connsiteY2" fmla="*/ 337875 h 337875"/>
            </a:gdLst>
            <a:ahLst/>
            <a:cxnLst>
              <a:cxn ang="0">
                <a:pos x="connsiteX0" y="connsiteY0"/>
              </a:cxn>
              <a:cxn ang="0">
                <a:pos x="connsiteX1" y="connsiteY1"/>
              </a:cxn>
              <a:cxn ang="0">
                <a:pos x="connsiteX2" y="connsiteY2"/>
              </a:cxn>
            </a:cxnLst>
            <a:rect l="l" t="t" r="r" b="b"/>
            <a:pathLst>
              <a:path w="131142" h="337875">
                <a:moveTo>
                  <a:pt x="0" y="0"/>
                </a:moveTo>
                <a:cubicBezTo>
                  <a:pt x="56318" y="30098"/>
                  <a:pt x="112637" y="60197"/>
                  <a:pt x="128173" y="116509"/>
                </a:cubicBezTo>
                <a:cubicBezTo>
                  <a:pt x="143709" y="172821"/>
                  <a:pt x="93217" y="337875"/>
                  <a:pt x="93217" y="337875"/>
                </a:cubicBezTo>
              </a:path>
            </a:pathLst>
          </a:custGeom>
          <a:ln w="19050" cmpd="sng">
            <a:solidFill>
              <a:schemeClr val="tx1"/>
            </a:solidFill>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18" name="Up-Down Arrow 17"/>
          <p:cNvSpPr/>
          <p:nvPr/>
        </p:nvSpPr>
        <p:spPr bwMode="auto">
          <a:xfrm rot="20857115">
            <a:off x="3099706" y="5087282"/>
            <a:ext cx="170980" cy="812541"/>
          </a:xfrm>
          <a:prstGeom prst="upDownArrow">
            <a:avLst/>
          </a:prstGeom>
          <a:solidFill>
            <a:srgbClr val="FF0000"/>
          </a:solidFill>
          <a:ln w="9525"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pic>
        <p:nvPicPr>
          <p:cNvPr id="19" name="Picture 1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0403" y="5281163"/>
            <a:ext cx="399857" cy="229705"/>
          </a:xfrm>
          <a:prstGeom prst="rect">
            <a:avLst/>
          </a:prstGeom>
          <a:solidFill>
            <a:schemeClr val="bg1"/>
          </a:solidFill>
        </p:spPr>
      </p:pic>
      <p:pic>
        <p:nvPicPr>
          <p:cNvPr id="20" name="Picture 19"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434" y="2235037"/>
            <a:ext cx="3518940" cy="338184"/>
          </a:xfrm>
          <a:prstGeom prst="rect">
            <a:avLst/>
          </a:prstGeom>
        </p:spPr>
      </p:pic>
      <p:pic>
        <p:nvPicPr>
          <p:cNvPr id="21" name="Picture 20"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1815" y="2666341"/>
            <a:ext cx="1794345" cy="726710"/>
          </a:xfrm>
          <a:prstGeom prst="rect">
            <a:avLst/>
          </a:prstGeom>
        </p:spPr>
      </p:pic>
      <p:pic>
        <p:nvPicPr>
          <p:cNvPr id="23" name="Picture 2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9728" y="1727314"/>
            <a:ext cx="4279108" cy="1383471"/>
          </a:xfrm>
          <a:prstGeom prst="rect">
            <a:avLst/>
          </a:prstGeom>
        </p:spPr>
      </p:pic>
      <p:sp>
        <p:nvSpPr>
          <p:cNvPr id="37" name="TextBox 36"/>
          <p:cNvSpPr txBox="1"/>
          <p:nvPr/>
        </p:nvSpPr>
        <p:spPr>
          <a:xfrm>
            <a:off x="0" y="6457890"/>
            <a:ext cx="2606703" cy="400110"/>
          </a:xfrm>
          <a:prstGeom prst="rect">
            <a:avLst/>
          </a:prstGeom>
          <a:noFill/>
        </p:spPr>
        <p:txBody>
          <a:bodyPr wrap="none" rtlCol="0">
            <a:spAutoFit/>
          </a:bodyPr>
          <a:lstStyle/>
          <a:p>
            <a:r>
              <a:rPr lang="en-US" sz="2000" dirty="0"/>
              <a:t>Courtesy Scott Hensley</a:t>
            </a:r>
          </a:p>
        </p:txBody>
      </p:sp>
    </p:spTree>
    <p:extLst>
      <p:ext uri="{BB962C8B-B14F-4D97-AF65-F5344CB8AC3E}">
        <p14:creationId xmlns:p14="http://schemas.microsoft.com/office/powerpoint/2010/main" val="276238358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41300"/>
            <a:ext cx="6781800" cy="596900"/>
          </a:xfrm>
        </p:spPr>
        <p:txBody>
          <a:bodyPr/>
          <a:lstStyle/>
          <a:p>
            <a:r>
              <a:rPr lang="en-US" dirty="0" err="1"/>
              <a:t>Nyquist</a:t>
            </a:r>
            <a:r>
              <a:rPr lang="en-US" dirty="0"/>
              <a:t> Sampling Theorem</a:t>
            </a:r>
          </a:p>
        </p:txBody>
      </p:sp>
      <p:sp>
        <p:nvSpPr>
          <p:cNvPr id="3" name="Content Placeholder 2"/>
          <p:cNvSpPr>
            <a:spLocks noGrp="1"/>
          </p:cNvSpPr>
          <p:nvPr>
            <p:ph idx="1"/>
          </p:nvPr>
        </p:nvSpPr>
        <p:spPr>
          <a:xfrm>
            <a:off x="283214" y="990600"/>
            <a:ext cx="8176223" cy="5029200"/>
          </a:xfrm>
        </p:spPr>
        <p:txBody>
          <a:bodyPr/>
          <a:lstStyle/>
          <a:p>
            <a:pPr algn="just"/>
            <a:r>
              <a:rPr lang="en-US" sz="2000" dirty="0"/>
              <a:t>A consequence of the </a:t>
            </a:r>
            <a:r>
              <a:rPr lang="en-US" sz="2000" dirty="0" err="1"/>
              <a:t>Nyquist</a:t>
            </a:r>
            <a:r>
              <a:rPr lang="en-US" sz="2000" dirty="0"/>
              <a:t> Sampling Theorem is that the radar Pulse Repetition Frequency (PRF) must be twice the bandwidth of the received signal in order to avoid spectral aliasing of the signal.  </a:t>
            </a:r>
          </a:p>
          <a:p>
            <a:pPr algn="just"/>
            <a:r>
              <a:rPr lang="en-US" sz="2000" dirty="0"/>
              <a:t>Using the expression from the previous viewgraph for the azimuth bandwidth we have that </a:t>
            </a:r>
          </a:p>
          <a:p>
            <a:pPr algn="just"/>
            <a:endParaRPr lang="en-US" sz="2000" dirty="0"/>
          </a:p>
          <a:p>
            <a:pPr algn="just"/>
            <a:endParaRPr lang="en-US" sz="2000" dirty="0"/>
          </a:p>
          <a:p>
            <a:pPr marL="338138" indent="0" algn="just">
              <a:buNone/>
            </a:pPr>
            <a:r>
              <a:rPr lang="en-US" sz="2000" dirty="0"/>
              <a:t>which for small squint angles, </a:t>
            </a:r>
            <a:r>
              <a:rPr lang="en-US" sz="2000" dirty="0" err="1">
                <a:latin typeface="Symbol" charset="2"/>
                <a:cs typeface="Symbol" charset="2"/>
              </a:rPr>
              <a:t>q</a:t>
            </a:r>
            <a:r>
              <a:rPr lang="en-US" sz="2000" baseline="-25000" dirty="0" err="1"/>
              <a:t>az</a:t>
            </a:r>
            <a:r>
              <a:rPr lang="en-US" sz="2000" dirty="0"/>
              <a:t> smaller than 25°, is often simplified to </a:t>
            </a:r>
          </a:p>
          <a:p>
            <a:pPr marL="338138" indent="0" algn="just">
              <a:buNone/>
            </a:pPr>
            <a:endParaRPr lang="en-US" sz="2000" dirty="0"/>
          </a:p>
          <a:p>
            <a:pPr marL="338138" indent="0" algn="just">
              <a:buNone/>
            </a:pPr>
            <a:endParaRPr lang="en-US" sz="2000" dirty="0"/>
          </a:p>
          <a:p>
            <a:pPr algn="just"/>
            <a:r>
              <a:rPr lang="en-US" sz="2000" dirty="0"/>
              <a:t>Note that the required PRF is independent of wavelength and range and only depends on the platform velocity and the azimuth antenna dimension. </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580" y="2617806"/>
            <a:ext cx="2680391" cy="712397"/>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648" y="4031477"/>
            <a:ext cx="1666595" cy="694415"/>
          </a:xfrm>
          <a:prstGeom prst="rect">
            <a:avLst/>
          </a:prstGeom>
        </p:spPr>
      </p:pic>
      <p:sp>
        <p:nvSpPr>
          <p:cNvPr id="7" name="TextBox 6"/>
          <p:cNvSpPr txBox="1"/>
          <p:nvPr/>
        </p:nvSpPr>
        <p:spPr>
          <a:xfrm>
            <a:off x="0" y="6457890"/>
            <a:ext cx="2606703" cy="400110"/>
          </a:xfrm>
          <a:prstGeom prst="rect">
            <a:avLst/>
          </a:prstGeom>
          <a:noFill/>
        </p:spPr>
        <p:txBody>
          <a:bodyPr wrap="none" rtlCol="0">
            <a:spAutoFit/>
          </a:bodyPr>
          <a:lstStyle/>
          <a:p>
            <a:r>
              <a:rPr lang="en-US" sz="2000" dirty="0"/>
              <a:t>Courtesy Scott Hensley</a:t>
            </a:r>
          </a:p>
        </p:txBody>
      </p:sp>
    </p:spTree>
    <p:extLst>
      <p:ext uri="{BB962C8B-B14F-4D97-AF65-F5344CB8AC3E}">
        <p14:creationId xmlns:p14="http://schemas.microsoft.com/office/powerpoint/2010/main" val="204048362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749300" y="-38100"/>
            <a:ext cx="5689600" cy="1003300"/>
          </a:xfrm>
        </p:spPr>
        <p:txBody>
          <a:bodyPr rIns="39686"/>
          <a:lstStyle/>
          <a:p>
            <a:pPr marL="38100" indent="0" eaLnBrk="1" hangingPunct="1"/>
            <a:r>
              <a:rPr lang="en-US" sz="3200">
                <a:latin typeface="Helvetica" charset="0"/>
                <a:ea typeface="ヒラギノ角ゴ Pro W6" charset="0"/>
                <a:cs typeface="ヒラギノ角ゴ Pro W6" charset="0"/>
              </a:rPr>
              <a:t>Range-Doppler Coordinates</a:t>
            </a:r>
          </a:p>
        </p:txBody>
      </p:sp>
      <p:pic>
        <p:nvPicPr>
          <p:cNvPr id="419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8100"/>
            <a:ext cx="6515100" cy="678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333500"/>
            <a:ext cx="3835400" cy="239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449263"/>
            <a:ext cx="4013200" cy="378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30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 y="4533900"/>
            <a:ext cx="3644900" cy="227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30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2488" y="4365625"/>
            <a:ext cx="5753100" cy="2263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3014" name="Text Box 5"/>
          <p:cNvSpPr txBox="1">
            <a:spLocks noChangeArrowheads="1"/>
          </p:cNvSpPr>
          <p:nvPr/>
        </p:nvSpPr>
        <p:spPr bwMode="auto">
          <a:xfrm>
            <a:off x="7359650" y="6248400"/>
            <a:ext cx="2921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algn="ctr" eaLnBrk="1" hangingPunct="1"/>
            <a:fld id="{CAAEE189-E426-FD4F-B096-D83FEFFD265D}" type="slidenum">
              <a:rPr lang="en-US" sz="1400">
                <a:solidFill>
                  <a:schemeClr val="tx1"/>
                </a:solidFill>
                <a:cs typeface="Times" charset="0"/>
              </a:rPr>
              <a:pPr algn="ctr" eaLnBrk="1" hangingPunct="1"/>
              <a:t>28</a:t>
            </a:fld>
            <a:endParaRPr lang="en-US" sz="1400">
              <a:solidFill>
                <a:schemeClr val="tx1"/>
              </a:solidFill>
              <a:cs typeface="Times" charset="0"/>
            </a:endParaRPr>
          </a:p>
        </p:txBody>
      </p:sp>
      <p:sp>
        <p:nvSpPr>
          <p:cNvPr id="43015" name="Rectangle 8"/>
          <p:cNvSpPr>
            <a:spLocks noGrp="1" noChangeArrowheads="1"/>
          </p:cNvSpPr>
          <p:nvPr>
            <p:ph type="title"/>
          </p:nvPr>
        </p:nvSpPr>
        <p:spPr>
          <a:xfrm>
            <a:off x="1320800" y="50800"/>
            <a:ext cx="7772400" cy="1600200"/>
          </a:xfrm>
        </p:spPr>
        <p:txBody>
          <a:bodyPr rIns="39686"/>
          <a:lstStyle/>
          <a:p>
            <a:pPr marL="38100" indent="0" eaLnBrk="1" hangingPunct="1"/>
            <a:r>
              <a:rPr lang="en-US" sz="3200">
                <a:latin typeface="Helvetica" charset="0"/>
                <a:ea typeface="ヒラギノ角ゴ Pro W6" charset="0"/>
                <a:cs typeface="ヒラギノ角ゴ Pro W6" charset="0"/>
              </a:rPr>
              <a:t>Doppler and Squint</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a:extLst>
              <a:ext uri="{FF2B5EF4-FFF2-40B4-BE49-F238E27FC236}">
                <a16:creationId xmlns:a16="http://schemas.microsoft.com/office/drawing/2014/main" id="{2E3FA1F4-4B2F-444D-94B7-BC5D8423C3A5}"/>
              </a:ext>
            </a:extLst>
          </p:cNvPr>
          <p:cNvPicPr>
            <a:picLocks noChangeAspect="1" noChangeArrowheads="1"/>
          </p:cNvPicPr>
          <p:nvPr/>
        </p:nvPicPr>
        <p:blipFill>
          <a:blip r:embed="rId2">
            <a:extLst>
              <a:ext uri="{BEBA8EAE-BF5A-486C-A8C5-ECC9F3942E4B}">
                <a14:imgProps xmlns:a14="http://schemas.microsoft.com/office/drawing/2010/main">
                  <a14:imgLayer>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2041144" y="916633"/>
            <a:ext cx="4807552" cy="5004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6" name="Oval 15">
            <a:extLst>
              <a:ext uri="{FF2B5EF4-FFF2-40B4-BE49-F238E27FC236}">
                <a16:creationId xmlns:a16="http://schemas.microsoft.com/office/drawing/2014/main" id="{0CDD3237-C143-3247-A5DE-5D89F57E6466}"/>
              </a:ext>
            </a:extLst>
          </p:cNvPr>
          <p:cNvSpPr/>
          <p:nvPr/>
        </p:nvSpPr>
        <p:spPr>
          <a:xfrm rot="304158">
            <a:off x="4861293" y="3728051"/>
            <a:ext cx="1512994" cy="445796"/>
          </a:xfrm>
          <a:prstGeom prst="ellipse">
            <a:avLst/>
          </a:prstGeom>
          <a:solidFill>
            <a:srgbClr val="0070C0">
              <a:alpha val="15000"/>
            </a:srgbClr>
          </a:solidFill>
          <a:ln>
            <a:solidFill>
              <a:srgbClr val="00B0F0">
                <a:alpha val="3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99E847B-AE27-4246-9159-862A464B9077}"/>
              </a:ext>
            </a:extLst>
          </p:cNvPr>
          <p:cNvSpPr/>
          <p:nvPr/>
        </p:nvSpPr>
        <p:spPr>
          <a:xfrm rot="3379911">
            <a:off x="4141966" y="4378740"/>
            <a:ext cx="998674" cy="445796"/>
          </a:xfrm>
          <a:prstGeom prst="ellipse">
            <a:avLst/>
          </a:prstGeom>
          <a:solidFill>
            <a:srgbClr val="FF0000">
              <a:alpha val="18000"/>
            </a:srgbClr>
          </a:solidFill>
          <a:ln>
            <a:solidFill>
              <a:srgbClr val="FF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7B83D6-A5E4-1F49-93BC-4B11FB4A2D0C}"/>
              </a:ext>
            </a:extLst>
          </p:cNvPr>
          <p:cNvSpPr/>
          <p:nvPr/>
        </p:nvSpPr>
        <p:spPr>
          <a:xfrm rot="1326827">
            <a:off x="4566681" y="4152677"/>
            <a:ext cx="1436631" cy="445796"/>
          </a:xfrm>
          <a:prstGeom prst="ellipse">
            <a:avLst/>
          </a:prstGeom>
          <a:solidFill>
            <a:srgbClr val="D9D9D9">
              <a:alpha val="32941"/>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3EC84E-A80E-4E40-8126-D27858061197}"/>
              </a:ext>
            </a:extLst>
          </p:cNvPr>
          <p:cNvSpPr/>
          <p:nvPr/>
        </p:nvSpPr>
        <p:spPr>
          <a:xfrm>
            <a:off x="6245314" y="4181210"/>
            <a:ext cx="996148" cy="346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Forward Squinted</a:t>
            </a:r>
          </a:p>
        </p:txBody>
      </p:sp>
      <p:sp>
        <p:nvSpPr>
          <p:cNvPr id="20" name="Rectangle 19">
            <a:extLst>
              <a:ext uri="{FF2B5EF4-FFF2-40B4-BE49-F238E27FC236}">
                <a16:creationId xmlns:a16="http://schemas.microsoft.com/office/drawing/2014/main" id="{FA421D56-0AF0-A343-93A7-9165ED43C503}"/>
              </a:ext>
            </a:extLst>
          </p:cNvPr>
          <p:cNvSpPr/>
          <p:nvPr/>
        </p:nvSpPr>
        <p:spPr>
          <a:xfrm>
            <a:off x="4493572" y="5055174"/>
            <a:ext cx="953707" cy="346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Backward Squinted</a:t>
            </a:r>
          </a:p>
        </p:txBody>
      </p:sp>
      <p:sp>
        <p:nvSpPr>
          <p:cNvPr id="21" name="Rectangle 20">
            <a:extLst>
              <a:ext uri="{FF2B5EF4-FFF2-40B4-BE49-F238E27FC236}">
                <a16:creationId xmlns:a16="http://schemas.microsoft.com/office/drawing/2014/main" id="{64C7B941-3DA9-EE48-93CA-01E0C1F7B08C}"/>
              </a:ext>
            </a:extLst>
          </p:cNvPr>
          <p:cNvSpPr/>
          <p:nvPr/>
        </p:nvSpPr>
        <p:spPr>
          <a:xfrm>
            <a:off x="5284996" y="5292591"/>
            <a:ext cx="1539136" cy="346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Zero Doppler Illuminated Area</a:t>
            </a:r>
          </a:p>
        </p:txBody>
      </p:sp>
      <p:sp>
        <p:nvSpPr>
          <p:cNvPr id="22" name="Title 4">
            <a:extLst>
              <a:ext uri="{FF2B5EF4-FFF2-40B4-BE49-F238E27FC236}">
                <a16:creationId xmlns:a16="http://schemas.microsoft.com/office/drawing/2014/main" id="{54FA97B2-040A-8A44-AE5F-63057AF84658}"/>
              </a:ext>
            </a:extLst>
          </p:cNvPr>
          <p:cNvSpPr txBox="1">
            <a:spLocks/>
          </p:cNvSpPr>
          <p:nvPr/>
        </p:nvSpPr>
        <p:spPr bwMode="auto">
          <a:xfrm>
            <a:off x="76200" y="0"/>
            <a:ext cx="7772400" cy="1462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0800" tIns="50800" rIns="91440" bIns="50800" numCol="1" anchor="ctr" anchorCtr="0" compatLnSpc="1">
            <a:prstTxWarp prst="textNoShape">
              <a:avLst/>
            </a:prstTxWarp>
          </a:bodyPr>
          <a:lstStyle>
            <a:lvl1pPr marL="39688" indent="-39688" algn="ctr" rtl="0" eaLnBrk="0" fontAlgn="base" hangingPunct="0">
              <a:spcBef>
                <a:spcPct val="0"/>
              </a:spcBef>
              <a:spcAft>
                <a:spcPct val="0"/>
              </a:spcAft>
              <a:defRPr sz="3600" b="1">
                <a:solidFill>
                  <a:schemeClr val="tx1"/>
                </a:solidFill>
                <a:latin typeface="+mj-lt"/>
                <a:ea typeface="+mj-ea"/>
                <a:cs typeface="+mj-cs"/>
                <a:sym typeface="Helvetica" charset="0"/>
              </a:defRPr>
            </a:lvl1pPr>
            <a:lvl2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2pPr>
            <a:lvl3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3pPr>
            <a:lvl4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4pPr>
            <a:lvl5pPr marL="39688" indent="-39688" algn="ctr" rtl="0" eaLnBrk="0" fontAlgn="base" hangingPunct="0">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5pPr>
            <a:lvl6pPr marL="4968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6pPr>
            <a:lvl7pPr marL="9540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7pPr>
            <a:lvl8pPr marL="14112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8pPr>
            <a:lvl9pPr marL="1868488" algn="ctr" rtl="0" fontAlgn="base">
              <a:spcBef>
                <a:spcPct val="0"/>
              </a:spcBef>
              <a:spcAft>
                <a:spcPct val="0"/>
              </a:spcAft>
              <a:defRPr sz="3600" b="1">
                <a:solidFill>
                  <a:schemeClr val="tx1"/>
                </a:solidFill>
                <a:latin typeface="Helvetica" charset="0"/>
                <a:ea typeface="ヒラギノ角ゴ Pro W6" charset="-128"/>
                <a:cs typeface="ヒラギノ角ゴ Pro W6" charset="-128"/>
                <a:sym typeface="Helvetica" charset="0"/>
              </a:defRPr>
            </a:lvl9pPr>
          </a:lstStyle>
          <a:p>
            <a:r>
              <a:rPr lang="en-US" kern="0">
                <a:latin typeface="Helvetica" charset="0"/>
                <a:ea typeface="ヒラギノ角ゴ Pro W6" charset="0"/>
                <a:cs typeface="ヒラギノ角ゴ Pro W6" charset="0"/>
              </a:rPr>
              <a:t>Zero Doppler Processing</a:t>
            </a:r>
            <a:br>
              <a:rPr lang="en-US" kern="0">
                <a:latin typeface="Helvetica" charset="0"/>
                <a:ea typeface="ヒラギノ角ゴ Pro W6" charset="0"/>
                <a:cs typeface="ヒラギノ角ゴ Pro W6" charset="0"/>
              </a:rPr>
            </a:br>
            <a:endParaRPr lang="en-US" kern="0" dirty="0"/>
          </a:p>
        </p:txBody>
      </p:sp>
      <p:sp>
        <p:nvSpPr>
          <p:cNvPr id="11" name="TextBox 10">
            <a:extLst>
              <a:ext uri="{FF2B5EF4-FFF2-40B4-BE49-F238E27FC236}">
                <a16:creationId xmlns:a16="http://schemas.microsoft.com/office/drawing/2014/main" id="{26421562-EED0-EF40-87B7-B030CA58F13E}"/>
              </a:ext>
            </a:extLst>
          </p:cNvPr>
          <p:cNvSpPr txBox="1"/>
          <p:nvPr/>
        </p:nvSpPr>
        <p:spPr>
          <a:xfrm>
            <a:off x="1138566" y="769203"/>
            <a:ext cx="3965071"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Zero Doppler Geometry is closer to planimetric grid</a:t>
            </a:r>
          </a:p>
        </p:txBody>
      </p:sp>
      <p:sp>
        <p:nvSpPr>
          <p:cNvPr id="24" name="TextBox 23">
            <a:extLst>
              <a:ext uri="{FF2B5EF4-FFF2-40B4-BE49-F238E27FC236}">
                <a16:creationId xmlns:a16="http://schemas.microsoft.com/office/drawing/2014/main" id="{8FF28595-F180-824A-B670-9F8D5E08147C}"/>
              </a:ext>
            </a:extLst>
          </p:cNvPr>
          <p:cNvSpPr txBox="1"/>
          <p:nvPr/>
        </p:nvSpPr>
        <p:spPr>
          <a:xfrm>
            <a:off x="1138565" y="5950803"/>
            <a:ext cx="731165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Many prefer this output representation even if data is naturally forward or backward squinted </a:t>
            </a:r>
          </a:p>
        </p:txBody>
      </p:sp>
    </p:spTree>
    <p:extLst>
      <p:ext uri="{BB962C8B-B14F-4D97-AF65-F5344CB8AC3E}">
        <p14:creationId xmlns:p14="http://schemas.microsoft.com/office/powerpoint/2010/main" val="16863172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85800"/>
          </a:xfrm>
        </p:spPr>
        <p:txBody>
          <a:bodyPr/>
          <a:lstStyle/>
          <a:p>
            <a:r>
              <a:rPr lang="en-US" sz="2800" dirty="0"/>
              <a:t>Motivation – Understanding the processes and phenomenology of radar interferometry</a:t>
            </a:r>
          </a:p>
        </p:txBody>
      </p:sp>
      <p:sp>
        <p:nvSpPr>
          <p:cNvPr id="4" name="Slide Number Placeholder 3"/>
          <p:cNvSpPr>
            <a:spLocks noGrp="1"/>
          </p:cNvSpPr>
          <p:nvPr>
            <p:ph type="sldNum" sz="quarter" idx="10"/>
          </p:nvPr>
        </p:nvSpPr>
        <p:spPr>
          <a:xfrm>
            <a:off x="8699500" y="6477000"/>
            <a:ext cx="292100" cy="330200"/>
          </a:xfrm>
        </p:spPr>
        <p:txBody>
          <a:bodyPr/>
          <a:lstStyle/>
          <a:p>
            <a:fld id="{76E870B9-F6FF-C447-8621-1C1A1B80FB6A}" type="slidenum">
              <a:rPr lang="en-US" smtClean="0"/>
              <a:pPr/>
              <a:t>3</a:t>
            </a:fld>
            <a:endParaRPr lang="en-US" dirty="0"/>
          </a:p>
        </p:txBody>
      </p:sp>
    </p:spTree>
    <p:extLst>
      <p:ext uri="{BB962C8B-B14F-4D97-AF65-F5344CB8AC3E}">
        <p14:creationId xmlns:p14="http://schemas.microsoft.com/office/powerpoint/2010/main" val="297761280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D42A951-B761-064A-91B7-7FB31F63D358}"/>
              </a:ext>
            </a:extLst>
          </p:cNvPr>
          <p:cNvPicPr>
            <a:picLocks noChangeAspect="1"/>
          </p:cNvPicPr>
          <p:nvPr/>
        </p:nvPicPr>
        <p:blipFill>
          <a:blip r:embed="rId2">
            <a:extLst>
              <a:ext uri="{BEBA8EAE-BF5A-486C-A8C5-ECC9F3942E4B}">
                <a14:imgProps xmlns:a14="http://schemas.microsoft.com/office/drawing/2010/main">
                  <a14:imgLayer>
                    <a14:imgEffect>
                      <a14:saturation sat="0"/>
                    </a14:imgEffect>
                  </a14:imgLayer>
                </a14:imgProps>
              </a:ext>
            </a:extLst>
          </a:blip>
          <a:stretch>
            <a:fillRect/>
          </a:stretch>
        </p:blipFill>
        <p:spPr>
          <a:xfrm>
            <a:off x="2545574" y="595389"/>
            <a:ext cx="4807552" cy="5011046"/>
          </a:xfrm>
          <a:prstGeom prst="rect">
            <a:avLst/>
          </a:prstGeom>
        </p:spPr>
      </p:pic>
      <p:pic>
        <p:nvPicPr>
          <p:cNvPr id="12" name="Picture 4">
            <a:extLst>
              <a:ext uri="{FF2B5EF4-FFF2-40B4-BE49-F238E27FC236}">
                <a16:creationId xmlns:a16="http://schemas.microsoft.com/office/drawing/2014/main" id="{CAED8D63-8B57-1644-89BF-4595554280CB}"/>
              </a:ext>
            </a:extLst>
          </p:cNvPr>
          <p:cNvPicPr>
            <a:picLocks noChangeAspect="1" noChangeArrowheads="1"/>
          </p:cNvPicPr>
          <p:nvPr/>
        </p:nvPicPr>
        <p:blipFill>
          <a:blip r:embed="rId3">
            <a:extLst>
              <a:ext uri="{BEBA8EAE-BF5A-486C-A8C5-ECC9F3942E4B}">
                <a14:imgProps xmlns:a14="http://schemas.microsoft.com/office/drawing/2010/main">
                  <a14:imgLayer>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2023241" y="914400"/>
            <a:ext cx="4807552" cy="5004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 name="Oval 12">
            <a:extLst>
              <a:ext uri="{FF2B5EF4-FFF2-40B4-BE49-F238E27FC236}">
                <a16:creationId xmlns:a16="http://schemas.microsoft.com/office/drawing/2014/main" id="{71951DC1-3F21-AF49-BDCA-B44A4D4317C9}"/>
              </a:ext>
            </a:extLst>
          </p:cNvPr>
          <p:cNvSpPr/>
          <p:nvPr/>
        </p:nvSpPr>
        <p:spPr>
          <a:xfrm rot="304158">
            <a:off x="4843390" y="3721815"/>
            <a:ext cx="1512994" cy="445796"/>
          </a:xfrm>
          <a:prstGeom prst="ellipse">
            <a:avLst/>
          </a:prstGeom>
          <a:solidFill>
            <a:srgbClr val="0070C0">
              <a:alpha val="15000"/>
            </a:srgbClr>
          </a:solidFill>
          <a:ln>
            <a:solidFill>
              <a:srgbClr val="00B0F0">
                <a:alpha val="3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2" name="Oval 21">
            <a:extLst>
              <a:ext uri="{FF2B5EF4-FFF2-40B4-BE49-F238E27FC236}">
                <a16:creationId xmlns:a16="http://schemas.microsoft.com/office/drawing/2014/main" id="{AD7CF4A8-6620-BB4E-8F33-B5E36BC79BB4}"/>
              </a:ext>
            </a:extLst>
          </p:cNvPr>
          <p:cNvSpPr/>
          <p:nvPr/>
        </p:nvSpPr>
        <p:spPr>
          <a:xfrm rot="3379911">
            <a:off x="4124063" y="4372504"/>
            <a:ext cx="998674" cy="445796"/>
          </a:xfrm>
          <a:prstGeom prst="ellipse">
            <a:avLst/>
          </a:prstGeom>
          <a:solidFill>
            <a:srgbClr val="FF0000">
              <a:alpha val="18000"/>
            </a:srgbClr>
          </a:solidFill>
          <a:ln>
            <a:solidFill>
              <a:srgbClr val="FF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7763247A-EB92-4A49-B108-D2B5626515A0}"/>
              </a:ext>
            </a:extLst>
          </p:cNvPr>
          <p:cNvSpPr/>
          <p:nvPr/>
        </p:nvSpPr>
        <p:spPr>
          <a:xfrm rot="1326827">
            <a:off x="4548778" y="4146441"/>
            <a:ext cx="1436631" cy="445796"/>
          </a:xfrm>
          <a:prstGeom prst="ellipse">
            <a:avLst/>
          </a:prstGeom>
          <a:solidFill>
            <a:srgbClr val="D9D9D9">
              <a:alpha val="32941"/>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398416E4-99FE-CD4D-8CEA-3004D35FD578}"/>
              </a:ext>
            </a:extLst>
          </p:cNvPr>
          <p:cNvSpPr/>
          <p:nvPr/>
        </p:nvSpPr>
        <p:spPr>
          <a:xfrm>
            <a:off x="6395252" y="3767958"/>
            <a:ext cx="996148" cy="346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Forward Squinted</a:t>
            </a:r>
          </a:p>
        </p:txBody>
      </p:sp>
      <p:sp>
        <p:nvSpPr>
          <p:cNvPr id="25" name="Rectangle 24">
            <a:extLst>
              <a:ext uri="{FF2B5EF4-FFF2-40B4-BE49-F238E27FC236}">
                <a16:creationId xmlns:a16="http://schemas.microsoft.com/office/drawing/2014/main" id="{54ECC171-58C8-964C-A137-5B335D415CD8}"/>
              </a:ext>
            </a:extLst>
          </p:cNvPr>
          <p:cNvSpPr/>
          <p:nvPr/>
        </p:nvSpPr>
        <p:spPr>
          <a:xfrm>
            <a:off x="4475669" y="5048938"/>
            <a:ext cx="953707" cy="346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Backward Squinted</a:t>
            </a:r>
          </a:p>
        </p:txBody>
      </p:sp>
      <p:sp>
        <p:nvSpPr>
          <p:cNvPr id="26" name="Rectangle 25">
            <a:extLst>
              <a:ext uri="{FF2B5EF4-FFF2-40B4-BE49-F238E27FC236}">
                <a16:creationId xmlns:a16="http://schemas.microsoft.com/office/drawing/2014/main" id="{B6248F26-0E6E-0046-8E3F-660EB403EDDD}"/>
              </a:ext>
            </a:extLst>
          </p:cNvPr>
          <p:cNvSpPr/>
          <p:nvPr/>
        </p:nvSpPr>
        <p:spPr>
          <a:xfrm>
            <a:off x="5267093" y="5286355"/>
            <a:ext cx="1539136" cy="346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Zero Doppler Illuminated Area</a:t>
            </a:r>
          </a:p>
        </p:txBody>
      </p:sp>
      <p:sp>
        <p:nvSpPr>
          <p:cNvPr id="28" name="TextBox 27">
            <a:extLst>
              <a:ext uri="{FF2B5EF4-FFF2-40B4-BE49-F238E27FC236}">
                <a16:creationId xmlns:a16="http://schemas.microsoft.com/office/drawing/2014/main" id="{4DADD9B8-B7BD-544B-91CF-190F1BDF536F}"/>
              </a:ext>
            </a:extLst>
          </p:cNvPr>
          <p:cNvSpPr txBox="1"/>
          <p:nvPr/>
        </p:nvSpPr>
        <p:spPr>
          <a:xfrm>
            <a:off x="1138565" y="6027003"/>
            <a:ext cx="731165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Zero Doppler Processors output the data as though acquired from broadside. This is becoming standard.</a:t>
            </a:r>
          </a:p>
        </p:txBody>
      </p:sp>
      <p:sp>
        <p:nvSpPr>
          <p:cNvPr id="5" name="Title 4">
            <a:extLst>
              <a:ext uri="{FF2B5EF4-FFF2-40B4-BE49-F238E27FC236}">
                <a16:creationId xmlns:a16="http://schemas.microsoft.com/office/drawing/2014/main" id="{889883BF-0C0B-D148-B328-0D102646233A}"/>
              </a:ext>
            </a:extLst>
          </p:cNvPr>
          <p:cNvSpPr>
            <a:spLocks noGrp="1"/>
          </p:cNvSpPr>
          <p:nvPr>
            <p:ph type="title"/>
          </p:nvPr>
        </p:nvSpPr>
        <p:spPr>
          <a:xfrm>
            <a:off x="76200" y="0"/>
            <a:ext cx="7772400" cy="1462922"/>
          </a:xfrm>
        </p:spPr>
        <p:txBody>
          <a:bodyPr/>
          <a:lstStyle/>
          <a:p>
            <a:r>
              <a:rPr lang="en-US" dirty="0">
                <a:latin typeface="Helvetica" charset="0"/>
                <a:ea typeface="ヒラギノ角ゴ Pro W6" charset="0"/>
                <a:cs typeface="ヒラギノ角ゴ Pro W6" charset="0"/>
              </a:rPr>
              <a:t>Zero Doppler Processing</a:t>
            </a:r>
            <a:br>
              <a:rPr lang="en-US" dirty="0">
                <a:latin typeface="Helvetica" charset="0"/>
                <a:ea typeface="ヒラギノ角ゴ Pro W6" charset="0"/>
                <a:cs typeface="ヒラギノ角ゴ Pro W6" charset="0"/>
              </a:rPr>
            </a:br>
            <a:endParaRPr lang="en-US" dirty="0"/>
          </a:p>
        </p:txBody>
      </p:sp>
    </p:spTree>
    <p:extLst>
      <p:ext uri="{BB962C8B-B14F-4D97-AF65-F5344CB8AC3E}">
        <p14:creationId xmlns:p14="http://schemas.microsoft.com/office/powerpoint/2010/main" val="31094037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title"/>
          </p:nvPr>
        </p:nvSpPr>
        <p:spPr>
          <a:xfrm>
            <a:off x="685800" y="685800"/>
            <a:ext cx="7772400" cy="1143000"/>
          </a:xfrm>
        </p:spPr>
        <p:txBody>
          <a:bodyPr rIns="132080"/>
          <a:lstStyle/>
          <a:p>
            <a:pPr indent="0" eaLnBrk="1" hangingPunct="1"/>
            <a:r>
              <a:rPr lang="en-US" sz="3200" dirty="0">
                <a:latin typeface="Helvetica" charset="0"/>
                <a:ea typeface="ヒラギノ角ゴ Pro W6" charset="0"/>
                <a:cs typeface="ヒラギノ角ゴ Pro W6" charset="0"/>
              </a:rPr>
              <a:t>Azimuth Resolution from Aperture Synthesis</a:t>
            </a:r>
          </a:p>
        </p:txBody>
      </p:sp>
      <p:pic>
        <p:nvPicPr>
          <p:cNvPr id="44036" name="Picture 5"/>
          <p:cNvPicPr>
            <a:picLocks noChangeArrowheads="1"/>
          </p:cNvPicPr>
          <p:nvPr/>
        </p:nvPicPr>
        <p:blipFill rotWithShape="1">
          <a:blip r:embed="rId2">
            <a:extLst>
              <a:ext uri="{28A0092B-C50C-407E-A947-70E740481C1C}">
                <a14:useLocalDpi xmlns:a14="http://schemas.microsoft.com/office/drawing/2010/main" val="0"/>
              </a:ext>
            </a:extLst>
          </a:blip>
          <a:srcRect t="5621" r="2637" b="16551"/>
          <a:stretch/>
        </p:blipFill>
        <p:spPr bwMode="auto">
          <a:xfrm>
            <a:off x="381001" y="2286000"/>
            <a:ext cx="5334000" cy="3340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4037" name="Line 6"/>
          <p:cNvSpPr>
            <a:spLocks noChangeShapeType="1"/>
          </p:cNvSpPr>
          <p:nvPr/>
        </p:nvSpPr>
        <p:spPr bwMode="auto">
          <a:xfrm>
            <a:off x="5156200" y="2781300"/>
            <a:ext cx="406400" cy="1588"/>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4035" name="Rectangle 4"/>
          <p:cNvSpPr>
            <a:spLocks noGrp="1" noChangeArrowheads="1"/>
          </p:cNvSpPr>
          <p:nvPr>
            <p:ph type="body" idx="1"/>
          </p:nvPr>
        </p:nvSpPr>
        <p:spPr>
          <a:xfrm>
            <a:off x="5943600" y="1828800"/>
            <a:ext cx="3352800" cy="5143500"/>
          </a:xfrm>
        </p:spPr>
        <p:txBody>
          <a:bodyPr rIns="132080"/>
          <a:lstStyle/>
          <a:p>
            <a:pPr eaLnBrk="1" hangingPunct="1">
              <a:lnSpc>
                <a:spcPct val="90000"/>
              </a:lnSpc>
            </a:pPr>
            <a:r>
              <a:rPr lang="en-US" sz="1800" dirty="0">
                <a:latin typeface="Helvetica" charset="0"/>
                <a:ea typeface="ヒラギノ角ゴ Pro W3" charset="0"/>
                <a:cs typeface="ヒラギノ角ゴ Pro W3" charset="0"/>
              </a:rPr>
              <a:t>The illuminated extent of the ground is </a:t>
            </a:r>
            <a:r>
              <a:rPr lang="en-US" sz="1800" dirty="0" err="1">
                <a:latin typeface="Symbol" pitchFamily="2" charset="2"/>
                <a:ea typeface="ヒラギノ角ゴ Pro W3" charset="0"/>
                <a:cs typeface="ヒラギノ角ゴ Pro W3" charset="0"/>
              </a:rPr>
              <a:t>D</a:t>
            </a:r>
            <a:r>
              <a:rPr lang="en-US" sz="1800" dirty="0" err="1">
                <a:latin typeface="Helvetica" charset="0"/>
                <a:ea typeface="ヒラギノ角ゴ Pro W3" charset="0"/>
                <a:cs typeface="ヒラギノ角ゴ Pro W3" charset="0"/>
              </a:rPr>
              <a:t>X</a:t>
            </a:r>
            <a:r>
              <a:rPr lang="en-US" sz="1800" baseline="-25000" dirty="0" err="1">
                <a:latin typeface="Helvetica" charset="0"/>
                <a:ea typeface="ヒラギノ角ゴ Pro W3" charset="0"/>
                <a:cs typeface="ヒラギノ角ゴ Pro W3" charset="0"/>
              </a:rPr>
              <a:t>az</a:t>
            </a:r>
            <a:r>
              <a:rPr lang="en-US" sz="1800" baseline="-25000" dirty="0">
                <a:latin typeface="Helvetica" charset="0"/>
                <a:ea typeface="ヒラギノ角ゴ Pro W3" charset="0"/>
                <a:cs typeface="ヒラギノ角ゴ Pro W3" charset="0"/>
              </a:rPr>
              <a:t> </a:t>
            </a:r>
            <a:r>
              <a:rPr lang="en-US" sz="1800" dirty="0">
                <a:latin typeface="Helvetica" charset="0"/>
                <a:ea typeface="ヒラギノ角ゴ Pro W3" charset="0"/>
                <a:cs typeface="ヒラギノ角ゴ Pro W3" charset="0"/>
              </a:rPr>
              <a:t>~</a:t>
            </a:r>
            <a:r>
              <a:rPr lang="en-US" sz="1800" dirty="0">
                <a:latin typeface="Symbol" charset="0"/>
                <a:ea typeface="ヒラギノ角ゴ Pro W3" charset="0"/>
                <a:cs typeface="Symbol" charset="0"/>
                <a:sym typeface="Symbol" charset="0"/>
              </a:rPr>
              <a:t>λ</a:t>
            </a:r>
            <a:r>
              <a:rPr lang="en-US" sz="1800" dirty="0">
                <a:latin typeface="Helvetica" charset="0"/>
                <a:ea typeface="ヒラギノ角ゴ Pro W3" charset="0"/>
                <a:cs typeface="ヒラギノ角ゴ Pro W3" charset="0"/>
              </a:rPr>
              <a:t>R</a:t>
            </a:r>
            <a:r>
              <a:rPr lang="en-US" sz="1800" baseline="-25000" dirty="0">
                <a:latin typeface="Helvetica" charset="0"/>
                <a:ea typeface="ヒラギノ角ゴ Pro W3" charset="0"/>
                <a:cs typeface="ヒラギノ角ゴ Pro W3" charset="0"/>
              </a:rPr>
              <a:t>0</a:t>
            </a:r>
            <a:r>
              <a:rPr lang="en-US" sz="1800" dirty="0">
                <a:latin typeface="Helvetica" charset="0"/>
                <a:ea typeface="ヒラギノ角ゴ Pro W3" charset="0"/>
                <a:cs typeface="ヒラギノ角ゴ Pro W3" charset="0"/>
              </a:rPr>
              <a:t>/L</a:t>
            </a:r>
            <a:r>
              <a:rPr lang="en-US" sz="1800" baseline="-25000" dirty="0">
                <a:latin typeface="Helvetica" charset="0"/>
                <a:ea typeface="ヒラギノ角ゴ Pro W3" charset="0"/>
                <a:cs typeface="ヒラギノ角ゴ Pro W3" charset="0"/>
              </a:rPr>
              <a:t>a</a:t>
            </a:r>
            <a:r>
              <a:rPr lang="en-US" sz="1800" dirty="0">
                <a:latin typeface="Helvetica" charset="0"/>
                <a:ea typeface="ヒラギノ角ゴ Pro W3" charset="0"/>
                <a:cs typeface="ヒラギノ角ゴ Pro W3" charset="0"/>
              </a:rPr>
              <a:t> </a:t>
            </a:r>
          </a:p>
          <a:p>
            <a:pPr eaLnBrk="1" hangingPunct="1">
              <a:lnSpc>
                <a:spcPct val="90000"/>
              </a:lnSpc>
            </a:pPr>
            <a:r>
              <a:rPr lang="en-US" sz="1800" dirty="0">
                <a:latin typeface="Helvetica" charset="0"/>
                <a:ea typeface="ヒラギノ角ゴ Pro W3" charset="0"/>
                <a:cs typeface="ヒラギノ角ゴ Pro W3" charset="0"/>
              </a:rPr>
              <a:t>The synthetic aperture is 2*</a:t>
            </a:r>
            <a:r>
              <a:rPr lang="en-US" sz="1800" dirty="0" err="1">
                <a:latin typeface="Symbol" pitchFamily="2" charset="2"/>
                <a:ea typeface="ヒラギノ角ゴ Pro W3" charset="0"/>
                <a:cs typeface="ヒラギノ角ゴ Pro W3" charset="0"/>
              </a:rPr>
              <a:t>D</a:t>
            </a:r>
            <a:r>
              <a:rPr lang="en-US" sz="1800" dirty="0" err="1">
                <a:latin typeface="Helvetica" charset="0"/>
                <a:ea typeface="ヒラギノ角ゴ Pro W3" charset="0"/>
                <a:cs typeface="ヒラギノ角ゴ Pro W3" charset="0"/>
              </a:rPr>
              <a:t>X</a:t>
            </a:r>
            <a:r>
              <a:rPr lang="en-US" sz="1800" baseline="-25000" dirty="0" err="1">
                <a:latin typeface="Helvetica" charset="0"/>
                <a:ea typeface="ヒラギノ角ゴ Pro W3" charset="0"/>
                <a:cs typeface="ヒラギノ角ゴ Pro W3" charset="0"/>
              </a:rPr>
              <a:t>az</a:t>
            </a:r>
            <a:r>
              <a:rPr lang="en-US" sz="1800" baseline="-25000" dirty="0">
                <a:latin typeface="Helvetica" charset="0"/>
                <a:ea typeface="ヒラギノ角ゴ Pro W3" charset="0"/>
                <a:cs typeface="ヒラギノ角ゴ Pro W3" charset="0"/>
              </a:rPr>
              <a:t> </a:t>
            </a:r>
            <a:r>
              <a:rPr lang="en-US" sz="1800" dirty="0">
                <a:latin typeface="Helvetica" charset="0"/>
                <a:ea typeface="ヒラギノ角ゴ Pro W3" charset="0"/>
                <a:cs typeface="ヒラギノ角ゴ Pro W3" charset="0"/>
              </a:rPr>
              <a:t>lengthens as R</a:t>
            </a:r>
            <a:r>
              <a:rPr lang="en-US" sz="1600" baseline="-25000" dirty="0">
                <a:latin typeface="Helvetica" charset="0"/>
                <a:ea typeface="ヒラギノ角ゴ Pro W3" charset="0"/>
                <a:cs typeface="ヒラギノ角ゴ Pro W3" charset="0"/>
              </a:rPr>
              <a:t>0</a:t>
            </a:r>
            <a:r>
              <a:rPr lang="en-US" sz="1800" dirty="0">
                <a:latin typeface="Helvetica" charset="0"/>
                <a:ea typeface="ヒラギノ角ゴ Pro W3" charset="0"/>
                <a:cs typeface="ヒラギノ角ゴ Pro W3" charset="0"/>
              </a:rPr>
              <a:t> increases…</a:t>
            </a:r>
          </a:p>
          <a:p>
            <a:pPr eaLnBrk="1" hangingPunct="1">
              <a:lnSpc>
                <a:spcPct val="90000"/>
              </a:lnSpc>
            </a:pPr>
            <a:r>
              <a:rPr lang="en-US" sz="1800" dirty="0">
                <a:latin typeface="Helvetica" charset="0"/>
                <a:ea typeface="ヒラギノ角ゴ Pro W3" charset="0"/>
                <a:cs typeface="ヒラギノ角ゴ Pro W3" charset="0"/>
              </a:rPr>
              <a:t>…which decreases the azimuth synthetic aperture</a:t>
            </a:r>
            <a:r>
              <a:rPr lang="ja-JP" altLang="en-US" sz="1800" dirty="0">
                <a:latin typeface="Helvetica" charset="0"/>
                <a:ea typeface="ヒラギノ角ゴ Pro W3" charset="0"/>
                <a:cs typeface="ヒラギノ角ゴ Pro W3" charset="0"/>
              </a:rPr>
              <a:t>’</a:t>
            </a:r>
            <a:r>
              <a:rPr lang="en-US" sz="1800" dirty="0">
                <a:latin typeface="Helvetica" charset="0"/>
                <a:ea typeface="ヒラギノ角ゴ Pro W3" charset="0"/>
                <a:cs typeface="ヒラギノ角ゴ Pro W3" charset="0"/>
              </a:rPr>
              <a:t>s angular </a:t>
            </a:r>
            <a:r>
              <a:rPr lang="en-US" sz="1800" dirty="0" err="1">
                <a:latin typeface="Helvetica" charset="0"/>
                <a:ea typeface="ヒラギノ角ゴ Pro W3" charset="0"/>
                <a:cs typeface="ヒラギノ角ゴ Pro W3" charset="0"/>
              </a:rPr>
              <a:t>beamwidth</a:t>
            </a:r>
            <a:r>
              <a:rPr lang="en-US" sz="1800" dirty="0">
                <a:latin typeface="Helvetica" charset="0"/>
                <a:ea typeface="ヒラギノ角ゴ Pro W3" charset="0"/>
                <a:cs typeface="ヒラギノ角ゴ Pro W3" charset="0"/>
              </a:rPr>
              <a:t> </a:t>
            </a:r>
            <a:r>
              <a:rPr lang="en-US" sz="1800" dirty="0" err="1">
                <a:latin typeface="Symbol" charset="0"/>
                <a:ea typeface="ヒラギノ角ゴ Pro W3" charset="0"/>
                <a:cs typeface="Symbol" charset="0"/>
                <a:sym typeface="Symbol" charset="0"/>
              </a:rPr>
              <a:t>λ</a:t>
            </a:r>
            <a:r>
              <a:rPr lang="en-US" sz="1800" dirty="0">
                <a:latin typeface="Helvetica" charset="0"/>
                <a:ea typeface="ヒラギノ角ゴ Pro W3" charset="0"/>
                <a:cs typeface="ヒラギノ角ゴ Pro W3" charset="0"/>
              </a:rPr>
              <a:t>/(2*</a:t>
            </a:r>
            <a:r>
              <a:rPr lang="en-US" sz="1800" dirty="0" err="1">
                <a:latin typeface="Symbol" pitchFamily="2" charset="2"/>
                <a:ea typeface="ヒラギノ角ゴ Pro W3" charset="0"/>
                <a:cs typeface="ヒラギノ角ゴ Pro W3" charset="0"/>
              </a:rPr>
              <a:t>D</a:t>
            </a:r>
            <a:r>
              <a:rPr lang="en-US" sz="1800" dirty="0" err="1">
                <a:latin typeface="Helvetica" charset="0"/>
                <a:ea typeface="ヒラギノ角ゴ Pro W3" charset="0"/>
                <a:cs typeface="ヒラギノ角ゴ Pro W3" charset="0"/>
              </a:rPr>
              <a:t>X</a:t>
            </a:r>
            <a:r>
              <a:rPr lang="en-US" sz="1800" baseline="-25000" dirty="0" err="1">
                <a:latin typeface="Helvetica" charset="0"/>
                <a:ea typeface="ヒラギノ角ゴ Pro W3" charset="0"/>
                <a:cs typeface="ヒラギノ角ゴ Pro W3" charset="0"/>
              </a:rPr>
              <a:t>az</a:t>
            </a:r>
            <a:r>
              <a:rPr lang="en-US" sz="1800" dirty="0">
                <a:latin typeface="Helvetica" charset="0"/>
                <a:ea typeface="ヒラギノ角ゴ Pro W3" charset="0"/>
                <a:cs typeface="ヒラギノ角ゴ Pro W3" charset="0"/>
              </a:rPr>
              <a:t>) in proportion…</a:t>
            </a:r>
          </a:p>
          <a:p>
            <a:pPr eaLnBrk="1" hangingPunct="1">
              <a:lnSpc>
                <a:spcPct val="90000"/>
              </a:lnSpc>
            </a:pPr>
            <a:r>
              <a:rPr lang="en-US" sz="1800" dirty="0">
                <a:latin typeface="Helvetica" charset="0"/>
                <a:ea typeface="ヒラギノ角ゴ Pro W3" charset="0"/>
                <a:cs typeface="ヒラギノ角ゴ Pro W3" charset="0"/>
              </a:rPr>
              <a:t>…but the spatial resolution on the ground </a:t>
            </a:r>
          </a:p>
          <a:p>
            <a:pPr lvl="1" eaLnBrk="1" hangingPunct="1">
              <a:lnSpc>
                <a:spcPct val="90000"/>
              </a:lnSpc>
            </a:pPr>
            <a:r>
              <a:rPr lang="en-US" sz="1400" dirty="0">
                <a:latin typeface="Helvetica" charset="0"/>
                <a:ea typeface="ヒラギノ角ゴ Pro W3" charset="0"/>
                <a:cs typeface="ヒラギノ角ゴ Pro W3" charset="0"/>
              </a:rPr>
              <a:t>(</a:t>
            </a:r>
            <a:r>
              <a:rPr lang="en-US" sz="1400" dirty="0">
                <a:latin typeface="Symbol" charset="0"/>
                <a:ea typeface="ヒラギノ角ゴ Pro W3" charset="0"/>
                <a:cs typeface="Symbol" charset="0"/>
                <a:sym typeface="Symbol" charset="0"/>
              </a:rPr>
              <a:t>λ</a:t>
            </a:r>
            <a:r>
              <a:rPr lang="en-US" sz="1400" dirty="0">
                <a:latin typeface="Helvetica" charset="0"/>
                <a:ea typeface="ヒラギノ角ゴ Pro W3" charset="0"/>
                <a:cs typeface="ヒラギノ角ゴ Pro W3" charset="0"/>
              </a:rPr>
              <a:t>R</a:t>
            </a:r>
            <a:r>
              <a:rPr lang="en-US" sz="1400" baseline="-25000" dirty="0">
                <a:latin typeface="Helvetica" charset="0"/>
                <a:ea typeface="ヒラギノ角ゴ Pro W3" charset="0"/>
                <a:cs typeface="ヒラギノ角ゴ Pro W3" charset="0"/>
              </a:rPr>
              <a:t>0</a:t>
            </a:r>
            <a:r>
              <a:rPr lang="en-US" sz="1400" dirty="0">
                <a:latin typeface="Helvetica" charset="0"/>
                <a:ea typeface="ヒラギノ角ゴ Pro W3" charset="0"/>
                <a:cs typeface="ヒラギノ角ゴ Pro W3" charset="0"/>
              </a:rPr>
              <a:t>/ (2*</a:t>
            </a:r>
            <a:r>
              <a:rPr lang="en-US" sz="1400" dirty="0" err="1">
                <a:latin typeface="Symbol" pitchFamily="2" charset="2"/>
                <a:ea typeface="ヒラギノ角ゴ Pro W3" charset="0"/>
                <a:cs typeface="ヒラギノ角ゴ Pro W3" charset="0"/>
              </a:rPr>
              <a:t>D</a:t>
            </a:r>
            <a:r>
              <a:rPr lang="en-US" sz="1400" dirty="0" err="1">
                <a:latin typeface="Helvetica" charset="0"/>
                <a:ea typeface="ヒラギノ角ゴ Pro W3" charset="0"/>
                <a:cs typeface="ヒラギノ角ゴ Pro W3" charset="0"/>
              </a:rPr>
              <a:t>X</a:t>
            </a:r>
            <a:r>
              <a:rPr lang="en-US" sz="1400" baseline="-25000" dirty="0" err="1">
                <a:latin typeface="Helvetica" charset="0"/>
                <a:ea typeface="ヒラギノ角ゴ Pro W3" charset="0"/>
                <a:cs typeface="ヒラギノ角ゴ Pro W3" charset="0"/>
              </a:rPr>
              <a:t>az</a:t>
            </a:r>
            <a:r>
              <a:rPr lang="en-US" sz="1400" dirty="0">
                <a:latin typeface="Helvetica" charset="0"/>
                <a:ea typeface="ヒラギノ角ゴ Pro W3" charset="0"/>
                <a:cs typeface="ヒラギノ角ゴ Pro W3" charset="0"/>
              </a:rPr>
              <a:t>) = L</a:t>
            </a:r>
            <a:r>
              <a:rPr lang="en-US" sz="1400" baseline="-25000" dirty="0">
                <a:latin typeface="Helvetica" charset="0"/>
                <a:ea typeface="ヒラギノ角ゴ Pro W3" charset="0"/>
                <a:cs typeface="ヒラギノ角ゴ Pro W3" charset="0"/>
              </a:rPr>
              <a:t>a</a:t>
            </a:r>
            <a:r>
              <a:rPr lang="en-US" sz="1400" dirty="0">
                <a:latin typeface="Helvetica" charset="0"/>
                <a:ea typeface="ヒラギノ角ゴ Pro W3" charset="0"/>
                <a:cs typeface="ヒラギノ角ゴ Pro W3" charset="0"/>
              </a:rPr>
              <a:t>/2</a:t>
            </a:r>
          </a:p>
          <a:p>
            <a:pPr lvl="1" eaLnBrk="1" hangingPunct="1">
              <a:lnSpc>
                <a:spcPct val="90000"/>
              </a:lnSpc>
            </a:pPr>
            <a:r>
              <a:rPr lang="en-US" sz="1400" dirty="0">
                <a:latin typeface="Helvetica" charset="0"/>
                <a:ea typeface="ヒラギノ角ゴ Pro W3" charset="0"/>
                <a:cs typeface="ヒラギノ角ゴ Pro W3" charset="0"/>
              </a:rPr>
              <a:t>L</a:t>
            </a:r>
            <a:r>
              <a:rPr lang="en-US" sz="1400" baseline="-25000" dirty="0">
                <a:latin typeface="Helvetica" charset="0"/>
                <a:ea typeface="ヒラギノ角ゴ Pro W3" charset="0"/>
                <a:cs typeface="ヒラギノ角ゴ Pro W3" charset="0"/>
              </a:rPr>
              <a:t>a</a:t>
            </a:r>
            <a:r>
              <a:rPr lang="en-US" sz="1400" dirty="0">
                <a:latin typeface="Helvetica" charset="0"/>
                <a:ea typeface="ヒラギノ角ゴ Pro W3" charset="0"/>
                <a:cs typeface="ヒラギノ角ゴ Pro W3" charset="0"/>
              </a:rPr>
              <a:t>/2 is constant</a:t>
            </a:r>
          </a:p>
        </p:txBody>
      </p:sp>
      <p:sp>
        <p:nvSpPr>
          <p:cNvPr id="2" name="Rectangle 1"/>
          <p:cNvSpPr/>
          <p:nvPr/>
        </p:nvSpPr>
        <p:spPr>
          <a:xfrm>
            <a:off x="1981200" y="1916668"/>
            <a:ext cx="1683474" cy="369332"/>
          </a:xfrm>
          <a:prstGeom prst="rect">
            <a:avLst/>
          </a:prstGeom>
        </p:spPr>
        <p:txBody>
          <a:bodyPr wrap="none">
            <a:spAutoFit/>
          </a:bodyPr>
          <a:lstStyle/>
          <a:p>
            <a:r>
              <a:rPr lang="en-US" sz="1800" dirty="0">
                <a:latin typeface="Symbol" charset="0"/>
                <a:ea typeface="ヒラギノ角ゴ Pro W3" charset="0"/>
                <a:cs typeface="Symbol" charset="0"/>
                <a:sym typeface="Symbol" charset="0"/>
              </a:rPr>
              <a:t> D </a:t>
            </a:r>
            <a:r>
              <a:rPr lang="en-US" sz="1800" dirty="0" err="1">
                <a:latin typeface="+mj-lt"/>
                <a:ea typeface="ヒラギノ角ゴ Pro W3" charset="0"/>
                <a:cs typeface="Symbol" charset="0"/>
                <a:sym typeface="Symbol" charset="0"/>
              </a:rPr>
              <a:t>X</a:t>
            </a:r>
            <a:r>
              <a:rPr lang="en-US" sz="1800" baseline="-25000" dirty="0" err="1">
                <a:latin typeface="+mj-lt"/>
                <a:ea typeface="ヒラギノ角ゴ Pro W3" charset="0"/>
                <a:cs typeface="Symbol" charset="0"/>
                <a:sym typeface="Symbol" charset="0"/>
              </a:rPr>
              <a:t>az</a:t>
            </a:r>
            <a:r>
              <a:rPr lang="en-US" sz="1800" baseline="-25000" dirty="0">
                <a:latin typeface="+mj-lt"/>
                <a:ea typeface="ヒラギノ角ゴ Pro W3" charset="0"/>
                <a:cs typeface="Symbol" charset="0"/>
                <a:sym typeface="Symbol" charset="0"/>
              </a:rPr>
              <a:t> </a:t>
            </a:r>
            <a:r>
              <a:rPr lang="en-US" sz="1800" dirty="0">
                <a:latin typeface="Symbol" charset="0"/>
                <a:ea typeface="ヒラギノ角ゴ Pro W3" charset="0"/>
                <a:cs typeface="Symbol" charset="0"/>
                <a:sym typeface="Symbol" charset="0"/>
              </a:rPr>
              <a:t> ~ λ</a:t>
            </a:r>
            <a:r>
              <a:rPr lang="en-US" sz="1800" dirty="0">
                <a:latin typeface="Helvetica" charset="0"/>
                <a:ea typeface="ヒラギノ角ゴ Pro W3" charset="0"/>
                <a:cs typeface="ヒラギノ角ゴ Pro W3" charset="0"/>
              </a:rPr>
              <a:t>R</a:t>
            </a:r>
            <a:r>
              <a:rPr lang="en-US" sz="1800" baseline="-25000" dirty="0">
                <a:latin typeface="Helvetica" charset="0"/>
                <a:ea typeface="ヒラギノ角ゴ Pro W3" charset="0"/>
                <a:cs typeface="ヒラギノ角ゴ Pro W3" charset="0"/>
              </a:rPr>
              <a:t>0</a:t>
            </a:r>
            <a:r>
              <a:rPr lang="en-US" sz="1800" dirty="0">
                <a:latin typeface="Helvetica" charset="0"/>
                <a:ea typeface="ヒラギノ角ゴ Pro W3" charset="0"/>
                <a:cs typeface="ヒラギノ角ゴ Pro W3" charset="0"/>
              </a:rPr>
              <a:t>/L</a:t>
            </a:r>
            <a:r>
              <a:rPr lang="en-US" sz="1800" baseline="-25000" dirty="0">
                <a:latin typeface="Helvetica" charset="0"/>
                <a:ea typeface="ヒラギノ角ゴ Pro W3" charset="0"/>
                <a:cs typeface="ヒラギノ角ゴ Pro W3" charset="0"/>
              </a:rPr>
              <a:t>a</a:t>
            </a:r>
            <a:endParaRPr lang="en-US" sz="1800"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title"/>
          </p:nvPr>
        </p:nvSpPr>
        <p:spPr>
          <a:xfrm>
            <a:off x="330200" y="0"/>
            <a:ext cx="8534400" cy="1371600"/>
          </a:xfrm>
        </p:spPr>
        <p:txBody>
          <a:bodyPr rIns="132080"/>
          <a:lstStyle/>
          <a:p>
            <a:pPr indent="0" eaLnBrk="1" hangingPunct="1"/>
            <a:r>
              <a:rPr lang="en-US" sz="3200">
                <a:latin typeface="Helvetica" charset="0"/>
                <a:ea typeface="ヒラギノ角ゴ Pro W6" charset="0"/>
                <a:cs typeface="ヒラギノ角ゴ Pro W6" charset="0"/>
              </a:rPr>
              <a:t>Raw Signal of a Point Target</a:t>
            </a:r>
          </a:p>
        </p:txBody>
      </p:sp>
      <p:sp>
        <p:nvSpPr>
          <p:cNvPr id="10" name="TextBox 9"/>
          <p:cNvSpPr txBox="1"/>
          <p:nvPr/>
        </p:nvSpPr>
        <p:spPr>
          <a:xfrm>
            <a:off x="914400" y="5795963"/>
            <a:ext cx="7239000" cy="646112"/>
          </a:xfrm>
          <a:prstGeom prst="rect">
            <a:avLst/>
          </a:prstGeom>
          <a:solidFill>
            <a:schemeClr val="accent2">
              <a:lumMod val="20000"/>
              <a:lumOff val="80000"/>
            </a:schemeClr>
          </a:solidFill>
          <a:ln>
            <a:solidFill>
              <a:schemeClr val="tx1"/>
            </a:solidFill>
          </a:ln>
        </p:spPr>
        <p:txBody>
          <a:bodyPr>
            <a:spAutoFit/>
          </a:bodyPr>
          <a:lstStyle/>
          <a:p>
            <a:pPr>
              <a:defRPr/>
            </a:pPr>
            <a:r>
              <a:rPr lang="en-US" sz="1800" dirty="0">
                <a:latin typeface="+mn-lt"/>
                <a:ea typeface="ヒラギノ明朝 Pro W3" charset="-128"/>
                <a:cs typeface="ヒラギノ明朝 Pro W3" charset="-128"/>
              </a:rPr>
              <a:t>This “image” shows a sequence of simulated pulse echoes from a single point target</a:t>
            </a:r>
          </a:p>
        </p:txBody>
      </p:sp>
      <p:pic>
        <p:nvPicPr>
          <p:cNvPr id="45060" name="Content Placeholder 11" descr="rawsgl.pdf"/>
          <p:cNvPicPr>
            <a:picLocks noGrp="1" noChangeAspect="1"/>
          </p:cNvPicPr>
          <p:nvPr>
            <p:ph idx="1"/>
          </p:nvPr>
        </p:nvPicPr>
        <p:blipFill>
          <a:blip r:embed="rId2">
            <a:extLst>
              <a:ext uri="{28A0092B-C50C-407E-A947-70E740481C1C}">
                <a14:useLocalDpi xmlns:a14="http://schemas.microsoft.com/office/drawing/2010/main" val="0"/>
              </a:ext>
            </a:extLst>
          </a:blip>
          <a:srcRect t="-14131" b="20531"/>
          <a:stretch>
            <a:fillRect/>
          </a:stretch>
        </p:blipFill>
        <p:spPr>
          <a:xfrm>
            <a:off x="685800" y="1657350"/>
            <a:ext cx="7772400" cy="3559175"/>
          </a:xfrm>
        </p:spPr>
      </p:pic>
      <p:sp>
        <p:nvSpPr>
          <p:cNvPr id="13" name="TextBox 12"/>
          <p:cNvSpPr txBox="1"/>
          <p:nvPr/>
        </p:nvSpPr>
        <p:spPr>
          <a:xfrm>
            <a:off x="685800" y="1371600"/>
            <a:ext cx="1092200" cy="461963"/>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Range </a:t>
            </a:r>
          </a:p>
        </p:txBody>
      </p:sp>
      <p:cxnSp>
        <p:nvCxnSpPr>
          <p:cNvPr id="45062" name="Straight Arrow Connector 14"/>
          <p:cNvCxnSpPr>
            <a:cxnSpLocks noChangeShapeType="1"/>
          </p:cNvCxnSpPr>
          <p:nvPr/>
        </p:nvCxnSpPr>
        <p:spPr bwMode="auto">
          <a:xfrm>
            <a:off x="1905000" y="1600200"/>
            <a:ext cx="1371600" cy="1588"/>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16" name="TextBox 15"/>
          <p:cNvSpPr txBox="1"/>
          <p:nvPr/>
        </p:nvSpPr>
        <p:spPr>
          <a:xfrm rot="16200000">
            <a:off x="-718343" y="3994943"/>
            <a:ext cx="2203450" cy="461963"/>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Pulse Number</a:t>
            </a:r>
          </a:p>
        </p:txBody>
      </p:sp>
      <p:cxnSp>
        <p:nvCxnSpPr>
          <p:cNvPr id="45064" name="Straight Arrow Connector 16"/>
          <p:cNvCxnSpPr>
            <a:cxnSpLocks noChangeShapeType="1"/>
          </p:cNvCxnSpPr>
          <p:nvPr/>
        </p:nvCxnSpPr>
        <p:spPr bwMode="auto">
          <a:xfrm rot="5400000" flipH="1" flipV="1">
            <a:off x="-71437" y="2708275"/>
            <a:ext cx="985838" cy="158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Content Placeholder 11" descr="rawsgl.pdf"/>
          <p:cNvPicPr>
            <a:picLocks noGrp="1" noChangeAspect="1"/>
          </p:cNvPicPr>
          <p:nvPr>
            <p:ph idx="1"/>
          </p:nvPr>
        </p:nvPicPr>
        <p:blipFill>
          <a:blip r:embed="rId2">
            <a:extLst>
              <a:ext uri="{28A0092B-C50C-407E-A947-70E740481C1C}">
                <a14:useLocalDpi xmlns:a14="http://schemas.microsoft.com/office/drawing/2010/main" val="0"/>
              </a:ext>
            </a:extLst>
          </a:blip>
          <a:srcRect t="-14131" b="20531"/>
          <a:stretch>
            <a:fillRect/>
          </a:stretch>
        </p:blipFill>
        <p:spPr>
          <a:xfrm>
            <a:off x="685800" y="1657350"/>
            <a:ext cx="7772400" cy="3559175"/>
          </a:xfrm>
        </p:spPr>
      </p:pic>
      <p:sp>
        <p:nvSpPr>
          <p:cNvPr id="46083" name="Rectangle 3"/>
          <p:cNvSpPr>
            <a:spLocks noGrp="1" noChangeArrowheads="1"/>
          </p:cNvSpPr>
          <p:nvPr>
            <p:ph type="title"/>
          </p:nvPr>
        </p:nvSpPr>
        <p:spPr>
          <a:xfrm>
            <a:off x="330200" y="228600"/>
            <a:ext cx="8534400" cy="1371600"/>
          </a:xfrm>
        </p:spPr>
        <p:txBody>
          <a:bodyPr rIns="132080"/>
          <a:lstStyle/>
          <a:p>
            <a:pPr indent="0" eaLnBrk="1" hangingPunct="1"/>
            <a:r>
              <a:rPr lang="en-US" sz="3200">
                <a:latin typeface="Helvetica" charset="0"/>
                <a:ea typeface="ヒラギノ角ゴ Pro W6" charset="0"/>
                <a:cs typeface="ヒラギノ角ゴ Pro W6" charset="0"/>
              </a:rPr>
              <a:t>Range Compression of a Point Target;</a:t>
            </a:r>
            <a:br>
              <a:rPr lang="en-US" sz="3200">
                <a:latin typeface="Helvetica" charset="0"/>
                <a:ea typeface="ヒラギノ角ゴ Pro W6" charset="0"/>
                <a:cs typeface="ヒラギノ角ゴ Pro W6" charset="0"/>
              </a:rPr>
            </a:br>
            <a:r>
              <a:rPr lang="en-US" sz="3200">
                <a:latin typeface="Helvetica" charset="0"/>
                <a:ea typeface="ヒラギノ角ゴ Pro W6" charset="0"/>
                <a:cs typeface="ヒラギノ角ゴ Pro W6" charset="0"/>
              </a:rPr>
              <a:t>after Matched filtering</a:t>
            </a:r>
          </a:p>
        </p:txBody>
      </p:sp>
      <p:sp>
        <p:nvSpPr>
          <p:cNvPr id="10" name="TextBox 9"/>
          <p:cNvSpPr txBox="1"/>
          <p:nvPr/>
        </p:nvSpPr>
        <p:spPr>
          <a:xfrm>
            <a:off x="914400" y="5791200"/>
            <a:ext cx="7239000" cy="646113"/>
          </a:xfrm>
          <a:prstGeom prst="rect">
            <a:avLst/>
          </a:prstGeom>
          <a:solidFill>
            <a:schemeClr val="accent2">
              <a:lumMod val="20000"/>
              <a:lumOff val="80000"/>
            </a:schemeClr>
          </a:solidFill>
          <a:ln>
            <a:solidFill>
              <a:schemeClr val="tx1"/>
            </a:solidFill>
          </a:ln>
        </p:spPr>
        <p:txBody>
          <a:bodyPr>
            <a:spAutoFit/>
          </a:bodyPr>
          <a:lstStyle/>
          <a:p>
            <a:pPr>
              <a:defRPr/>
            </a:pPr>
            <a:r>
              <a:rPr lang="en-US" sz="1800" dirty="0">
                <a:latin typeface="+mn-lt"/>
                <a:ea typeface="ヒラギノ明朝 Pro W3" charset="-128"/>
                <a:cs typeface="ヒラギノ明朝 Pro W3" charset="-128"/>
              </a:rPr>
              <a:t>This “image” shows the simulated pulse echoes after range compression matched filtering</a:t>
            </a:r>
          </a:p>
        </p:txBody>
      </p:sp>
      <p:pic>
        <p:nvPicPr>
          <p:cNvPr id="46085" name="Content Placeholder 10" descr="rczmamphs.pdf"/>
          <p:cNvPicPr>
            <a:picLocks noChangeAspect="1"/>
          </p:cNvPicPr>
          <p:nvPr/>
        </p:nvPicPr>
        <p:blipFill>
          <a:blip r:embed="rId3">
            <a:extLst>
              <a:ext uri="{28A0092B-C50C-407E-A947-70E740481C1C}">
                <a14:useLocalDpi xmlns:a14="http://schemas.microsoft.com/office/drawing/2010/main" val="0"/>
              </a:ext>
            </a:extLst>
          </a:blip>
          <a:srcRect t="12653" r="59808" b="10352"/>
          <a:stretch>
            <a:fillRect/>
          </a:stretch>
        </p:blipFill>
        <p:spPr bwMode="auto">
          <a:xfrm>
            <a:off x="1371600" y="2209800"/>
            <a:ext cx="3124200" cy="299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9" name="TextBox 18"/>
          <p:cNvSpPr txBox="1"/>
          <p:nvPr/>
        </p:nvSpPr>
        <p:spPr>
          <a:xfrm>
            <a:off x="762000" y="1519238"/>
            <a:ext cx="1092200" cy="461962"/>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Range </a:t>
            </a:r>
          </a:p>
        </p:txBody>
      </p:sp>
      <p:cxnSp>
        <p:nvCxnSpPr>
          <p:cNvPr id="46087" name="Straight Arrow Connector 19"/>
          <p:cNvCxnSpPr>
            <a:cxnSpLocks noChangeShapeType="1"/>
          </p:cNvCxnSpPr>
          <p:nvPr/>
        </p:nvCxnSpPr>
        <p:spPr bwMode="auto">
          <a:xfrm>
            <a:off x="1981200" y="1747838"/>
            <a:ext cx="1371600" cy="158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21" name="TextBox 20"/>
          <p:cNvSpPr txBox="1"/>
          <p:nvPr/>
        </p:nvSpPr>
        <p:spPr>
          <a:xfrm rot="16200000">
            <a:off x="-718343" y="3994943"/>
            <a:ext cx="2203450" cy="461963"/>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Pulse Number</a:t>
            </a:r>
          </a:p>
        </p:txBody>
      </p:sp>
      <p:cxnSp>
        <p:nvCxnSpPr>
          <p:cNvPr id="46089" name="Straight Arrow Connector 21"/>
          <p:cNvCxnSpPr>
            <a:cxnSpLocks noChangeShapeType="1"/>
          </p:cNvCxnSpPr>
          <p:nvPr/>
        </p:nvCxnSpPr>
        <p:spPr bwMode="auto">
          <a:xfrm rot="5400000" flipH="1" flipV="1">
            <a:off x="-71437" y="2708275"/>
            <a:ext cx="985838" cy="158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Content Placeholder 11" descr="rawsgl.pdf"/>
          <p:cNvPicPr>
            <a:picLocks noGrp="1" noChangeAspect="1"/>
          </p:cNvPicPr>
          <p:nvPr>
            <p:ph idx="1"/>
          </p:nvPr>
        </p:nvPicPr>
        <p:blipFill>
          <a:blip r:embed="rId2">
            <a:extLst>
              <a:ext uri="{28A0092B-C50C-407E-A947-70E740481C1C}">
                <a14:useLocalDpi xmlns:a14="http://schemas.microsoft.com/office/drawing/2010/main" val="0"/>
              </a:ext>
            </a:extLst>
          </a:blip>
          <a:srcRect t="-14131" b="20531"/>
          <a:stretch>
            <a:fillRect/>
          </a:stretch>
        </p:blipFill>
        <p:spPr>
          <a:xfrm>
            <a:off x="685800" y="1657350"/>
            <a:ext cx="7772400" cy="3559175"/>
          </a:xfrm>
        </p:spPr>
      </p:pic>
      <p:sp>
        <p:nvSpPr>
          <p:cNvPr id="47107" name="Rectangle 3"/>
          <p:cNvSpPr>
            <a:spLocks noGrp="1" noChangeArrowheads="1"/>
          </p:cNvSpPr>
          <p:nvPr>
            <p:ph type="title"/>
          </p:nvPr>
        </p:nvSpPr>
        <p:spPr>
          <a:xfrm>
            <a:off x="330200" y="228600"/>
            <a:ext cx="8534400" cy="1371600"/>
          </a:xfrm>
        </p:spPr>
        <p:txBody>
          <a:bodyPr rIns="132080"/>
          <a:lstStyle/>
          <a:p>
            <a:pPr indent="0" eaLnBrk="1" hangingPunct="1"/>
            <a:r>
              <a:rPr lang="en-US" sz="3200">
                <a:latin typeface="Helvetica" charset="0"/>
                <a:ea typeface="ヒラギノ角ゴ Pro W6" charset="0"/>
                <a:cs typeface="ヒラギノ角ゴ Pro W6" charset="0"/>
              </a:rPr>
              <a:t>Point Target after Azimuth Compression</a:t>
            </a:r>
            <a:br>
              <a:rPr lang="en-US" sz="3200">
                <a:latin typeface="Helvetica" charset="0"/>
                <a:ea typeface="ヒラギノ角ゴ Pro W6" charset="0"/>
                <a:cs typeface="ヒラギノ角ゴ Pro W6" charset="0"/>
              </a:rPr>
            </a:br>
            <a:r>
              <a:rPr lang="en-US" sz="3200">
                <a:latin typeface="Helvetica" charset="0"/>
                <a:ea typeface="ヒラギノ角ゴ Pro W6" charset="0"/>
                <a:cs typeface="ヒラギノ角ゴ Pro W6" charset="0"/>
              </a:rPr>
              <a:t>Matched filtering</a:t>
            </a:r>
          </a:p>
        </p:txBody>
      </p:sp>
      <p:sp>
        <p:nvSpPr>
          <p:cNvPr id="10" name="TextBox 9"/>
          <p:cNvSpPr txBox="1"/>
          <p:nvPr/>
        </p:nvSpPr>
        <p:spPr>
          <a:xfrm>
            <a:off x="914400" y="5791200"/>
            <a:ext cx="7239000" cy="646113"/>
          </a:xfrm>
          <a:prstGeom prst="rect">
            <a:avLst/>
          </a:prstGeom>
          <a:solidFill>
            <a:schemeClr val="accent2">
              <a:lumMod val="20000"/>
              <a:lumOff val="80000"/>
            </a:schemeClr>
          </a:solidFill>
          <a:ln>
            <a:solidFill>
              <a:schemeClr val="tx1"/>
            </a:solidFill>
          </a:ln>
        </p:spPr>
        <p:txBody>
          <a:bodyPr>
            <a:spAutoFit/>
          </a:bodyPr>
          <a:lstStyle/>
          <a:p>
            <a:pPr>
              <a:defRPr/>
            </a:pPr>
            <a:r>
              <a:rPr lang="en-US" sz="1800" dirty="0">
                <a:latin typeface="+mn-lt"/>
                <a:ea typeface="ヒラギノ明朝 Pro W3" charset="-128"/>
                <a:cs typeface="ヒラギノ明朝 Pro W3" charset="-128"/>
              </a:rPr>
              <a:t>This “image” shows the simulated pulse echoes after range and azimuth compression matched filtering</a:t>
            </a:r>
          </a:p>
        </p:txBody>
      </p:sp>
      <p:sp>
        <p:nvSpPr>
          <p:cNvPr id="19" name="TextBox 18"/>
          <p:cNvSpPr txBox="1"/>
          <p:nvPr/>
        </p:nvSpPr>
        <p:spPr>
          <a:xfrm>
            <a:off x="762000" y="1519238"/>
            <a:ext cx="1092200" cy="461962"/>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Range </a:t>
            </a:r>
          </a:p>
        </p:txBody>
      </p:sp>
      <p:cxnSp>
        <p:nvCxnSpPr>
          <p:cNvPr id="47110" name="Straight Arrow Connector 19"/>
          <p:cNvCxnSpPr>
            <a:cxnSpLocks noChangeShapeType="1"/>
          </p:cNvCxnSpPr>
          <p:nvPr/>
        </p:nvCxnSpPr>
        <p:spPr bwMode="auto">
          <a:xfrm>
            <a:off x="1981200" y="1747838"/>
            <a:ext cx="1371600" cy="158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21" name="TextBox 20"/>
          <p:cNvSpPr txBox="1"/>
          <p:nvPr/>
        </p:nvSpPr>
        <p:spPr>
          <a:xfrm rot="16200000">
            <a:off x="-718343" y="3994943"/>
            <a:ext cx="2203450" cy="461963"/>
          </a:xfrm>
          <a:prstGeom prst="rect">
            <a:avLst/>
          </a:prstGeom>
          <a:noFill/>
        </p:spPr>
        <p:txBody>
          <a:bodyPr wrap="none">
            <a:spAutoFit/>
          </a:bodyPr>
          <a:lstStyle/>
          <a:p>
            <a:pPr>
              <a:defRPr/>
            </a:pPr>
            <a:r>
              <a:rPr lang="en-US" dirty="0">
                <a:latin typeface="+mn-lt"/>
                <a:ea typeface="ヒラギノ明朝 Pro W3" charset="-128"/>
                <a:cs typeface="ヒラギノ明朝 Pro W3" charset="-128"/>
              </a:rPr>
              <a:t>Pulse Number</a:t>
            </a:r>
          </a:p>
        </p:txBody>
      </p:sp>
      <p:cxnSp>
        <p:nvCxnSpPr>
          <p:cNvPr id="47112" name="Straight Arrow Connector 21"/>
          <p:cNvCxnSpPr>
            <a:cxnSpLocks noChangeShapeType="1"/>
          </p:cNvCxnSpPr>
          <p:nvPr/>
        </p:nvCxnSpPr>
        <p:spPr bwMode="auto">
          <a:xfrm rot="5400000" flipH="1" flipV="1">
            <a:off x="-71437" y="2708275"/>
            <a:ext cx="985838" cy="158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pic>
        <p:nvPicPr>
          <p:cNvPr id="47113" name="Picture 11" descr="slcptramphs.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819400"/>
            <a:ext cx="2108200" cy="186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a:xfrm>
            <a:off x="762000" y="381000"/>
            <a:ext cx="7391400" cy="685800"/>
          </a:xfrm>
        </p:spPr>
        <p:txBody>
          <a:bodyPr/>
          <a:lstStyle/>
          <a:p>
            <a:r>
              <a:rPr lang="en-US" sz="3200" dirty="0"/>
              <a:t>SEASAT – SAR in Space in 1978 </a:t>
            </a:r>
          </a:p>
        </p:txBody>
      </p:sp>
      <p:sp>
        <p:nvSpPr>
          <p:cNvPr id="517123" name="Rectangle 3"/>
          <p:cNvSpPr>
            <a:spLocks noGrp="1" noChangeArrowheads="1"/>
          </p:cNvSpPr>
          <p:nvPr>
            <p:ph type="body" idx="1"/>
          </p:nvPr>
        </p:nvSpPr>
        <p:spPr>
          <a:xfrm>
            <a:off x="3886200" y="1143000"/>
            <a:ext cx="5181600" cy="457200"/>
          </a:xfrm>
        </p:spPr>
        <p:txBody>
          <a:bodyPr/>
          <a:lstStyle/>
          <a:p>
            <a:pPr marL="39688" indent="0">
              <a:buNone/>
            </a:pPr>
            <a:r>
              <a:rPr lang="en-US" sz="2400" dirty="0"/>
              <a:t>SEASAT SAR image of Death Valley (USA) 1978</a:t>
            </a:r>
          </a:p>
        </p:txBody>
      </p:sp>
      <p:graphicFrame>
        <p:nvGraphicFramePr>
          <p:cNvPr id="517124" name="Object 4"/>
          <p:cNvGraphicFramePr>
            <a:graphicFrameLocks noChangeAspect="1"/>
          </p:cNvGraphicFramePr>
          <p:nvPr>
            <p:extLst>
              <p:ext uri="{D42A27DB-BD31-4B8C-83A1-F6EECF244321}">
                <p14:modId xmlns:p14="http://schemas.microsoft.com/office/powerpoint/2010/main" val="1181582791"/>
              </p:ext>
            </p:extLst>
          </p:nvPr>
        </p:nvGraphicFramePr>
        <p:xfrm>
          <a:off x="304800" y="1222375"/>
          <a:ext cx="3581400" cy="2663825"/>
        </p:xfrm>
        <a:graphic>
          <a:graphicData uri="http://schemas.openxmlformats.org/presentationml/2006/ole">
            <mc:AlternateContent xmlns:mc="http://schemas.openxmlformats.org/markup-compatibility/2006">
              <mc:Choice xmlns:v="urn:schemas-microsoft-com:vml" Requires="v">
                <p:oleObj spid="_x0000_s197730" name="Photo Editor Photo" r:id="rId4" imgW="4828571" imgH="3591426" progId="MSPhotoEd.3">
                  <p:embed/>
                </p:oleObj>
              </mc:Choice>
              <mc:Fallback>
                <p:oleObj name="Photo Editor Photo" r:id="rId4" imgW="4828571" imgH="3591426"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22375"/>
                        <a:ext cx="3581400" cy="266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7125" name="Object 5"/>
          <p:cNvGraphicFramePr>
            <a:graphicFrameLocks noChangeAspect="1"/>
          </p:cNvGraphicFramePr>
          <p:nvPr>
            <p:extLst>
              <p:ext uri="{D42A27DB-BD31-4B8C-83A1-F6EECF244321}">
                <p14:modId xmlns:p14="http://schemas.microsoft.com/office/powerpoint/2010/main" val="1357184241"/>
              </p:ext>
            </p:extLst>
          </p:nvPr>
        </p:nvGraphicFramePr>
        <p:xfrm>
          <a:off x="1524000" y="3619500"/>
          <a:ext cx="2373313" cy="3086100"/>
        </p:xfrm>
        <a:graphic>
          <a:graphicData uri="http://schemas.openxmlformats.org/presentationml/2006/ole">
            <mc:AlternateContent xmlns:mc="http://schemas.openxmlformats.org/markup-compatibility/2006">
              <mc:Choice xmlns:v="urn:schemas-microsoft-com:vml" Requires="v">
                <p:oleObj spid="_x0000_s197731" name="Photo Editor Photo" r:id="rId6" imgW="2723810" imgH="3543795" progId="MSPhotoEd.3">
                  <p:embed/>
                </p:oleObj>
              </mc:Choice>
              <mc:Fallback>
                <p:oleObj name="Photo Editor Photo" r:id="rId6" imgW="2723810" imgH="3543795"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619500"/>
                        <a:ext cx="2373313" cy="3086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7126" name="Object 6"/>
          <p:cNvGraphicFramePr>
            <a:graphicFrameLocks noChangeAspect="1"/>
          </p:cNvGraphicFramePr>
          <p:nvPr/>
        </p:nvGraphicFramePr>
        <p:xfrm>
          <a:off x="3962400" y="1624013"/>
          <a:ext cx="5029200" cy="4852987"/>
        </p:xfrm>
        <a:graphic>
          <a:graphicData uri="http://schemas.openxmlformats.org/presentationml/2006/ole">
            <mc:AlternateContent xmlns:mc="http://schemas.openxmlformats.org/markup-compatibility/2006">
              <mc:Choice xmlns:v="urn:schemas-microsoft-com:vml" Requires="v">
                <p:oleObj spid="_x0000_s197732" name="Photo Editor Photo" r:id="rId8" imgW="2723810" imgH="2629267" progId="MSPhotoEd.3">
                  <p:embed/>
                </p:oleObj>
              </mc:Choice>
              <mc:Fallback>
                <p:oleObj name="Photo Editor Photo" r:id="rId8" imgW="2723810" imgH="2629267"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1624013"/>
                        <a:ext cx="5029200" cy="4852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173010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895600"/>
            <a:ext cx="3532188"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017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50" y="228600"/>
            <a:ext cx="3649663"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317" name="Rectangle 5"/>
          <p:cNvSpPr>
            <a:spLocks noGrp="1" noChangeArrowheads="1"/>
          </p:cNvSpPr>
          <p:nvPr>
            <p:ph type="title"/>
          </p:nvPr>
        </p:nvSpPr>
        <p:spPr>
          <a:xfrm>
            <a:off x="-188913" y="-119063"/>
            <a:ext cx="8229601" cy="1143001"/>
          </a:xfrm>
        </p:spPr>
        <p:txBody>
          <a:bodyPr rIns="132080"/>
          <a:lstStyle/>
          <a:p>
            <a:pPr indent="0" eaLnBrk="1" hangingPunct="1"/>
            <a:r>
              <a:rPr lang="en-US" sz="3200">
                <a:effectLst>
                  <a:outerShdw blurRad="38100" dist="38100" dir="2700000" algn="tl">
                    <a:srgbClr val="DDDDDD"/>
                  </a:outerShdw>
                </a:effectLst>
                <a:latin typeface="Helvetica" charset="0"/>
                <a:ea typeface="ヒラギノ角ゴ Pro W6" charset="0"/>
                <a:cs typeface="ヒラギノ角ゴ Pro W6" charset="0"/>
              </a:rPr>
              <a:t>Conventional SAR modes</a:t>
            </a:r>
          </a:p>
        </p:txBody>
      </p:sp>
      <p:sp>
        <p:nvSpPr>
          <p:cNvPr id="50181" name="Rectangle 6"/>
          <p:cNvSpPr>
            <a:spLocks noGrp="1" noChangeArrowheads="1"/>
          </p:cNvSpPr>
          <p:nvPr>
            <p:ph type="body" idx="1"/>
          </p:nvPr>
        </p:nvSpPr>
        <p:spPr>
          <a:xfrm>
            <a:off x="455613" y="1098550"/>
            <a:ext cx="5030787" cy="5759450"/>
          </a:xfrm>
        </p:spPr>
        <p:txBody>
          <a:bodyPr rIns="132080"/>
          <a:lstStyle/>
          <a:p>
            <a:pPr marL="266700" indent="-227013" eaLnBrk="1" hangingPunct="1">
              <a:buClr>
                <a:srgbClr val="AD26B1"/>
              </a:buClr>
              <a:buSzPct val="75000"/>
              <a:buFont typeface="Zapf Dingbats" charset="0"/>
              <a:buChar char="✦"/>
            </a:pPr>
            <a:r>
              <a:rPr lang="en-US" sz="1600">
                <a:latin typeface="Helvetica" charset="0"/>
                <a:ea typeface="ヒラギノ角ゴ Pro W3" charset="0"/>
                <a:cs typeface="ヒラギノ角ゴ Pro W3" charset="0"/>
              </a:rPr>
              <a:t>Strip-mode SAR</a:t>
            </a:r>
          </a:p>
          <a:p>
            <a:pPr marL="555625" lvl="1" indent="-284163" eaLnBrk="1" hangingPunct="1">
              <a:buClr>
                <a:srgbClr val="B00C04"/>
              </a:buClr>
              <a:buSzPct val="75000"/>
              <a:buFont typeface="Zapf Dingbats" charset="0"/>
              <a:buChar char="❑"/>
            </a:pPr>
            <a:r>
              <a:rPr lang="en-US" sz="1400">
                <a:latin typeface="Helvetica" charset="0"/>
                <a:ea typeface="ヒラギノ角ゴ Pro W3" charset="0"/>
                <a:cs typeface="ヒラギノ角ゴ Pro W3" charset="0"/>
              </a:rPr>
              <a:t>Standard SAR mode</a:t>
            </a:r>
          </a:p>
          <a:p>
            <a:pPr marL="555625" lvl="1" indent="-284163" eaLnBrk="1" hangingPunct="1">
              <a:buClr>
                <a:srgbClr val="B00C04"/>
              </a:buClr>
              <a:buSzPct val="75000"/>
              <a:buFont typeface="Zapf Dingbats" charset="0"/>
              <a:buChar char="❑"/>
            </a:pPr>
            <a:r>
              <a:rPr lang="en-US" sz="1400">
                <a:latin typeface="Helvetica" charset="0"/>
                <a:ea typeface="ヒラギノ角ゴ Pro W3" charset="0"/>
                <a:cs typeface="ヒラギノ角ゴ Pro W3" charset="0"/>
              </a:rPr>
              <a:t>Send a pulse of energy; receive echo; repeat</a:t>
            </a:r>
          </a:p>
          <a:p>
            <a:pPr marL="555625" lvl="1" indent="-284163" eaLnBrk="1" hangingPunct="1">
              <a:buClr>
                <a:srgbClr val="B00C04"/>
              </a:buClr>
              <a:buSzPct val="75000"/>
              <a:buFont typeface="Zapf Dingbats" charset="0"/>
              <a:buChar char="❑"/>
            </a:pPr>
            <a:r>
              <a:rPr lang="en-US" sz="1400">
                <a:latin typeface="Helvetica" charset="0"/>
                <a:ea typeface="ヒラギノ角ゴ Pro W3" charset="0"/>
                <a:cs typeface="ヒラギノ角ゴ Pro W3" charset="0"/>
              </a:rPr>
              <a:t>One pulse transmit and receive at a time</a:t>
            </a:r>
          </a:p>
          <a:p>
            <a:pPr marL="555625" lvl="1" indent="-284163" eaLnBrk="1" hangingPunct="1">
              <a:buClr>
                <a:srgbClr val="B00C04"/>
              </a:buClr>
              <a:buSzPct val="75000"/>
              <a:buFont typeface="Zapf Dingbats" charset="0"/>
              <a:buChar char="❑"/>
            </a:pPr>
            <a:r>
              <a:rPr lang="en-US" sz="1400">
                <a:latin typeface="Helvetica" charset="0"/>
                <a:ea typeface="ヒラギノ角ゴ Pro W3" charset="0"/>
                <a:cs typeface="ヒラギノ角ゴ Pro W3" charset="0"/>
              </a:rPr>
              <a:t>Swath width limited by radar ambiguities</a:t>
            </a:r>
          </a:p>
          <a:p>
            <a:pPr marL="266700" indent="-227013" eaLnBrk="1" hangingPunct="1">
              <a:buClr>
                <a:srgbClr val="AD26B1"/>
              </a:buClr>
              <a:buSzPct val="75000"/>
              <a:buFont typeface="Zapf Dingbats" charset="0"/>
              <a:buChar char="✦"/>
            </a:pPr>
            <a:r>
              <a:rPr lang="en-US" sz="1600">
                <a:latin typeface="Helvetica" charset="0"/>
                <a:ea typeface="ヒラギノ角ゴ Pro W3" charset="0"/>
                <a:cs typeface="ヒラギノ角ゴ Pro W3" charset="0"/>
              </a:rPr>
              <a:t>ScanSAR</a:t>
            </a:r>
          </a:p>
          <a:p>
            <a:pPr marL="555625" lvl="1" indent="-284163" eaLnBrk="1" hangingPunct="1">
              <a:buClr>
                <a:srgbClr val="B00C04"/>
              </a:buClr>
              <a:buSzPct val="75000"/>
              <a:buFont typeface="Zapf Dingbats" charset="0"/>
              <a:buChar char="❑"/>
            </a:pPr>
            <a:r>
              <a:rPr lang="en-US" sz="1400">
                <a:latin typeface="Helvetica" charset="0"/>
                <a:ea typeface="ヒラギノ角ゴ Pro W3" charset="0"/>
                <a:cs typeface="ヒラギノ角ゴ Pro W3" charset="0"/>
              </a:rPr>
              <a:t>Wider swath low resolution SAR mode</a:t>
            </a:r>
          </a:p>
          <a:p>
            <a:pPr marL="555625" lvl="1" indent="-284163" eaLnBrk="1" hangingPunct="1">
              <a:buClr>
                <a:srgbClr val="B00C04"/>
              </a:buClr>
              <a:buSzPct val="75000"/>
              <a:buFont typeface="Zapf Dingbats" charset="0"/>
              <a:buChar char="❑"/>
            </a:pPr>
            <a:r>
              <a:rPr lang="en-US" sz="1400">
                <a:latin typeface="Helvetica" charset="0"/>
                <a:ea typeface="ヒラギノ角ゴ Pro W3" charset="0"/>
                <a:cs typeface="ヒラギノ角ゴ Pro W3" charset="0"/>
              </a:rPr>
              <a:t>Execute sequence as follows:</a:t>
            </a:r>
          </a:p>
          <a:p>
            <a:pPr marL="847725" lvl="2" eaLnBrk="1" hangingPunct="1">
              <a:buClr>
                <a:srgbClr val="359E11"/>
              </a:buClr>
              <a:buSzPct val="75000"/>
              <a:buFont typeface="Symbol" charset="0"/>
              <a:buChar char="♦"/>
            </a:pPr>
            <a:r>
              <a:rPr lang="en-US" sz="1200">
                <a:latin typeface="Helvetica" charset="0"/>
                <a:ea typeface="ヒラギノ角ゴ Pro W3" charset="0"/>
                <a:cs typeface="ヒラギノ角ゴ Pro W3" charset="0"/>
              </a:rPr>
              <a:t>Send a pulse of energy; receive echo; repeat 50-100 times</a:t>
            </a:r>
          </a:p>
          <a:p>
            <a:pPr marL="847725" lvl="2" eaLnBrk="1" hangingPunct="1">
              <a:buClr>
                <a:srgbClr val="359E11"/>
              </a:buClr>
              <a:buSzPct val="75000"/>
              <a:buFont typeface="Symbol" charset="0"/>
              <a:buChar char="♦"/>
            </a:pPr>
            <a:r>
              <a:rPr lang="en-US" sz="1200">
                <a:latin typeface="Helvetica" charset="0"/>
                <a:ea typeface="ヒラギノ角ゴ Pro W3" charset="0"/>
                <a:cs typeface="ヒラギノ角ゴ Pro W3" charset="0"/>
              </a:rPr>
              <a:t>Repoint the beam across-track to position 2 electrically (almost instantaneous)</a:t>
            </a:r>
          </a:p>
          <a:p>
            <a:pPr marL="847725" lvl="2" eaLnBrk="1" hangingPunct="1">
              <a:buClr>
                <a:srgbClr val="359E11"/>
              </a:buClr>
              <a:buSzPct val="75000"/>
              <a:buFont typeface="Symbol" charset="0"/>
              <a:buChar char="♦"/>
            </a:pPr>
            <a:r>
              <a:rPr lang="en-US" sz="1200">
                <a:latin typeface="Helvetica" charset="0"/>
                <a:ea typeface="ヒラギノ角ゴ Pro W3" charset="0"/>
                <a:cs typeface="ヒラギノ角ゴ Pro W3" charset="0"/>
              </a:rPr>
              <a:t>Send a pulse of energy; receive echo; repeat 50-100 times</a:t>
            </a:r>
          </a:p>
          <a:p>
            <a:pPr marL="847725" lvl="2" eaLnBrk="1" hangingPunct="1">
              <a:buClr>
                <a:srgbClr val="359E11"/>
              </a:buClr>
              <a:buSzPct val="75000"/>
              <a:buFont typeface="Symbol" charset="0"/>
              <a:buChar char="♦"/>
            </a:pPr>
            <a:r>
              <a:rPr lang="en-US" sz="1200">
                <a:latin typeface="Helvetica" charset="0"/>
                <a:ea typeface="ヒラギノ角ゴ Pro W3" charset="0"/>
                <a:cs typeface="ヒラギノ角ゴ Pro W3" charset="0"/>
              </a:rPr>
              <a:t>Repoint the beam across-track to position 3 electrically (almost instantaneous)</a:t>
            </a:r>
          </a:p>
          <a:p>
            <a:pPr marL="847725" lvl="2" eaLnBrk="1" hangingPunct="1">
              <a:buClr>
                <a:srgbClr val="359E11"/>
              </a:buClr>
              <a:buSzPct val="75000"/>
              <a:buFont typeface="Symbol" charset="0"/>
              <a:buChar char="♦"/>
            </a:pPr>
            <a:r>
              <a:rPr lang="en-US" sz="1200">
                <a:latin typeface="Helvetica" charset="0"/>
                <a:ea typeface="ヒラギノ角ゴ Pro W3" charset="0"/>
                <a:cs typeface="ヒラギノ角ゴ Pro W3" charset="0"/>
              </a:rPr>
              <a:t>Send a pulse of energy; receive echo; repeat 50-100 times</a:t>
            </a:r>
          </a:p>
          <a:p>
            <a:pPr marL="555625" lvl="1" indent="-284163" eaLnBrk="1" hangingPunct="1">
              <a:buClr>
                <a:srgbClr val="B00C04"/>
              </a:buClr>
              <a:buSzPct val="75000"/>
              <a:buFont typeface="Zapf Dingbats" charset="0"/>
              <a:buChar char="❑"/>
            </a:pPr>
            <a:r>
              <a:rPr lang="en-US" sz="1400">
                <a:latin typeface="Helvetica" charset="0"/>
                <a:ea typeface="ヒラギノ角ゴ Pro W3" charset="0"/>
                <a:cs typeface="ヒラギノ角ゴ Pro W3" charset="0"/>
              </a:rPr>
              <a:t>Again, one pulse transmit and receive at a time</a:t>
            </a:r>
          </a:p>
          <a:p>
            <a:pPr marL="555625" lvl="1" indent="-284163" eaLnBrk="1" hangingPunct="1">
              <a:buClr>
                <a:srgbClr val="B00C04"/>
              </a:buClr>
              <a:buSzPct val="75000"/>
              <a:buFont typeface="Zapf Dingbats" charset="0"/>
              <a:buChar char="❑"/>
            </a:pPr>
            <a:r>
              <a:rPr lang="en-US" sz="1400">
                <a:latin typeface="Helvetica" charset="0"/>
                <a:ea typeface="ヒラギノ角ゴ Pro W3" charset="0"/>
                <a:cs typeface="ヒラギノ角ゴ Pro W3" charset="0"/>
              </a:rPr>
              <a:t>ScanSAR trades resolution (in along-track dimension) for swath: low impact on data rate</a:t>
            </a:r>
          </a:p>
          <a:p>
            <a:pPr marL="555625" lvl="1" indent="-284163" eaLnBrk="1" hangingPunct="1">
              <a:buClr>
                <a:srgbClr val="B00C04"/>
              </a:buClr>
              <a:buSzPct val="75000"/>
              <a:buFont typeface="Zapf Dingbats" charset="0"/>
              <a:buChar char="❑"/>
            </a:pPr>
            <a:r>
              <a:rPr lang="en-US" sz="1400">
                <a:latin typeface="Helvetica" charset="0"/>
                <a:ea typeface="ヒラギノ角ゴ Pro W3" charset="0"/>
                <a:cs typeface="ヒラギノ角ゴ Pro W3" charset="0"/>
              </a:rPr>
              <a:t>Generally poorer ambiguity and radiometric performance than Strip SAR</a:t>
            </a:r>
          </a:p>
        </p:txBody>
      </p:sp>
      <p:sp>
        <p:nvSpPr>
          <p:cNvPr id="50182" name="Rectangle 7"/>
          <p:cNvSpPr>
            <a:spLocks/>
          </p:cNvSpPr>
          <p:nvPr/>
        </p:nvSpPr>
        <p:spPr bwMode="auto">
          <a:xfrm>
            <a:off x="7770813" y="1611313"/>
            <a:ext cx="13716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800">
                <a:solidFill>
                  <a:schemeClr val="tx1"/>
                </a:solidFill>
                <a:latin typeface="Arial" charset="0"/>
                <a:cs typeface="Arial" charset="0"/>
                <a:sym typeface="Arial" charset="0"/>
              </a:rPr>
              <a:t>StripSAR</a:t>
            </a:r>
          </a:p>
        </p:txBody>
      </p:sp>
      <p:sp>
        <p:nvSpPr>
          <p:cNvPr id="50183" name="Rectangle 8"/>
          <p:cNvSpPr>
            <a:spLocks/>
          </p:cNvSpPr>
          <p:nvPr/>
        </p:nvSpPr>
        <p:spPr bwMode="auto">
          <a:xfrm>
            <a:off x="7610475" y="3581400"/>
            <a:ext cx="1144588"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Arial" charset="0"/>
                <a:cs typeface="Arial" charset="0"/>
                <a:sym typeface="Arial" charset="0"/>
              </a:rPr>
              <a:t>ScanSAR</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p:cNvPicPr>
            <a:picLocks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72816" y="1700808"/>
            <a:ext cx="3964236" cy="3807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3317" name="Rectangle 5"/>
          <p:cNvSpPr>
            <a:spLocks noGrp="1" noChangeArrowheads="1"/>
          </p:cNvSpPr>
          <p:nvPr>
            <p:ph type="title"/>
          </p:nvPr>
        </p:nvSpPr>
        <p:spPr>
          <a:xfrm>
            <a:off x="685800" y="381000"/>
            <a:ext cx="7772400" cy="1155984"/>
          </a:xfrm>
        </p:spPr>
        <p:txBody>
          <a:bodyPr rIns="132080">
            <a:noAutofit/>
          </a:bodyPr>
          <a:lstStyle/>
          <a:p>
            <a:pPr indent="0" eaLnBrk="1" hangingPunct="1"/>
            <a:r>
              <a:rPr lang="en-US" dirty="0">
                <a:ea typeface="ヒラギノ角ゴ Pro W6" charset="0"/>
                <a:cs typeface="ヒラギノ角ゴ Pro W6" charset="0"/>
              </a:rPr>
              <a:t>Other Wide Swath SAR Modes</a:t>
            </a:r>
            <a:endParaRPr lang="en-US" dirty="0">
              <a:effectLst>
                <a:outerShdw blurRad="38100" dist="38100" dir="2700000" algn="tl">
                  <a:srgbClr val="DDDDDD"/>
                </a:outerShdw>
              </a:effectLst>
              <a:ea typeface="ヒラギノ角ゴ Pro W6" charset="0"/>
              <a:cs typeface="ヒラギノ角ゴ Pro W6" charset="0"/>
            </a:endParaRPr>
          </a:p>
        </p:txBody>
      </p:sp>
      <p:sp>
        <p:nvSpPr>
          <p:cNvPr id="5" name="TextBox 4"/>
          <p:cNvSpPr txBox="1"/>
          <p:nvPr/>
        </p:nvSpPr>
        <p:spPr>
          <a:xfrm>
            <a:off x="284784" y="5410200"/>
            <a:ext cx="4287216" cy="1169551"/>
          </a:xfrm>
          <a:prstGeom prst="rect">
            <a:avLst/>
          </a:prstGeom>
          <a:noFill/>
        </p:spPr>
        <p:txBody>
          <a:bodyPr wrap="square" rtlCol="0">
            <a:spAutoFit/>
          </a:bodyPr>
          <a:lstStyle/>
          <a:p>
            <a:pPr marL="285750" indent="-285750">
              <a:buFont typeface="Arial"/>
              <a:buChar char="•"/>
            </a:pPr>
            <a:r>
              <a:rPr lang="en-US" sz="1400" dirty="0">
                <a:solidFill>
                  <a:schemeClr val="tx1"/>
                </a:solidFill>
                <a:latin typeface="+mn-lt"/>
              </a:rPr>
              <a:t>Time-share synthetic aperture among elevation beams to increase swath</a:t>
            </a:r>
          </a:p>
          <a:p>
            <a:pPr marL="285750" indent="-285750">
              <a:buFont typeface="Arial"/>
              <a:buChar char="•"/>
            </a:pPr>
            <a:r>
              <a:rPr lang="en-US" sz="1400" dirty="0">
                <a:solidFill>
                  <a:schemeClr val="tx1"/>
                </a:solidFill>
                <a:latin typeface="+mn-lt"/>
              </a:rPr>
              <a:t>Scan beam forward in azimuth within burst to improve radiometry</a:t>
            </a:r>
          </a:p>
          <a:p>
            <a:pPr marL="285750" indent="-285750">
              <a:buFont typeface="Arial"/>
              <a:buChar char="•"/>
            </a:pPr>
            <a:r>
              <a:rPr lang="en-US" sz="1400" dirty="0">
                <a:solidFill>
                  <a:schemeClr val="tx1"/>
                </a:solidFill>
                <a:latin typeface="+mn-lt"/>
              </a:rPr>
              <a:t>Degraded azimuth resolution</a:t>
            </a:r>
          </a:p>
        </p:txBody>
      </p:sp>
      <p:sp>
        <p:nvSpPr>
          <p:cNvPr id="10" name="Rectangle 7"/>
          <p:cNvSpPr>
            <a:spLocks/>
          </p:cNvSpPr>
          <p:nvPr/>
        </p:nvSpPr>
        <p:spPr bwMode="auto">
          <a:xfrm>
            <a:off x="152400" y="1413189"/>
            <a:ext cx="4569768"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1600" b="1" dirty="0">
                <a:solidFill>
                  <a:schemeClr val="tx1"/>
                </a:solidFill>
                <a:latin typeface="Arial" charset="0"/>
                <a:cs typeface="Arial" charset="0"/>
                <a:sym typeface="Arial" charset="0"/>
              </a:rPr>
              <a:t>Terrain Observation by Progressive Scan</a:t>
            </a:r>
          </a:p>
        </p:txBody>
      </p:sp>
      <p:sp>
        <p:nvSpPr>
          <p:cNvPr id="14" name="Rectangle 7"/>
          <p:cNvSpPr>
            <a:spLocks/>
          </p:cNvSpPr>
          <p:nvPr/>
        </p:nvSpPr>
        <p:spPr bwMode="auto">
          <a:xfrm>
            <a:off x="4574232" y="1409984"/>
            <a:ext cx="4569768"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1600" b="1" dirty="0">
                <a:solidFill>
                  <a:schemeClr val="tx1"/>
                </a:solidFill>
                <a:latin typeface="Arial" charset="0"/>
                <a:cs typeface="Arial" charset="0"/>
                <a:sym typeface="Arial" charset="0"/>
              </a:rPr>
              <a:t>Scan on Receive SAR (</a:t>
            </a:r>
            <a:r>
              <a:rPr lang="en-US" sz="1600" b="1" dirty="0" err="1">
                <a:solidFill>
                  <a:schemeClr val="tx1"/>
                </a:solidFill>
                <a:latin typeface="Arial" charset="0"/>
                <a:cs typeface="Arial" charset="0"/>
                <a:sym typeface="Arial" charset="0"/>
              </a:rPr>
              <a:t>SweepSAR</a:t>
            </a:r>
            <a:r>
              <a:rPr lang="en-US" sz="1600" b="1" dirty="0">
                <a:solidFill>
                  <a:schemeClr val="tx1"/>
                </a:solidFill>
                <a:latin typeface="Arial" charset="0"/>
                <a:cs typeface="Arial" charset="0"/>
                <a:sym typeface="Arial" charset="0"/>
              </a:rPr>
              <a:t>)</a:t>
            </a:r>
          </a:p>
          <a:p>
            <a:pPr marL="39688" algn="ctr"/>
            <a:endParaRPr lang="en-US" sz="1600" b="1" dirty="0">
              <a:solidFill>
                <a:schemeClr val="tx1"/>
              </a:solidFill>
              <a:latin typeface="Arial" charset="0"/>
              <a:cs typeface="Arial" charset="0"/>
              <a:sym typeface="Arial" charset="0"/>
            </a:endParaRPr>
          </a:p>
        </p:txBody>
      </p:sp>
      <p:pic>
        <p:nvPicPr>
          <p:cNvPr id="15" name="Picture 7" descr="SARfig_swsar.pd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60032" y="1670170"/>
            <a:ext cx="4052348" cy="4667059"/>
          </a:xfrm>
          <a:prstGeom prst="rect">
            <a:avLst/>
          </a:prstGeom>
          <a:noFill/>
          <a:ln w="9525">
            <a:noFill/>
            <a:miter lim="800000"/>
            <a:headEnd/>
            <a:tailEnd/>
          </a:ln>
        </p:spPr>
      </p:pic>
      <p:sp>
        <p:nvSpPr>
          <p:cNvPr id="16" name="TextBox 15"/>
          <p:cNvSpPr txBox="1"/>
          <p:nvPr/>
        </p:nvSpPr>
        <p:spPr>
          <a:xfrm>
            <a:off x="4572000" y="5410200"/>
            <a:ext cx="4464496" cy="1169551"/>
          </a:xfrm>
          <a:prstGeom prst="rect">
            <a:avLst/>
          </a:prstGeom>
          <a:noFill/>
        </p:spPr>
        <p:txBody>
          <a:bodyPr wrap="square" rtlCol="0">
            <a:spAutoFit/>
          </a:bodyPr>
          <a:lstStyle/>
          <a:p>
            <a:pPr marL="285750" indent="-285750">
              <a:buFont typeface="Arial"/>
              <a:buChar char="•"/>
            </a:pPr>
            <a:r>
              <a:rPr lang="en-US" sz="1400" dirty="0">
                <a:solidFill>
                  <a:schemeClr val="tx1"/>
                </a:solidFill>
                <a:latin typeface="+mn-lt"/>
              </a:rPr>
              <a:t>Time-share pulse returns on receive with multiple receive beams to increase swath </a:t>
            </a:r>
          </a:p>
          <a:p>
            <a:pPr marL="285750" indent="-285750">
              <a:buFont typeface="Arial"/>
              <a:buChar char="•"/>
            </a:pPr>
            <a:r>
              <a:rPr lang="en-US" sz="1400" dirty="0">
                <a:solidFill>
                  <a:schemeClr val="tx1"/>
                </a:solidFill>
                <a:latin typeface="+mn-lt"/>
              </a:rPr>
              <a:t>Track receive echoes as they propagate across the swath</a:t>
            </a:r>
          </a:p>
          <a:p>
            <a:pPr marL="285750" indent="-285750">
              <a:buFont typeface="Arial"/>
              <a:buChar char="•"/>
            </a:pPr>
            <a:r>
              <a:rPr lang="en-US" sz="1400" dirty="0">
                <a:solidFill>
                  <a:schemeClr val="tx1"/>
                </a:solidFill>
                <a:latin typeface="+mn-lt"/>
              </a:rPr>
              <a:t>Narrow receive beam controls ambiguities</a:t>
            </a:r>
          </a:p>
        </p:txBody>
      </p:sp>
      <p:cxnSp>
        <p:nvCxnSpPr>
          <p:cNvPr id="3" name="Straight Arrow Connector 2"/>
          <p:cNvCxnSpPr/>
          <p:nvPr/>
        </p:nvCxnSpPr>
        <p:spPr bwMode="auto">
          <a:xfrm flipV="1">
            <a:off x="3707904" y="4293096"/>
            <a:ext cx="288032" cy="216024"/>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flipV="1">
            <a:off x="3995936" y="4149080"/>
            <a:ext cx="288032" cy="216024"/>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Arrow Connector 11"/>
          <p:cNvCxnSpPr/>
          <p:nvPr/>
        </p:nvCxnSpPr>
        <p:spPr bwMode="auto">
          <a:xfrm flipV="1">
            <a:off x="4283968" y="4005064"/>
            <a:ext cx="288032" cy="216024"/>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3779912" y="4347101"/>
            <a:ext cx="1296143" cy="954107"/>
          </a:xfrm>
          <a:prstGeom prst="rect">
            <a:avLst/>
          </a:prstGeom>
          <a:noFill/>
        </p:spPr>
        <p:txBody>
          <a:bodyPr wrap="square" rtlCol="0">
            <a:spAutoFit/>
          </a:bodyPr>
          <a:lstStyle/>
          <a:p>
            <a:r>
              <a:rPr lang="en-US" sz="1400" dirty="0">
                <a:solidFill>
                  <a:srgbClr val="000000"/>
                </a:solidFill>
                <a:latin typeface="+mn-lt"/>
              </a:rPr>
              <a:t>Scan beam forward in azimuth during burst</a:t>
            </a:r>
          </a:p>
        </p:txBody>
      </p:sp>
    </p:spTree>
    <p:extLst>
      <p:ext uri="{BB962C8B-B14F-4D97-AF65-F5344CB8AC3E}">
        <p14:creationId xmlns:p14="http://schemas.microsoft.com/office/powerpoint/2010/main" val="2657989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685800" y="571500"/>
            <a:ext cx="7772400" cy="1219200"/>
          </a:xfrm>
        </p:spPr>
        <p:txBody>
          <a:bodyPr rIns="132080"/>
          <a:lstStyle/>
          <a:p>
            <a:pPr indent="0" eaLnBrk="1" hangingPunct="1"/>
            <a:r>
              <a:rPr lang="en-US" sz="3200">
                <a:latin typeface="Helvetica" charset="0"/>
                <a:ea typeface="ヒラギノ角ゴ Pro W6" charset="0"/>
                <a:cs typeface="ヒラギノ角ゴ Pro W6" charset="0"/>
              </a:rPr>
              <a:t>What Radar Can Tell Us</a:t>
            </a:r>
          </a:p>
        </p:txBody>
      </p:sp>
      <p:sp>
        <p:nvSpPr>
          <p:cNvPr id="54275" name="Rectangle 4"/>
          <p:cNvSpPr>
            <a:spLocks noGrp="1" noChangeArrowheads="1"/>
          </p:cNvSpPr>
          <p:nvPr>
            <p:ph type="body" idx="1"/>
          </p:nvPr>
        </p:nvSpPr>
        <p:spPr>
          <a:xfrm>
            <a:off x="685800" y="1790700"/>
            <a:ext cx="7772400" cy="5067300"/>
          </a:xfrm>
        </p:spPr>
        <p:txBody>
          <a:bodyPr rIns="132080"/>
          <a:lstStyle/>
          <a:p>
            <a:pPr eaLnBrk="1" hangingPunct="1"/>
            <a:r>
              <a:rPr lang="en-US" sz="1800" dirty="0">
                <a:latin typeface="Helvetica" charset="0"/>
                <a:ea typeface="ヒラギノ角ゴ Pro W3" charset="0"/>
                <a:cs typeface="ヒラギノ角ゴ Pro W3" charset="0"/>
              </a:rPr>
              <a:t>Transmitted radar signals have known characteristics</a:t>
            </a:r>
          </a:p>
          <a:p>
            <a:pPr marL="782638" lvl="1" eaLnBrk="1" hangingPunct="1"/>
            <a:r>
              <a:rPr lang="en-US" sz="1600" dirty="0">
                <a:latin typeface="Helvetica" charset="0"/>
                <a:ea typeface="ヒラギノ角ゴ Pro W3" charset="0"/>
                <a:cs typeface="ヒラギノ角ゴ Pro W3" charset="0"/>
              </a:rPr>
              <a:t>Amplitude</a:t>
            </a:r>
          </a:p>
          <a:p>
            <a:pPr marL="782638" lvl="1" eaLnBrk="1" hangingPunct="1"/>
            <a:r>
              <a:rPr lang="en-US" sz="1600" dirty="0">
                <a:latin typeface="Helvetica" charset="0"/>
                <a:ea typeface="ヒラギノ角ゴ Pro W3" charset="0"/>
                <a:cs typeface="ヒラギノ角ゴ Pro W3" charset="0"/>
              </a:rPr>
              <a:t>Polarization</a:t>
            </a:r>
          </a:p>
          <a:p>
            <a:pPr marL="782638" lvl="1" eaLnBrk="1" hangingPunct="1"/>
            <a:r>
              <a:rPr lang="en-US" sz="1600" dirty="0">
                <a:latin typeface="Helvetica" charset="0"/>
                <a:ea typeface="ヒラギノ角ゴ Pro W3" charset="0"/>
                <a:cs typeface="ヒラギノ角ゴ Pro W3" charset="0"/>
              </a:rPr>
              <a:t>Phase and Time Reference</a:t>
            </a:r>
          </a:p>
          <a:p>
            <a:pPr marL="782638" lvl="1" eaLnBrk="1" hangingPunct="1"/>
            <a:r>
              <a:rPr lang="en-US" sz="1600" dirty="0">
                <a:latin typeface="Helvetica" charset="0"/>
                <a:ea typeface="ヒラギノ角ゴ Pro W3" charset="0"/>
                <a:cs typeface="ヒラギノ角ゴ Pro W3" charset="0"/>
              </a:rPr>
              <a:t>Wavelength, or Frequency</a:t>
            </a:r>
          </a:p>
          <a:p>
            <a:pPr eaLnBrk="1" hangingPunct="1"/>
            <a:r>
              <a:rPr lang="en-US" sz="1800" dirty="0">
                <a:latin typeface="Helvetica" charset="0"/>
                <a:ea typeface="ヒラギノ角ゴ Pro W3" charset="0"/>
                <a:cs typeface="ヒラギノ角ゴ Pro W3" charset="0"/>
              </a:rPr>
              <a:t>A distant object that scatters the radar signal back toward the receiver alters the amplitude, polarization, and phase, differently for different wavelengths</a:t>
            </a:r>
          </a:p>
          <a:p>
            <a:pPr eaLnBrk="1" hangingPunct="1"/>
            <a:r>
              <a:rPr lang="en-US" sz="1800" dirty="0">
                <a:latin typeface="Helvetica" charset="0"/>
                <a:ea typeface="ヒラギノ角ゴ Pro W3" charset="0"/>
                <a:cs typeface="ヒラギノ角ゴ Pro W3" charset="0"/>
              </a:rPr>
              <a:t>Comparison of the received signal characteristics to the transmitted signal allows us to understand the properties of the object.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48680"/>
            <a:ext cx="8420004" cy="717550"/>
          </a:xfrm>
        </p:spPr>
        <p:txBody>
          <a:bodyPr/>
          <a:lstStyle/>
          <a:p>
            <a:r>
              <a:rPr lang="en-US" dirty="0"/>
              <a:t>Surface and Volume Scattering Models for Radar</a:t>
            </a:r>
          </a:p>
        </p:txBody>
      </p:sp>
      <p:pic>
        <p:nvPicPr>
          <p:cNvPr id="14" name="Picture 13" descr="spheremi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0468" y="1556793"/>
            <a:ext cx="3731846" cy="2577086"/>
          </a:xfrm>
          <a:prstGeom prst="rect">
            <a:avLst/>
          </a:prstGeom>
        </p:spPr>
      </p:pic>
      <p:pic>
        <p:nvPicPr>
          <p:cNvPr id="15" name="Picture 14" descr="lgsphe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687" y="2420888"/>
            <a:ext cx="854145" cy="864096"/>
          </a:xfrm>
          <a:prstGeom prst="rect">
            <a:avLst/>
          </a:prstGeom>
        </p:spPr>
      </p:pic>
      <p:pic>
        <p:nvPicPr>
          <p:cNvPr id="16" name="Picture 15" descr="normsurfsca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4653136"/>
            <a:ext cx="2507020" cy="1591282"/>
          </a:xfrm>
          <a:prstGeom prst="rect">
            <a:avLst/>
          </a:prstGeom>
        </p:spPr>
      </p:pic>
      <p:pic>
        <p:nvPicPr>
          <p:cNvPr id="19" name="Picture 18" descr="obliquerefl.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4161" y="4581128"/>
            <a:ext cx="5404030" cy="1956630"/>
          </a:xfrm>
          <a:prstGeom prst="rect">
            <a:avLst/>
          </a:prstGeom>
        </p:spPr>
      </p:pic>
      <p:sp>
        <p:nvSpPr>
          <p:cNvPr id="3" name="TextBox 2"/>
          <p:cNvSpPr txBox="1"/>
          <p:nvPr/>
        </p:nvSpPr>
        <p:spPr>
          <a:xfrm rot="16200000">
            <a:off x="3121327" y="2554392"/>
            <a:ext cx="1523900" cy="369332"/>
          </a:xfrm>
          <a:prstGeom prst="rect">
            <a:avLst/>
          </a:prstGeom>
          <a:noFill/>
        </p:spPr>
        <p:txBody>
          <a:bodyPr wrap="none" rtlCol="0">
            <a:spAutoFit/>
          </a:bodyPr>
          <a:lstStyle/>
          <a:p>
            <a:r>
              <a:rPr lang="en-US" sz="1800" dirty="0">
                <a:solidFill>
                  <a:srgbClr val="000000"/>
                </a:solidFill>
                <a:latin typeface="+mn-lt"/>
              </a:rPr>
              <a:t>Cross section</a:t>
            </a:r>
          </a:p>
        </p:txBody>
      </p:sp>
      <p:sp>
        <p:nvSpPr>
          <p:cNvPr id="4" name="TextBox 3"/>
          <p:cNvSpPr txBox="1"/>
          <p:nvPr/>
        </p:nvSpPr>
        <p:spPr>
          <a:xfrm>
            <a:off x="107504" y="1412776"/>
            <a:ext cx="3960440" cy="707886"/>
          </a:xfrm>
          <a:prstGeom prst="rect">
            <a:avLst/>
          </a:prstGeom>
          <a:noFill/>
        </p:spPr>
        <p:txBody>
          <a:bodyPr wrap="square" rtlCol="0">
            <a:spAutoFit/>
          </a:bodyPr>
          <a:lstStyle/>
          <a:p>
            <a:r>
              <a:rPr lang="en-US" sz="2000" dirty="0">
                <a:solidFill>
                  <a:srgbClr val="000000"/>
                </a:solidFill>
                <a:latin typeface="+mn-lt"/>
              </a:rPr>
              <a:t>We can model simple scattering from particles or surfaces…</a:t>
            </a:r>
          </a:p>
        </p:txBody>
      </p:sp>
      <p:sp>
        <p:nvSpPr>
          <p:cNvPr id="9" name="TextBox 8"/>
          <p:cNvSpPr txBox="1"/>
          <p:nvPr/>
        </p:nvSpPr>
        <p:spPr>
          <a:xfrm>
            <a:off x="225975" y="2492896"/>
            <a:ext cx="2123728" cy="738664"/>
          </a:xfrm>
          <a:prstGeom prst="rect">
            <a:avLst/>
          </a:prstGeom>
          <a:noFill/>
        </p:spPr>
        <p:txBody>
          <a:bodyPr wrap="square" rtlCol="0">
            <a:spAutoFit/>
          </a:bodyPr>
          <a:lstStyle/>
          <a:p>
            <a:r>
              <a:rPr lang="en-US" sz="1400" dirty="0">
                <a:solidFill>
                  <a:srgbClr val="000000"/>
                </a:solidFill>
                <a:latin typeface="+mn-lt"/>
              </a:rPr>
              <a:t>Cross section of a large sphere is its projected area</a:t>
            </a:r>
          </a:p>
        </p:txBody>
      </p:sp>
      <p:sp>
        <p:nvSpPr>
          <p:cNvPr id="10" name="TextBox 9"/>
          <p:cNvSpPr txBox="1"/>
          <p:nvPr/>
        </p:nvSpPr>
        <p:spPr>
          <a:xfrm>
            <a:off x="323528" y="3985900"/>
            <a:ext cx="2592288" cy="523220"/>
          </a:xfrm>
          <a:prstGeom prst="rect">
            <a:avLst/>
          </a:prstGeom>
          <a:noFill/>
        </p:spPr>
        <p:txBody>
          <a:bodyPr wrap="square" rtlCol="0">
            <a:spAutoFit/>
          </a:bodyPr>
          <a:lstStyle/>
          <a:p>
            <a:r>
              <a:rPr lang="en-US" sz="1400" dirty="0">
                <a:solidFill>
                  <a:srgbClr val="000000"/>
                </a:solidFill>
                <a:latin typeface="+mn-lt"/>
              </a:rPr>
              <a:t>Cross section of a large flat facet goes as area squared </a:t>
            </a:r>
          </a:p>
        </p:txBody>
      </p:sp>
    </p:spTree>
    <p:extLst>
      <p:ext uri="{BB962C8B-B14F-4D97-AF65-F5344CB8AC3E}">
        <p14:creationId xmlns:p14="http://schemas.microsoft.com/office/powerpoint/2010/main" val="423246014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85800"/>
          </a:xfrm>
        </p:spPr>
        <p:txBody>
          <a:bodyPr/>
          <a:lstStyle/>
          <a:p>
            <a:r>
              <a:rPr lang="en-US" sz="2800" dirty="0"/>
              <a:t>Motivation – Understanding the processes and phenomenology of radar interferometry</a:t>
            </a:r>
          </a:p>
        </p:txBody>
      </p:sp>
      <p:graphicFrame>
        <p:nvGraphicFramePr>
          <p:cNvPr id="5" name="Object 4"/>
          <p:cNvGraphicFramePr>
            <a:graphicFrameLocks noChangeAspect="1"/>
          </p:cNvGraphicFramePr>
          <p:nvPr>
            <p:extLst/>
          </p:nvPr>
        </p:nvGraphicFramePr>
        <p:xfrm>
          <a:off x="762000" y="1657290"/>
          <a:ext cx="1225103" cy="911225"/>
        </p:xfrm>
        <a:graphic>
          <a:graphicData uri="http://schemas.openxmlformats.org/presentationml/2006/ole">
            <mc:AlternateContent xmlns:mc="http://schemas.openxmlformats.org/markup-compatibility/2006">
              <mc:Choice xmlns:v="urn:schemas-microsoft-com:vml" Requires="v">
                <p:oleObj spid="_x0000_s216073" name="Photo Editor Photo" r:id="rId4" imgW="4828571" imgH="3591426" progId="MSPhotoEd.3">
                  <p:embed/>
                </p:oleObj>
              </mc:Choice>
              <mc:Fallback>
                <p:oleObj name="Photo Editor Photo" r:id="rId4" imgW="4828571" imgH="3591426" progId="MSPhotoEd.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657290"/>
                        <a:ext cx="1225103" cy="911225"/>
                      </a:xfrm>
                      <a:prstGeom prst="rect">
                        <a:avLst/>
                      </a:prstGeom>
                      <a:noFill/>
                      <a:ln>
                        <a:noFill/>
                      </a:ln>
                      <a:effectLst/>
                      <a:extLst/>
                    </p:spPr>
                  </p:pic>
                </p:oleObj>
              </mc:Fallback>
            </mc:AlternateContent>
          </a:graphicData>
        </a:graphic>
      </p:graphicFrame>
      <p:pic>
        <p:nvPicPr>
          <p:cNvPr id="19" name="Picture 18" descr="raw1.jpg"/>
          <p:cNvPicPr>
            <a:picLocks noChangeAspect="1"/>
          </p:cNvPicPr>
          <p:nvPr/>
        </p:nvPicPr>
        <p:blipFill rotWithShape="1">
          <a:blip r:embed="rId6">
            <a:extLst>
              <a:ext uri="{28A0092B-C50C-407E-A947-70E740481C1C}">
                <a14:useLocalDpi xmlns:a14="http://schemas.microsoft.com/office/drawing/2010/main" val="0"/>
              </a:ext>
            </a:extLst>
          </a:blip>
          <a:srcRect l="1089" t="10350" r="3080" b="8670"/>
          <a:stretch/>
        </p:blipFill>
        <p:spPr>
          <a:xfrm>
            <a:off x="304800" y="2647890"/>
            <a:ext cx="2176911" cy="1576230"/>
          </a:xfrm>
          <a:prstGeom prst="rect">
            <a:avLst/>
          </a:prstGeom>
        </p:spPr>
      </p:pic>
      <p:sp>
        <p:nvSpPr>
          <p:cNvPr id="26" name="TextBox 25"/>
          <p:cNvSpPr txBox="1"/>
          <p:nvPr/>
        </p:nvSpPr>
        <p:spPr>
          <a:xfrm>
            <a:off x="685800" y="4171890"/>
            <a:ext cx="1313180" cy="400110"/>
          </a:xfrm>
          <a:prstGeom prst="rect">
            <a:avLst/>
          </a:prstGeom>
          <a:noFill/>
        </p:spPr>
        <p:txBody>
          <a:bodyPr wrap="none" rtlCol="0">
            <a:spAutoFit/>
          </a:bodyPr>
          <a:lstStyle/>
          <a:p>
            <a:r>
              <a:rPr lang="en-US" sz="2000" dirty="0">
                <a:latin typeface="+mn-lt"/>
              </a:rPr>
              <a:t>First Time</a:t>
            </a:r>
          </a:p>
        </p:txBody>
      </p:sp>
      <p:sp>
        <p:nvSpPr>
          <p:cNvPr id="31" name="TextBox 30"/>
          <p:cNvSpPr txBox="1"/>
          <p:nvPr/>
        </p:nvSpPr>
        <p:spPr>
          <a:xfrm>
            <a:off x="152400" y="1276290"/>
            <a:ext cx="2667000" cy="400110"/>
          </a:xfrm>
          <a:prstGeom prst="rect">
            <a:avLst/>
          </a:prstGeom>
          <a:noFill/>
        </p:spPr>
        <p:txBody>
          <a:bodyPr wrap="square" rtlCol="0">
            <a:spAutoFit/>
          </a:bodyPr>
          <a:lstStyle/>
          <a:p>
            <a:r>
              <a:rPr lang="en-US" sz="2000" dirty="0">
                <a:latin typeface="+mn-lt"/>
              </a:rPr>
              <a:t>Satellite Observation</a:t>
            </a:r>
          </a:p>
        </p:txBody>
      </p:sp>
    </p:spTree>
    <p:extLst>
      <p:ext uri="{BB962C8B-B14F-4D97-AF65-F5344CB8AC3E}">
        <p14:creationId xmlns:p14="http://schemas.microsoft.com/office/powerpoint/2010/main" val="4126968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dirty="0"/>
              <a:t>Surface and Volume Scattering Models for Radar</a:t>
            </a:r>
          </a:p>
        </p:txBody>
      </p:sp>
      <p:pic>
        <p:nvPicPr>
          <p:cNvPr id="8" name="Picture 7" descr="surfac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1628800"/>
            <a:ext cx="4668683" cy="1930958"/>
          </a:xfrm>
          <a:prstGeom prst="rect">
            <a:avLst/>
          </a:prstGeom>
        </p:spPr>
      </p:pic>
      <p:pic>
        <p:nvPicPr>
          <p:cNvPr id="9" name="Picture 8" descr="rayleighsurfa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985072"/>
            <a:ext cx="7273824" cy="2468264"/>
          </a:xfrm>
          <a:prstGeom prst="rect">
            <a:avLst/>
          </a:prstGeom>
          <a:ln>
            <a:solidFill>
              <a:srgbClr val="000000"/>
            </a:solidFill>
          </a:ln>
        </p:spPr>
      </p:pic>
      <p:pic>
        <p:nvPicPr>
          <p:cNvPr id="12" name="Picture 11" descr="tiltedfacet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700808"/>
            <a:ext cx="3312468" cy="1273576"/>
          </a:xfrm>
          <a:prstGeom prst="rect">
            <a:avLst/>
          </a:prstGeom>
        </p:spPr>
      </p:pic>
      <p:pic>
        <p:nvPicPr>
          <p:cNvPr id="6" name="Picture 5" descr="p25_pt_scatt.pdf"/>
          <p:cNvPicPr>
            <a:picLocks noChangeAspect="1"/>
          </p:cNvPicPr>
          <p:nvPr/>
        </p:nvPicPr>
        <p:blipFill rotWithShape="1">
          <a:blip r:embed="rId5">
            <a:extLst>
              <a:ext uri="{28A0092B-C50C-407E-A947-70E740481C1C}">
                <a14:useLocalDpi xmlns:a14="http://schemas.microsoft.com/office/drawing/2010/main" val="0"/>
              </a:ext>
            </a:extLst>
          </a:blip>
          <a:srcRect l="16415" t="24595" r="12409" b="34108"/>
          <a:stretch/>
        </p:blipFill>
        <p:spPr>
          <a:xfrm>
            <a:off x="7668344" y="2636912"/>
            <a:ext cx="1342642" cy="1008112"/>
          </a:xfrm>
          <a:prstGeom prst="rect">
            <a:avLst/>
          </a:prstGeom>
          <a:solidFill>
            <a:srgbClr val="00B8FF">
              <a:alpha val="49000"/>
            </a:srgbClr>
          </a:solidFill>
          <a:ln>
            <a:solidFill>
              <a:schemeClr val="tx1"/>
            </a:solidFill>
          </a:ln>
        </p:spPr>
      </p:pic>
      <p:sp>
        <p:nvSpPr>
          <p:cNvPr id="3" name="Rectangle 2"/>
          <p:cNvSpPr/>
          <p:nvPr/>
        </p:nvSpPr>
        <p:spPr bwMode="auto">
          <a:xfrm>
            <a:off x="7812360" y="2276872"/>
            <a:ext cx="432048" cy="144016"/>
          </a:xfrm>
          <a:prstGeom prst="rect">
            <a:avLst/>
          </a:prstGeom>
          <a:solidFill>
            <a:srgbClr val="00B8FF">
              <a:alpha val="47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a typeface="ＭＳ Ｐゴシック" charset="0"/>
            </a:endParaRPr>
          </a:p>
        </p:txBody>
      </p:sp>
      <p:cxnSp>
        <p:nvCxnSpPr>
          <p:cNvPr id="5" name="Straight Connector 4"/>
          <p:cNvCxnSpPr/>
          <p:nvPr/>
        </p:nvCxnSpPr>
        <p:spPr bwMode="auto">
          <a:xfrm flipH="1">
            <a:off x="7668344" y="2276872"/>
            <a:ext cx="144016" cy="36004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8244408" y="2276872"/>
            <a:ext cx="792088" cy="36004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Box 17"/>
          <p:cNvSpPr txBox="1"/>
          <p:nvPr/>
        </p:nvSpPr>
        <p:spPr>
          <a:xfrm>
            <a:off x="179512" y="3212976"/>
            <a:ext cx="4968552" cy="707886"/>
          </a:xfrm>
          <a:prstGeom prst="rect">
            <a:avLst/>
          </a:prstGeom>
          <a:noFill/>
        </p:spPr>
        <p:txBody>
          <a:bodyPr wrap="square" rtlCol="0">
            <a:spAutoFit/>
          </a:bodyPr>
          <a:lstStyle/>
          <a:p>
            <a:r>
              <a:rPr lang="en-US" sz="2000" dirty="0">
                <a:solidFill>
                  <a:srgbClr val="000000"/>
                </a:solidFill>
                <a:latin typeface="+mn-lt"/>
              </a:rPr>
              <a:t>And we can develop intuition from combinations of these elements…</a:t>
            </a:r>
          </a:p>
        </p:txBody>
      </p:sp>
      <p:sp>
        <p:nvSpPr>
          <p:cNvPr id="19" name="TextBox 18"/>
          <p:cNvSpPr txBox="1"/>
          <p:nvPr/>
        </p:nvSpPr>
        <p:spPr>
          <a:xfrm>
            <a:off x="3707904" y="3983856"/>
            <a:ext cx="1872208" cy="307777"/>
          </a:xfrm>
          <a:prstGeom prst="rect">
            <a:avLst/>
          </a:prstGeom>
          <a:noFill/>
          <a:ln>
            <a:solidFill>
              <a:srgbClr val="000000"/>
            </a:solidFill>
          </a:ln>
        </p:spPr>
        <p:txBody>
          <a:bodyPr wrap="square" rtlCol="0">
            <a:spAutoFit/>
          </a:bodyPr>
          <a:lstStyle/>
          <a:p>
            <a:r>
              <a:rPr lang="en-US" sz="1400" dirty="0">
                <a:solidFill>
                  <a:srgbClr val="000000"/>
                </a:solidFill>
                <a:latin typeface="+mn-lt"/>
              </a:rPr>
              <a:t>Rayleigh Roughness</a:t>
            </a:r>
          </a:p>
        </p:txBody>
      </p:sp>
      <p:pic>
        <p:nvPicPr>
          <p:cNvPr id="20" name="Picture 19" descr="dh.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7864" y="4365104"/>
            <a:ext cx="1879318" cy="592708"/>
          </a:xfrm>
          <a:prstGeom prst="rect">
            <a:avLst/>
          </a:prstGeom>
        </p:spPr>
      </p:pic>
      <p:sp>
        <p:nvSpPr>
          <p:cNvPr id="22" name="TextBox 21"/>
          <p:cNvSpPr txBox="1"/>
          <p:nvPr/>
        </p:nvSpPr>
        <p:spPr>
          <a:xfrm>
            <a:off x="7524328" y="3645024"/>
            <a:ext cx="1594532" cy="276999"/>
          </a:xfrm>
          <a:prstGeom prst="rect">
            <a:avLst/>
          </a:prstGeom>
          <a:noFill/>
        </p:spPr>
        <p:txBody>
          <a:bodyPr wrap="none" rtlCol="0">
            <a:spAutoFit/>
          </a:bodyPr>
          <a:lstStyle/>
          <a:p>
            <a:r>
              <a:rPr lang="en-US" sz="1200" dirty="0">
                <a:solidFill>
                  <a:srgbClr val="000000"/>
                </a:solidFill>
                <a:latin typeface="+mn-lt"/>
              </a:rPr>
              <a:t>Random point model</a:t>
            </a:r>
          </a:p>
        </p:txBody>
      </p:sp>
    </p:spTree>
    <p:extLst>
      <p:ext uri="{BB962C8B-B14F-4D97-AF65-F5344CB8AC3E}">
        <p14:creationId xmlns:p14="http://schemas.microsoft.com/office/powerpoint/2010/main" val="16383874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intsca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5805264"/>
            <a:ext cx="3469084" cy="637452"/>
          </a:xfrm>
          <a:prstGeom prst="rect">
            <a:avLst/>
          </a:prstGeom>
        </p:spPr>
      </p:pic>
      <p:pic>
        <p:nvPicPr>
          <p:cNvPr id="4" name="Picture 3" descr="facet.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412776"/>
            <a:ext cx="4218780" cy="902452"/>
          </a:xfrm>
          <a:prstGeom prst="rect">
            <a:avLst/>
          </a:prstGeom>
        </p:spPr>
      </p:pic>
      <p:sp>
        <p:nvSpPr>
          <p:cNvPr id="2" name="Title 1"/>
          <p:cNvSpPr>
            <a:spLocks noGrp="1"/>
          </p:cNvSpPr>
          <p:nvPr>
            <p:ph type="title"/>
          </p:nvPr>
        </p:nvSpPr>
        <p:spPr>
          <a:xfrm>
            <a:off x="685800" y="381000"/>
            <a:ext cx="7772400" cy="1143000"/>
          </a:xfrm>
        </p:spPr>
        <p:txBody>
          <a:bodyPr/>
          <a:lstStyle/>
          <a:p>
            <a:r>
              <a:rPr lang="en-US" dirty="0"/>
              <a:t>Surface and Volume Scattering Models for Radar</a:t>
            </a:r>
          </a:p>
        </p:txBody>
      </p:sp>
      <p:pic>
        <p:nvPicPr>
          <p:cNvPr id="3" name="Picture 2" descr="p25c_wave_scatt.pdf"/>
          <p:cNvPicPr>
            <a:picLocks noChangeAspect="1"/>
          </p:cNvPicPr>
          <p:nvPr/>
        </p:nvPicPr>
        <p:blipFill rotWithShape="1">
          <a:blip r:embed="rId4">
            <a:extLst>
              <a:ext uri="{28A0092B-C50C-407E-A947-70E740481C1C}">
                <a14:useLocalDpi xmlns:a14="http://schemas.microsoft.com/office/drawing/2010/main" val="0"/>
              </a:ext>
            </a:extLst>
          </a:blip>
          <a:srcRect l="9107" t="13519" r="5577" b="34259"/>
          <a:stretch/>
        </p:blipFill>
        <p:spPr>
          <a:xfrm>
            <a:off x="5148064" y="3429000"/>
            <a:ext cx="3114712" cy="2467272"/>
          </a:xfrm>
          <a:prstGeom prst="rect">
            <a:avLst/>
          </a:prstGeom>
        </p:spPr>
      </p:pic>
      <p:pic>
        <p:nvPicPr>
          <p:cNvPr id="6" name="Picture 5" descr="p26_general_backscatt.pdf"/>
          <p:cNvPicPr>
            <a:picLocks noChangeAspect="1"/>
          </p:cNvPicPr>
          <p:nvPr/>
        </p:nvPicPr>
        <p:blipFill rotWithShape="1">
          <a:blip r:embed="rId5">
            <a:extLst>
              <a:ext uri="{28A0092B-C50C-407E-A947-70E740481C1C}">
                <a14:useLocalDpi xmlns:a14="http://schemas.microsoft.com/office/drawing/2010/main" val="0"/>
              </a:ext>
            </a:extLst>
          </a:blip>
          <a:srcRect l="9411" t="15020" r="9825" b="33869"/>
          <a:stretch/>
        </p:blipFill>
        <p:spPr>
          <a:xfrm>
            <a:off x="251520" y="1412776"/>
            <a:ext cx="4836538" cy="3961081"/>
          </a:xfrm>
          <a:prstGeom prst="rect">
            <a:avLst/>
          </a:prstGeom>
        </p:spPr>
      </p:pic>
      <p:pic>
        <p:nvPicPr>
          <p:cNvPr id="8" name="Picture 7" descr="tiltedface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1800" y="1412776"/>
            <a:ext cx="3312468" cy="1273576"/>
          </a:xfrm>
          <a:prstGeom prst="rect">
            <a:avLst/>
          </a:prstGeom>
        </p:spPr>
      </p:pic>
      <p:pic>
        <p:nvPicPr>
          <p:cNvPr id="9" name="Picture 8" descr="p25_pt_scatt.pdf"/>
          <p:cNvPicPr>
            <a:picLocks noChangeAspect="1"/>
          </p:cNvPicPr>
          <p:nvPr/>
        </p:nvPicPr>
        <p:blipFill rotWithShape="1">
          <a:blip r:embed="rId7">
            <a:extLst>
              <a:ext uri="{28A0092B-C50C-407E-A947-70E740481C1C}">
                <a14:useLocalDpi xmlns:a14="http://schemas.microsoft.com/office/drawing/2010/main" val="0"/>
              </a:ext>
            </a:extLst>
          </a:blip>
          <a:srcRect l="16415" t="24595" r="12409" b="34108"/>
          <a:stretch/>
        </p:blipFill>
        <p:spPr>
          <a:xfrm>
            <a:off x="1115616" y="4611712"/>
            <a:ext cx="2644552" cy="1985640"/>
          </a:xfrm>
          <a:prstGeom prst="rect">
            <a:avLst/>
          </a:prstGeom>
        </p:spPr>
      </p:pic>
    </p:spTree>
    <p:extLst>
      <p:ext uri="{BB962C8B-B14F-4D97-AF65-F5344CB8AC3E}">
        <p14:creationId xmlns:p14="http://schemas.microsoft.com/office/powerpoint/2010/main" val="353352999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title"/>
          </p:nvPr>
        </p:nvSpPr>
        <p:spPr>
          <a:xfrm>
            <a:off x="804863" y="0"/>
            <a:ext cx="7772400" cy="825500"/>
          </a:xfrm>
        </p:spPr>
        <p:txBody>
          <a:bodyPr rIns="132080"/>
          <a:lstStyle/>
          <a:p>
            <a:pPr indent="0" eaLnBrk="1" hangingPunct="1"/>
            <a:r>
              <a:rPr lang="en-US" sz="3200">
                <a:latin typeface="Helvetica" charset="0"/>
                <a:ea typeface="ヒラギノ角ゴ Pro W6" charset="0"/>
                <a:cs typeface="ヒラギノ角ゴ Pro W6" charset="0"/>
              </a:rPr>
              <a:t>Radar Imaging Properties</a:t>
            </a:r>
          </a:p>
        </p:txBody>
      </p:sp>
      <p:sp>
        <p:nvSpPr>
          <p:cNvPr id="55299" name="Rectangle 4"/>
          <p:cNvSpPr>
            <a:spLocks/>
          </p:cNvSpPr>
          <p:nvPr/>
        </p:nvSpPr>
        <p:spPr bwMode="auto">
          <a:xfrm>
            <a:off x="3756025" y="4759325"/>
            <a:ext cx="260350" cy="544513"/>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nvGrpSpPr>
          <p:cNvPr id="55300" name="Group 5"/>
          <p:cNvGrpSpPr>
            <a:grpSpLocks/>
          </p:cNvGrpSpPr>
          <p:nvPr/>
        </p:nvGrpSpPr>
        <p:grpSpPr bwMode="auto">
          <a:xfrm>
            <a:off x="368300" y="4132263"/>
            <a:ext cx="5330825" cy="2012950"/>
            <a:chOff x="0" y="0"/>
            <a:chExt cx="3358" cy="1267"/>
          </a:xfrm>
        </p:grpSpPr>
        <p:sp>
          <p:nvSpPr>
            <p:cNvPr id="55485" name="Rectangle 6"/>
            <p:cNvSpPr>
              <a:spLocks/>
            </p:cNvSpPr>
            <p:nvPr/>
          </p:nvSpPr>
          <p:spPr bwMode="auto">
            <a:xfrm>
              <a:off x="0" y="895"/>
              <a:ext cx="686" cy="367"/>
            </a:xfrm>
            <a:prstGeom prst="rect">
              <a:avLst/>
            </a:prstGeom>
            <a:blipFill dpi="0" rotWithShape="0">
              <a:blip r:embed="rId2"/>
              <a:srcRect/>
              <a:tile tx="0" ty="0" sx="100000" sy="100000" flip="none" algn="tl"/>
            </a:blipFill>
            <a:ln w="12700">
              <a:solidFill>
                <a:schemeClr val="tx1"/>
              </a:solidFill>
              <a:miter lim="800000"/>
              <a:headEnd/>
              <a:tailEnd/>
            </a:ln>
          </p:spPr>
          <p:txBody>
            <a:bodyPr lIns="0" tIns="0" rIns="0" bIns="0"/>
            <a:lstStyle/>
            <a:p>
              <a:endParaRPr lang="en-US"/>
            </a:p>
          </p:txBody>
        </p:sp>
        <p:sp>
          <p:nvSpPr>
            <p:cNvPr id="55486" name="Rectangle 7"/>
            <p:cNvSpPr>
              <a:spLocks/>
            </p:cNvSpPr>
            <p:nvPr/>
          </p:nvSpPr>
          <p:spPr bwMode="auto">
            <a:xfrm>
              <a:off x="683" y="898"/>
              <a:ext cx="756" cy="366"/>
            </a:xfrm>
            <a:prstGeom prst="rect">
              <a:avLst/>
            </a:prstGeom>
            <a:blipFill dpi="0" rotWithShape="0">
              <a:blip r:embed="rId3"/>
              <a:srcRect/>
              <a:tile tx="0" ty="0" sx="100000" sy="100000" flip="none" algn="tl"/>
            </a:blipFill>
            <a:ln w="12700">
              <a:solidFill>
                <a:schemeClr val="tx1"/>
              </a:solidFill>
              <a:miter lim="800000"/>
              <a:headEnd/>
              <a:tailEnd/>
            </a:ln>
          </p:spPr>
          <p:txBody>
            <a:bodyPr lIns="0" tIns="0" rIns="0" bIns="0"/>
            <a:lstStyle/>
            <a:p>
              <a:endParaRPr lang="en-US"/>
            </a:p>
          </p:txBody>
        </p:sp>
        <p:sp>
          <p:nvSpPr>
            <p:cNvPr id="55487" name="Rectangle 8"/>
            <p:cNvSpPr>
              <a:spLocks/>
            </p:cNvSpPr>
            <p:nvPr/>
          </p:nvSpPr>
          <p:spPr bwMode="auto">
            <a:xfrm>
              <a:off x="1437" y="895"/>
              <a:ext cx="710" cy="372"/>
            </a:xfrm>
            <a:prstGeom prst="rect">
              <a:avLst/>
            </a:prstGeom>
            <a:solidFill>
              <a:srgbClr val="C0C0C0"/>
            </a:solidFill>
            <a:ln w="12700">
              <a:solidFill>
                <a:schemeClr val="tx1"/>
              </a:solidFill>
              <a:miter lim="800000"/>
              <a:headEnd/>
              <a:tailEnd/>
            </a:ln>
          </p:spPr>
          <p:txBody>
            <a:bodyPr lIns="0" tIns="0" rIns="0" bIns="0"/>
            <a:lstStyle/>
            <a:p>
              <a:endParaRPr lang="en-US"/>
            </a:p>
          </p:txBody>
        </p:sp>
        <p:sp>
          <p:nvSpPr>
            <p:cNvPr id="55488" name="Rectangle 9"/>
            <p:cNvSpPr>
              <a:spLocks/>
            </p:cNvSpPr>
            <p:nvPr/>
          </p:nvSpPr>
          <p:spPr bwMode="auto">
            <a:xfrm>
              <a:off x="2144" y="898"/>
              <a:ext cx="617" cy="367"/>
            </a:xfrm>
            <a:prstGeom prst="rect">
              <a:avLst/>
            </a:prstGeom>
            <a:blipFill dpi="0" rotWithShape="0">
              <a:blip r:embed="rId4"/>
              <a:srcRect/>
              <a:tile tx="0" ty="0" sx="100000" sy="100000" flip="none" algn="tl"/>
            </a:blipFill>
            <a:ln w="12700">
              <a:solidFill>
                <a:schemeClr val="tx1"/>
              </a:solidFill>
              <a:miter lim="800000"/>
              <a:headEnd/>
              <a:tailEnd/>
            </a:ln>
          </p:spPr>
          <p:txBody>
            <a:bodyPr lIns="0" tIns="0" rIns="0" bIns="0"/>
            <a:lstStyle/>
            <a:p>
              <a:endParaRPr lang="en-US"/>
            </a:p>
          </p:txBody>
        </p:sp>
        <p:sp>
          <p:nvSpPr>
            <p:cNvPr id="55489" name="Rectangle 10"/>
            <p:cNvSpPr>
              <a:spLocks/>
            </p:cNvSpPr>
            <p:nvPr/>
          </p:nvSpPr>
          <p:spPr bwMode="auto">
            <a:xfrm>
              <a:off x="2764" y="896"/>
              <a:ext cx="594" cy="372"/>
            </a:xfrm>
            <a:prstGeom prst="rect">
              <a:avLst/>
            </a:prstGeom>
            <a:solidFill>
              <a:srgbClr val="969696"/>
            </a:solidFill>
            <a:ln w="12700">
              <a:solidFill>
                <a:schemeClr val="tx1"/>
              </a:solidFill>
              <a:miter lim="800000"/>
              <a:headEnd/>
              <a:tailEnd/>
            </a:ln>
          </p:spPr>
          <p:txBody>
            <a:bodyPr lIns="0" tIns="0" rIns="0" bIns="0"/>
            <a:lstStyle/>
            <a:p>
              <a:endParaRPr lang="en-US"/>
            </a:p>
          </p:txBody>
        </p:sp>
        <p:pic>
          <p:nvPicPr>
            <p:cNvPr id="55490"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 y="174"/>
              <a:ext cx="616" cy="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5491" name="Picture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 y="105"/>
              <a:ext cx="423" cy="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5492" name="Picture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1" y="165"/>
              <a:ext cx="654"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5493"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 y="99"/>
              <a:ext cx="605" cy="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5494" name="Picture 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2" y="156"/>
              <a:ext cx="512" cy="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5495" name="Rectangle 16"/>
            <p:cNvSpPr>
              <a:spLocks/>
            </p:cNvSpPr>
            <p:nvPr/>
          </p:nvSpPr>
          <p:spPr bwMode="auto">
            <a:xfrm>
              <a:off x="140" y="602"/>
              <a:ext cx="4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1200">
                  <a:solidFill>
                    <a:schemeClr val="tx1"/>
                  </a:solidFill>
                  <a:cs typeface="Times" charset="0"/>
                </a:rPr>
                <a:t>Smooth Surface</a:t>
              </a:r>
            </a:p>
          </p:txBody>
        </p:sp>
        <p:sp>
          <p:nvSpPr>
            <p:cNvPr id="55496" name="Rectangle 17"/>
            <p:cNvSpPr>
              <a:spLocks/>
            </p:cNvSpPr>
            <p:nvPr/>
          </p:nvSpPr>
          <p:spPr bwMode="auto">
            <a:xfrm>
              <a:off x="818" y="565"/>
              <a:ext cx="46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1200">
                  <a:solidFill>
                    <a:schemeClr val="tx1"/>
                  </a:solidFill>
                  <a:cs typeface="Times" charset="0"/>
                </a:rPr>
                <a:t>Rough Surfaces</a:t>
              </a:r>
            </a:p>
          </p:txBody>
        </p:sp>
        <p:sp>
          <p:nvSpPr>
            <p:cNvPr id="55497" name="Rectangle 18"/>
            <p:cNvSpPr>
              <a:spLocks/>
            </p:cNvSpPr>
            <p:nvPr/>
          </p:nvSpPr>
          <p:spPr bwMode="auto">
            <a:xfrm>
              <a:off x="2845" y="569"/>
              <a:ext cx="4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1200">
                  <a:solidFill>
                    <a:schemeClr val="tx1"/>
                  </a:solidFill>
                  <a:cs typeface="Times" charset="0"/>
                </a:rPr>
                <a:t>Urban</a:t>
              </a:r>
            </a:p>
            <a:p>
              <a:pPr marL="39688" algn="ctr"/>
              <a:r>
                <a:rPr lang="en-US" sz="1200">
                  <a:solidFill>
                    <a:schemeClr val="tx1"/>
                  </a:solidFill>
                  <a:cs typeface="Times" charset="0"/>
                </a:rPr>
                <a:t>Area</a:t>
              </a:r>
            </a:p>
          </p:txBody>
        </p:sp>
        <p:sp>
          <p:nvSpPr>
            <p:cNvPr id="55498" name="Rectangle 19"/>
            <p:cNvSpPr>
              <a:spLocks/>
            </p:cNvSpPr>
            <p:nvPr/>
          </p:nvSpPr>
          <p:spPr bwMode="auto">
            <a:xfrm>
              <a:off x="2269" y="620"/>
              <a:ext cx="424" cy="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ctr"/>
              <a:r>
                <a:rPr lang="en-US" sz="1200">
                  <a:solidFill>
                    <a:schemeClr val="tx1"/>
                  </a:solidFill>
                  <a:cs typeface="Times" charset="0"/>
                </a:rPr>
                <a:t>Forest</a:t>
              </a:r>
            </a:p>
          </p:txBody>
        </p:sp>
        <p:sp>
          <p:nvSpPr>
            <p:cNvPr id="55499" name="Rectangle 20"/>
            <p:cNvSpPr>
              <a:spLocks/>
            </p:cNvSpPr>
            <p:nvPr/>
          </p:nvSpPr>
          <p:spPr bwMode="auto">
            <a:xfrm>
              <a:off x="1501" y="616"/>
              <a:ext cx="576" cy="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200">
                  <a:solidFill>
                    <a:schemeClr val="tx1"/>
                  </a:solidFill>
                  <a:cs typeface="Times" charset="0"/>
                </a:rPr>
                <a:t>Mountains</a:t>
              </a:r>
            </a:p>
          </p:txBody>
        </p:sp>
        <p:sp>
          <p:nvSpPr>
            <p:cNvPr id="55500" name="AutoShape 21"/>
            <p:cNvSpPr>
              <a:spLocks/>
            </p:cNvSpPr>
            <p:nvPr/>
          </p:nvSpPr>
          <p:spPr bwMode="auto">
            <a:xfrm>
              <a:off x="46" y="157"/>
              <a:ext cx="622" cy="372"/>
            </a:xfrm>
            <a:custGeom>
              <a:avLst/>
              <a:gdLst>
                <a:gd name="T0" fmla="*/ 0 w 21600"/>
                <a:gd name="T1" fmla="*/ 0 h 21600"/>
                <a:gd name="T2" fmla="*/ 21600 w 21600"/>
                <a:gd name="T3" fmla="*/ 21600 h 21600"/>
              </a:gdLst>
              <a:ahLst/>
              <a:cxnLst/>
              <a:rect l="T0" t="T1" r="T2" b="T3"/>
              <a:pathLst>
                <a:path w="21600" h="21600">
                  <a:moveTo>
                    <a:pt x="0" y="1670"/>
                  </a:moveTo>
                  <a:lnTo>
                    <a:pt x="7677" y="21600"/>
                  </a:lnTo>
                  <a:lnTo>
                    <a:pt x="21600" y="0"/>
                  </a:lnTo>
                </a:path>
              </a:pathLst>
            </a:custGeom>
            <a:noFill/>
            <a:ln w="25400">
              <a:solidFill>
                <a:srgbClr val="FFFF00"/>
              </a:solidFill>
              <a:miter lim="800000"/>
              <a:headEn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501" name="AutoShape 22"/>
            <p:cNvSpPr>
              <a:spLocks/>
            </p:cNvSpPr>
            <p:nvPr/>
          </p:nvSpPr>
          <p:spPr bwMode="auto">
            <a:xfrm>
              <a:off x="5" y="907"/>
              <a:ext cx="285" cy="209"/>
            </a:xfrm>
            <a:custGeom>
              <a:avLst/>
              <a:gdLst>
                <a:gd name="T0" fmla="*/ 0 w 21600"/>
                <a:gd name="T1" fmla="*/ 0 h 21600"/>
                <a:gd name="T2" fmla="*/ 21600 w 21600"/>
                <a:gd name="T3" fmla="*/ 21600 h 21600"/>
              </a:gdLst>
              <a:ahLst/>
              <a:cxnLst/>
              <a:rect l="T0" t="T1" r="T2" b="T3"/>
              <a:pathLst>
                <a:path w="21600" h="21600">
                  <a:moveTo>
                    <a:pt x="21600" y="0"/>
                  </a:moveTo>
                  <a:lnTo>
                    <a:pt x="0" y="21600"/>
                  </a:lnTo>
                  <a:lnTo>
                    <a:pt x="0" y="11995"/>
                  </a:lnTo>
                  <a:lnTo>
                    <a:pt x="21600" y="0"/>
                  </a:lnTo>
                  <a:close/>
                  <a:moveTo>
                    <a:pt x="2160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55502" name="AutoShape 23"/>
            <p:cNvSpPr>
              <a:spLocks/>
            </p:cNvSpPr>
            <p:nvPr/>
          </p:nvSpPr>
          <p:spPr bwMode="auto">
            <a:xfrm>
              <a:off x="220" y="901"/>
              <a:ext cx="239" cy="366"/>
            </a:xfrm>
            <a:custGeom>
              <a:avLst/>
              <a:gdLst>
                <a:gd name="T0" fmla="*/ 0 w 21600"/>
                <a:gd name="T1" fmla="*/ 0 h 21600"/>
                <a:gd name="T2" fmla="*/ 21600 w 21600"/>
                <a:gd name="T3" fmla="*/ 21600 h 21600"/>
              </a:gdLst>
              <a:ahLst/>
              <a:cxnLst/>
              <a:rect l="T0" t="T1" r="T2" b="T3"/>
              <a:pathLst>
                <a:path w="21600" h="21600">
                  <a:moveTo>
                    <a:pt x="4233" y="1390"/>
                  </a:moveTo>
                  <a:lnTo>
                    <a:pt x="0" y="9257"/>
                  </a:lnTo>
                  <a:lnTo>
                    <a:pt x="3690" y="21600"/>
                  </a:lnTo>
                  <a:lnTo>
                    <a:pt x="21600" y="21600"/>
                  </a:lnTo>
                  <a:lnTo>
                    <a:pt x="11578" y="11306"/>
                  </a:lnTo>
                  <a:lnTo>
                    <a:pt x="8973" y="0"/>
                  </a:lnTo>
                </a:path>
              </a:pathLst>
            </a:custGeom>
            <a:solidFill>
              <a:srgbClr val="000000"/>
            </a:solidFill>
            <a:ln w="12700">
              <a:solidFill>
                <a:schemeClr val="tx1"/>
              </a:solidFill>
              <a:miter lim="800000"/>
              <a:headEnd/>
              <a:tailEnd/>
            </a:ln>
          </p:spPr>
          <p:txBody>
            <a:bodyPr lIns="0" tIns="0" rIns="0" bIns="0"/>
            <a:lstStyle/>
            <a:p>
              <a:endParaRPr lang="en-US"/>
            </a:p>
          </p:txBody>
        </p:sp>
        <p:sp>
          <p:nvSpPr>
            <p:cNvPr id="55503" name="AutoShape 24"/>
            <p:cNvSpPr>
              <a:spLocks/>
            </p:cNvSpPr>
            <p:nvPr/>
          </p:nvSpPr>
          <p:spPr bwMode="auto">
            <a:xfrm>
              <a:off x="343" y="924"/>
              <a:ext cx="337" cy="175"/>
            </a:xfrm>
            <a:custGeom>
              <a:avLst/>
              <a:gdLst>
                <a:gd name="T0" fmla="*/ 0 w 21600"/>
                <a:gd name="T1" fmla="*/ 0 h 21600"/>
                <a:gd name="T2" fmla="*/ 21600 w 21600"/>
                <a:gd name="T3" fmla="*/ 21600 h 21600"/>
              </a:gdLst>
              <a:ahLst/>
              <a:cxnLst/>
              <a:rect l="T0" t="T1" r="T2" b="T3"/>
              <a:pathLst>
                <a:path w="21600" h="21600">
                  <a:moveTo>
                    <a:pt x="0" y="0"/>
                  </a:moveTo>
                  <a:lnTo>
                    <a:pt x="11556" y="7183"/>
                  </a:lnTo>
                  <a:lnTo>
                    <a:pt x="21600" y="21600"/>
                  </a:lnTo>
                  <a:lnTo>
                    <a:pt x="21600" y="10800"/>
                  </a:lnTo>
                  <a:lnTo>
                    <a:pt x="13042" y="1437"/>
                  </a:lnTo>
                  <a:lnTo>
                    <a:pt x="0" y="0"/>
                  </a:lnTo>
                  <a:close/>
                  <a:moveTo>
                    <a:pt x="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55504" name="Rectangle 25"/>
            <p:cNvSpPr>
              <a:spLocks/>
            </p:cNvSpPr>
            <p:nvPr/>
          </p:nvSpPr>
          <p:spPr bwMode="auto">
            <a:xfrm>
              <a:off x="686" y="895"/>
              <a:ext cx="390" cy="367"/>
            </a:xfrm>
            <a:prstGeom prst="rect">
              <a:avLst/>
            </a:prstGeom>
            <a:blipFill dpi="0" rotWithShape="0">
              <a:blip r:embed="rId10"/>
              <a:srcRect/>
              <a:tile tx="0" ty="0" sx="100000" sy="100000" flip="none" algn="tl"/>
            </a:blipFill>
            <a:ln w="12700">
              <a:solidFill>
                <a:schemeClr val="tx1"/>
              </a:solidFill>
              <a:miter lim="800000"/>
              <a:headEnd/>
              <a:tailEnd/>
            </a:ln>
          </p:spPr>
          <p:txBody>
            <a:bodyPr lIns="0" tIns="0" rIns="0" bIns="0"/>
            <a:lstStyle/>
            <a:p>
              <a:endParaRPr lang="en-US"/>
            </a:p>
          </p:txBody>
        </p:sp>
        <p:sp>
          <p:nvSpPr>
            <p:cNvPr id="55505" name="AutoShape 26"/>
            <p:cNvSpPr>
              <a:spLocks/>
            </p:cNvSpPr>
            <p:nvPr/>
          </p:nvSpPr>
          <p:spPr bwMode="auto">
            <a:xfrm>
              <a:off x="1070" y="1087"/>
              <a:ext cx="181" cy="175"/>
            </a:xfrm>
            <a:custGeom>
              <a:avLst/>
              <a:gdLst>
                <a:gd name="T0" fmla="*/ 0 w 21600"/>
                <a:gd name="T1" fmla="*/ 0 h 21600"/>
                <a:gd name="T2" fmla="*/ 21600 w 21600"/>
                <a:gd name="T3" fmla="*/ 21600 h 21600"/>
              </a:gdLst>
              <a:ahLst/>
              <a:cxnLst/>
              <a:rect l="T0" t="T1" r="T2" b="T3"/>
              <a:pathLst>
                <a:path w="21600" h="21600">
                  <a:moveTo>
                    <a:pt x="0" y="21600"/>
                  </a:moveTo>
                  <a:lnTo>
                    <a:pt x="0" y="7183"/>
                  </a:lnTo>
                  <a:lnTo>
                    <a:pt x="4167" y="0"/>
                  </a:lnTo>
                  <a:lnTo>
                    <a:pt x="18104" y="8620"/>
                  </a:lnTo>
                  <a:lnTo>
                    <a:pt x="21600" y="21600"/>
                  </a:lnTo>
                </a:path>
              </a:pathLst>
            </a:custGeom>
            <a:blipFill dpi="0" rotWithShape="0">
              <a:blip r:embed="rId11"/>
              <a:srcRect/>
              <a:tile tx="0" ty="0" sx="100000" sy="100000" flip="none" algn="tl"/>
            </a:blipFill>
            <a:ln w="12700">
              <a:solidFill>
                <a:schemeClr val="tx1"/>
              </a:solidFill>
              <a:miter lim="800000"/>
              <a:headEnd/>
              <a:tailEnd/>
            </a:ln>
          </p:spPr>
          <p:txBody>
            <a:bodyPr lIns="0" tIns="0" rIns="0" bIns="0"/>
            <a:lstStyle/>
            <a:p>
              <a:endParaRPr lang="en-US"/>
            </a:p>
          </p:txBody>
        </p:sp>
        <p:sp>
          <p:nvSpPr>
            <p:cNvPr id="55506" name="AutoShape 27"/>
            <p:cNvSpPr>
              <a:spLocks/>
            </p:cNvSpPr>
            <p:nvPr/>
          </p:nvSpPr>
          <p:spPr bwMode="auto">
            <a:xfrm>
              <a:off x="1588" y="953"/>
              <a:ext cx="128" cy="285"/>
            </a:xfrm>
            <a:custGeom>
              <a:avLst/>
              <a:gdLst>
                <a:gd name="T0" fmla="*/ 0 w 21600"/>
                <a:gd name="T1" fmla="*/ 0 h 21600"/>
                <a:gd name="T2" fmla="*/ 21600 w 21600"/>
                <a:gd name="T3" fmla="*/ 21600 h 21600"/>
              </a:gdLst>
              <a:ahLst/>
              <a:cxnLst/>
              <a:rect l="T0" t="T1" r="T2" b="T3"/>
              <a:pathLst>
                <a:path w="21600" h="21600">
                  <a:moveTo>
                    <a:pt x="21600" y="0"/>
                  </a:moveTo>
                  <a:lnTo>
                    <a:pt x="0" y="6635"/>
                  </a:lnTo>
                  <a:lnTo>
                    <a:pt x="11745" y="15420"/>
                  </a:lnTo>
                  <a:lnTo>
                    <a:pt x="3915" y="21600"/>
                  </a:lnTo>
                </a:path>
              </a:pathLst>
            </a:custGeom>
            <a:noFill/>
            <a:ln w="38100">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507" name="AutoShape 28"/>
            <p:cNvSpPr>
              <a:spLocks/>
            </p:cNvSpPr>
            <p:nvPr/>
          </p:nvSpPr>
          <p:spPr bwMode="auto">
            <a:xfrm>
              <a:off x="1804" y="1000"/>
              <a:ext cx="46" cy="122"/>
            </a:xfrm>
            <a:custGeom>
              <a:avLst/>
              <a:gdLst>
                <a:gd name="T0" fmla="*/ 0 w 21600"/>
                <a:gd name="T1" fmla="*/ 0 h 21600"/>
                <a:gd name="T2" fmla="*/ 21600 w 21600"/>
                <a:gd name="T3" fmla="*/ 21600 h 21600"/>
              </a:gdLst>
              <a:ahLst/>
              <a:cxnLst/>
              <a:rect l="T0" t="T1" r="T2" b="T3"/>
              <a:pathLst>
                <a:path w="21600" h="21600">
                  <a:moveTo>
                    <a:pt x="21600" y="0"/>
                  </a:moveTo>
                  <a:lnTo>
                    <a:pt x="0" y="12323"/>
                  </a:lnTo>
                  <a:lnTo>
                    <a:pt x="18993" y="21600"/>
                  </a:lnTo>
                </a:path>
              </a:pathLst>
            </a:custGeom>
            <a:noFill/>
            <a:ln w="38100">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508" name="AutoShape 29"/>
            <p:cNvSpPr>
              <a:spLocks/>
            </p:cNvSpPr>
            <p:nvPr/>
          </p:nvSpPr>
          <p:spPr bwMode="auto">
            <a:xfrm>
              <a:off x="1966" y="988"/>
              <a:ext cx="94" cy="221"/>
            </a:xfrm>
            <a:custGeom>
              <a:avLst/>
              <a:gdLst>
                <a:gd name="T0" fmla="*/ 0 w 21600"/>
                <a:gd name="T1" fmla="*/ 0 h 21600"/>
                <a:gd name="T2" fmla="*/ 21600 w 21600"/>
                <a:gd name="T3" fmla="*/ 21600 h 21600"/>
              </a:gdLst>
              <a:ahLst/>
              <a:cxnLst/>
              <a:rect l="T0" t="T1" r="T2" b="T3"/>
              <a:pathLst>
                <a:path w="21600" h="21600">
                  <a:moveTo>
                    <a:pt x="21600" y="0"/>
                  </a:moveTo>
                  <a:lnTo>
                    <a:pt x="6767" y="6809"/>
                  </a:lnTo>
                  <a:lnTo>
                    <a:pt x="13442" y="13070"/>
                  </a:lnTo>
                  <a:lnTo>
                    <a:pt x="0" y="18196"/>
                  </a:lnTo>
                  <a:lnTo>
                    <a:pt x="8065" y="21600"/>
                  </a:lnTo>
                </a:path>
              </a:pathLst>
            </a:custGeom>
            <a:noFill/>
            <a:ln w="38100">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509" name="Line 30"/>
            <p:cNvSpPr>
              <a:spLocks noChangeShapeType="1"/>
            </p:cNvSpPr>
            <p:nvPr/>
          </p:nvSpPr>
          <p:spPr bwMode="auto">
            <a:xfrm>
              <a:off x="1489" y="0"/>
              <a:ext cx="116" cy="191"/>
            </a:xfrm>
            <a:prstGeom prst="line">
              <a:avLst/>
            </a:prstGeom>
            <a:noFill/>
            <a:ln w="25400">
              <a:solidFill>
                <a:srgbClr val="0000FF"/>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510" name="AutoShape 31"/>
            <p:cNvSpPr>
              <a:spLocks/>
            </p:cNvSpPr>
            <p:nvPr/>
          </p:nvSpPr>
          <p:spPr bwMode="auto">
            <a:xfrm>
              <a:off x="1664" y="971"/>
              <a:ext cx="116" cy="244"/>
            </a:xfrm>
            <a:custGeom>
              <a:avLst/>
              <a:gdLst>
                <a:gd name="T0" fmla="*/ 0 w 21600"/>
                <a:gd name="T1" fmla="*/ 0 h 21600"/>
                <a:gd name="T2" fmla="*/ 21600 w 21600"/>
                <a:gd name="T3" fmla="*/ 21600 h 21600"/>
              </a:gdLst>
              <a:ahLst/>
              <a:cxnLst/>
              <a:rect l="T0" t="T1" r="T2" b="T3"/>
              <a:pathLst>
                <a:path w="21600" h="21600">
                  <a:moveTo>
                    <a:pt x="10763" y="0"/>
                  </a:moveTo>
                  <a:lnTo>
                    <a:pt x="0" y="8237"/>
                  </a:lnTo>
                  <a:lnTo>
                    <a:pt x="6458" y="14388"/>
                  </a:lnTo>
                  <a:lnTo>
                    <a:pt x="7497" y="17994"/>
                  </a:lnTo>
                  <a:lnTo>
                    <a:pt x="4305" y="21600"/>
                  </a:lnTo>
                  <a:lnTo>
                    <a:pt x="18334" y="16439"/>
                  </a:lnTo>
                  <a:lnTo>
                    <a:pt x="17221" y="5656"/>
                  </a:lnTo>
                  <a:lnTo>
                    <a:pt x="21600" y="3076"/>
                  </a:lnTo>
                  <a:lnTo>
                    <a:pt x="10763" y="0"/>
                  </a:lnTo>
                  <a:close/>
                  <a:moveTo>
                    <a:pt x="10763"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55511" name="AutoShape 32"/>
            <p:cNvSpPr>
              <a:spLocks/>
            </p:cNvSpPr>
            <p:nvPr/>
          </p:nvSpPr>
          <p:spPr bwMode="auto">
            <a:xfrm>
              <a:off x="1833" y="1006"/>
              <a:ext cx="111" cy="104"/>
            </a:xfrm>
            <a:custGeom>
              <a:avLst/>
              <a:gdLst>
                <a:gd name="T0" fmla="*/ 0 w 21600"/>
                <a:gd name="T1" fmla="*/ 0 h 21600"/>
                <a:gd name="T2" fmla="*/ 21600 w 21600"/>
                <a:gd name="T3" fmla="*/ 21600 h 21600"/>
              </a:gdLst>
              <a:ahLst/>
              <a:cxnLst/>
              <a:rect l="T0" t="T1" r="T2" b="T3"/>
              <a:pathLst>
                <a:path w="21600" h="21600">
                  <a:moveTo>
                    <a:pt x="0" y="10800"/>
                  </a:moveTo>
                  <a:lnTo>
                    <a:pt x="11385" y="0"/>
                  </a:lnTo>
                  <a:lnTo>
                    <a:pt x="21600" y="13191"/>
                  </a:lnTo>
                  <a:lnTo>
                    <a:pt x="10215" y="21600"/>
                  </a:lnTo>
                  <a:lnTo>
                    <a:pt x="0" y="10800"/>
                  </a:lnTo>
                  <a:close/>
                  <a:moveTo>
                    <a:pt x="0" y="1080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55512" name="Line 33"/>
            <p:cNvSpPr>
              <a:spLocks noChangeShapeType="1"/>
            </p:cNvSpPr>
            <p:nvPr/>
          </p:nvSpPr>
          <p:spPr bwMode="auto">
            <a:xfrm>
              <a:off x="2182" y="63"/>
              <a:ext cx="186" cy="175"/>
            </a:xfrm>
            <a:prstGeom prst="line">
              <a:avLst/>
            </a:prstGeom>
            <a:noFill/>
            <a:ln w="25400">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513" name="Line 34"/>
            <p:cNvSpPr>
              <a:spLocks noChangeShapeType="1"/>
            </p:cNvSpPr>
            <p:nvPr/>
          </p:nvSpPr>
          <p:spPr bwMode="auto">
            <a:xfrm flipH="1">
              <a:off x="2240" y="290"/>
              <a:ext cx="128" cy="47"/>
            </a:xfrm>
            <a:prstGeom prst="line">
              <a:avLst/>
            </a:prstGeom>
            <a:noFill/>
            <a:ln w="25400">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514" name="Line 35"/>
            <p:cNvSpPr>
              <a:spLocks noChangeShapeType="1"/>
            </p:cNvSpPr>
            <p:nvPr/>
          </p:nvSpPr>
          <p:spPr bwMode="auto">
            <a:xfrm>
              <a:off x="2467" y="238"/>
              <a:ext cx="99" cy="99"/>
            </a:xfrm>
            <a:prstGeom prst="line">
              <a:avLst/>
            </a:prstGeom>
            <a:noFill/>
            <a:ln w="25400">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515" name="Line 36"/>
            <p:cNvSpPr>
              <a:spLocks noChangeShapeType="1"/>
            </p:cNvSpPr>
            <p:nvPr/>
          </p:nvSpPr>
          <p:spPr bwMode="auto">
            <a:xfrm rot="10800000" flipH="1">
              <a:off x="2519" y="157"/>
              <a:ext cx="111" cy="69"/>
            </a:xfrm>
            <a:prstGeom prst="line">
              <a:avLst/>
            </a:prstGeom>
            <a:noFill/>
            <a:ln w="25400">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516" name="AutoShape 37"/>
            <p:cNvSpPr>
              <a:spLocks/>
            </p:cNvSpPr>
            <p:nvPr/>
          </p:nvSpPr>
          <p:spPr bwMode="auto">
            <a:xfrm>
              <a:off x="2950" y="34"/>
              <a:ext cx="198" cy="303"/>
            </a:xfrm>
            <a:custGeom>
              <a:avLst/>
              <a:gdLst>
                <a:gd name="T0" fmla="*/ 0 w 21600"/>
                <a:gd name="T1" fmla="*/ 0 h 21600"/>
                <a:gd name="T2" fmla="*/ 21600 w 21600"/>
                <a:gd name="T3" fmla="*/ 21600 h 21600"/>
              </a:gdLst>
              <a:ahLst/>
              <a:cxnLst/>
              <a:rect l="T0" t="T1" r="T2" b="T3"/>
              <a:pathLst>
                <a:path w="21600" h="21600">
                  <a:moveTo>
                    <a:pt x="0" y="0"/>
                  </a:moveTo>
                  <a:lnTo>
                    <a:pt x="21600" y="18690"/>
                  </a:lnTo>
                  <a:lnTo>
                    <a:pt x="13353" y="21600"/>
                  </a:lnTo>
                  <a:lnTo>
                    <a:pt x="1265" y="12469"/>
                  </a:lnTo>
                </a:path>
              </a:pathLst>
            </a:custGeom>
            <a:noFill/>
            <a:ln w="25400">
              <a:solidFill>
                <a:srgbClr val="FFFF00"/>
              </a:solidFill>
              <a:miter lim="800000"/>
              <a:headEn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517" name="Line 38"/>
            <p:cNvSpPr>
              <a:spLocks noChangeShapeType="1"/>
            </p:cNvSpPr>
            <p:nvPr/>
          </p:nvSpPr>
          <p:spPr bwMode="auto">
            <a:xfrm flipH="1">
              <a:off x="3032" y="959"/>
              <a:ext cx="285" cy="279"/>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518" name="Line 39"/>
            <p:cNvSpPr>
              <a:spLocks noChangeShapeType="1"/>
            </p:cNvSpPr>
            <p:nvPr/>
          </p:nvSpPr>
          <p:spPr bwMode="auto">
            <a:xfrm flipH="1">
              <a:off x="2787" y="918"/>
              <a:ext cx="227" cy="227"/>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519" name="Rectangle 40"/>
            <p:cNvSpPr>
              <a:spLocks/>
            </p:cNvSpPr>
            <p:nvPr/>
          </p:nvSpPr>
          <p:spPr bwMode="auto">
            <a:xfrm rot="-2940000">
              <a:off x="2973" y="977"/>
              <a:ext cx="69" cy="82"/>
            </a:xfrm>
            <a:prstGeom prst="rect">
              <a:avLst/>
            </a:prstGeom>
            <a:solidFill>
              <a:srgbClr val="FFFFFF"/>
            </a:solidFill>
            <a:ln w="12700">
              <a:solidFill>
                <a:schemeClr val="tx1"/>
              </a:solidFill>
              <a:miter lim="800000"/>
              <a:headEnd/>
              <a:tailEnd/>
            </a:ln>
          </p:spPr>
          <p:txBody>
            <a:bodyPr lIns="0" tIns="0" rIns="0" bIns="0"/>
            <a:lstStyle/>
            <a:p>
              <a:endParaRPr lang="en-US"/>
            </a:p>
          </p:txBody>
        </p:sp>
        <p:sp>
          <p:nvSpPr>
            <p:cNvPr id="55520" name="Rectangle 41"/>
            <p:cNvSpPr>
              <a:spLocks/>
            </p:cNvSpPr>
            <p:nvPr/>
          </p:nvSpPr>
          <p:spPr bwMode="auto">
            <a:xfrm rot="-2940000">
              <a:off x="2895" y="1079"/>
              <a:ext cx="70" cy="82"/>
            </a:xfrm>
            <a:prstGeom prst="rect">
              <a:avLst/>
            </a:prstGeom>
            <a:solidFill>
              <a:srgbClr val="FFFFFF"/>
            </a:solidFill>
            <a:ln w="12700">
              <a:solidFill>
                <a:schemeClr val="tx1"/>
              </a:solidFill>
              <a:miter lim="800000"/>
              <a:headEnd/>
              <a:tailEnd/>
            </a:ln>
          </p:spPr>
          <p:txBody>
            <a:bodyPr lIns="0" tIns="0" rIns="0" bIns="0"/>
            <a:lstStyle/>
            <a:p>
              <a:endParaRPr lang="en-US"/>
            </a:p>
          </p:txBody>
        </p:sp>
        <p:sp>
          <p:nvSpPr>
            <p:cNvPr id="55521" name="Rectangle 42"/>
            <p:cNvSpPr>
              <a:spLocks/>
            </p:cNvSpPr>
            <p:nvPr/>
          </p:nvSpPr>
          <p:spPr bwMode="auto">
            <a:xfrm rot="-2940000">
              <a:off x="2781" y="939"/>
              <a:ext cx="118" cy="85"/>
            </a:xfrm>
            <a:prstGeom prst="rect">
              <a:avLst/>
            </a:prstGeom>
            <a:solidFill>
              <a:srgbClr val="C0C0C0"/>
            </a:solidFill>
            <a:ln w="12700">
              <a:solidFill>
                <a:schemeClr val="tx1"/>
              </a:solidFill>
              <a:miter lim="800000"/>
              <a:headEnd/>
              <a:tailEnd/>
            </a:ln>
          </p:spPr>
          <p:txBody>
            <a:bodyPr lIns="0" tIns="0" rIns="0" bIns="0"/>
            <a:lstStyle/>
            <a:p>
              <a:endParaRPr lang="en-US"/>
            </a:p>
          </p:txBody>
        </p:sp>
        <p:sp>
          <p:nvSpPr>
            <p:cNvPr id="55522" name="Rectangle 43"/>
            <p:cNvSpPr>
              <a:spLocks/>
            </p:cNvSpPr>
            <p:nvPr/>
          </p:nvSpPr>
          <p:spPr bwMode="auto">
            <a:xfrm rot="-2940000">
              <a:off x="3162" y="1160"/>
              <a:ext cx="69" cy="82"/>
            </a:xfrm>
            <a:prstGeom prst="rect">
              <a:avLst/>
            </a:prstGeom>
            <a:solidFill>
              <a:srgbClr val="FFFFFF"/>
            </a:solidFill>
            <a:ln w="12700">
              <a:solidFill>
                <a:schemeClr val="tx1"/>
              </a:solidFill>
              <a:miter lim="800000"/>
              <a:headEnd/>
              <a:tailEnd/>
            </a:ln>
          </p:spPr>
          <p:txBody>
            <a:bodyPr lIns="0" tIns="0" rIns="0" bIns="0"/>
            <a:lstStyle/>
            <a:p>
              <a:endParaRPr lang="en-US"/>
            </a:p>
          </p:txBody>
        </p:sp>
        <p:sp>
          <p:nvSpPr>
            <p:cNvPr id="55523" name="Rectangle 44"/>
            <p:cNvSpPr>
              <a:spLocks/>
            </p:cNvSpPr>
            <p:nvPr/>
          </p:nvSpPr>
          <p:spPr bwMode="auto">
            <a:xfrm rot="-2940000">
              <a:off x="3253" y="1088"/>
              <a:ext cx="69" cy="81"/>
            </a:xfrm>
            <a:prstGeom prst="rect">
              <a:avLst/>
            </a:prstGeom>
            <a:solidFill>
              <a:srgbClr val="FFFFFF"/>
            </a:solidFill>
            <a:ln w="12700">
              <a:solidFill>
                <a:schemeClr val="tx1"/>
              </a:solidFill>
              <a:miter lim="800000"/>
              <a:headEnd/>
              <a:tailEnd/>
            </a:ln>
          </p:spPr>
          <p:txBody>
            <a:bodyPr lIns="0" tIns="0" rIns="0" bIns="0"/>
            <a:lstStyle/>
            <a:p>
              <a:endParaRPr lang="en-US"/>
            </a:p>
          </p:txBody>
        </p:sp>
        <p:sp>
          <p:nvSpPr>
            <p:cNvPr id="55524" name="Rectangle 45"/>
            <p:cNvSpPr>
              <a:spLocks/>
            </p:cNvSpPr>
            <p:nvPr/>
          </p:nvSpPr>
          <p:spPr bwMode="auto">
            <a:xfrm rot="-2940000">
              <a:off x="2930" y="1086"/>
              <a:ext cx="257" cy="57"/>
            </a:xfrm>
            <a:prstGeom prst="rect">
              <a:avLst/>
            </a:prstGeom>
            <a:solidFill>
              <a:srgbClr val="C0C0C0"/>
            </a:solidFill>
            <a:ln w="12700">
              <a:solidFill>
                <a:schemeClr val="tx1"/>
              </a:solidFill>
              <a:miter lim="800000"/>
              <a:headEnd/>
              <a:tailEnd/>
            </a:ln>
          </p:spPr>
          <p:txBody>
            <a:bodyPr lIns="0" tIns="0" rIns="0" bIns="0"/>
            <a:lstStyle/>
            <a:p>
              <a:endParaRPr lang="en-US"/>
            </a:p>
          </p:txBody>
        </p:sp>
      </p:grpSp>
      <p:sp>
        <p:nvSpPr>
          <p:cNvPr id="55301" name="Rectangle 46"/>
          <p:cNvSpPr>
            <a:spLocks/>
          </p:cNvSpPr>
          <p:nvPr/>
        </p:nvSpPr>
        <p:spPr bwMode="auto">
          <a:xfrm>
            <a:off x="1554163" y="3546475"/>
            <a:ext cx="16922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spcBef>
                <a:spcPts val="475"/>
              </a:spcBef>
            </a:pPr>
            <a:r>
              <a:rPr lang="en-US" sz="2000">
                <a:solidFill>
                  <a:schemeClr val="tx1"/>
                </a:solidFill>
                <a:cs typeface="Times" charset="0"/>
              </a:rPr>
              <a:t>Foreshortening</a:t>
            </a:r>
          </a:p>
        </p:txBody>
      </p:sp>
      <p:sp>
        <p:nvSpPr>
          <p:cNvPr id="55302" name="Rectangle 47"/>
          <p:cNvSpPr>
            <a:spLocks/>
          </p:cNvSpPr>
          <p:nvPr/>
        </p:nvSpPr>
        <p:spPr bwMode="auto">
          <a:xfrm>
            <a:off x="5535613" y="755650"/>
            <a:ext cx="3614737" cy="273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lnSpc>
                <a:spcPct val="80000"/>
              </a:lnSpc>
              <a:spcBef>
                <a:spcPts val="450"/>
              </a:spcBef>
            </a:pPr>
            <a:r>
              <a:rPr lang="en-US" sz="1800">
                <a:solidFill>
                  <a:schemeClr val="tx1"/>
                </a:solidFill>
                <a:cs typeface="Times" charset="0"/>
              </a:rPr>
              <a:t>• Radar images are distorted</a:t>
            </a:r>
          </a:p>
          <a:p>
            <a:pPr marL="39688">
              <a:lnSpc>
                <a:spcPct val="80000"/>
              </a:lnSpc>
              <a:spcBef>
                <a:spcPts val="450"/>
              </a:spcBef>
            </a:pPr>
            <a:r>
              <a:rPr lang="en-US" sz="1800">
                <a:solidFill>
                  <a:schemeClr val="tx1"/>
                </a:solidFill>
                <a:cs typeface="Times" charset="0"/>
              </a:rPr>
              <a:t>  relative to a planimetric view. </a:t>
            </a:r>
          </a:p>
          <a:p>
            <a:pPr marL="39688">
              <a:lnSpc>
                <a:spcPct val="80000"/>
              </a:lnSpc>
              <a:spcBef>
                <a:spcPts val="450"/>
              </a:spcBef>
            </a:pPr>
            <a:r>
              <a:rPr lang="en-US" sz="1800">
                <a:solidFill>
                  <a:schemeClr val="tx1"/>
                </a:solidFill>
                <a:cs typeface="Times" charset="0"/>
              </a:rPr>
              <a:t>  Slopes facing toward or away</a:t>
            </a:r>
          </a:p>
          <a:p>
            <a:pPr marL="39688">
              <a:lnSpc>
                <a:spcPct val="80000"/>
              </a:lnSpc>
              <a:spcBef>
                <a:spcPts val="450"/>
              </a:spcBef>
            </a:pPr>
            <a:r>
              <a:rPr lang="en-US" sz="1800">
                <a:solidFill>
                  <a:schemeClr val="tx1"/>
                </a:solidFill>
                <a:cs typeface="Times" charset="0"/>
              </a:rPr>
              <a:t>  from the radar appear foreshortened.</a:t>
            </a:r>
          </a:p>
          <a:p>
            <a:pPr marL="39688">
              <a:lnSpc>
                <a:spcPct val="80000"/>
              </a:lnSpc>
              <a:spcBef>
                <a:spcPts val="450"/>
              </a:spcBef>
            </a:pPr>
            <a:r>
              <a:rPr lang="en-US" sz="1800">
                <a:solidFill>
                  <a:schemeClr val="tx1"/>
                </a:solidFill>
                <a:cs typeface="Times" charset="0"/>
              </a:rPr>
              <a:t>  Steep slopes are collapsed into a </a:t>
            </a:r>
          </a:p>
          <a:p>
            <a:pPr marL="39688">
              <a:lnSpc>
                <a:spcPct val="80000"/>
              </a:lnSpc>
              <a:spcBef>
                <a:spcPts val="450"/>
              </a:spcBef>
            </a:pPr>
            <a:r>
              <a:rPr lang="en-US" sz="1800">
                <a:solidFill>
                  <a:schemeClr val="tx1"/>
                </a:solidFill>
                <a:cs typeface="Times" charset="0"/>
              </a:rPr>
              <a:t>  single range cell called layover and</a:t>
            </a:r>
          </a:p>
          <a:p>
            <a:pPr marL="39688">
              <a:lnSpc>
                <a:spcPct val="80000"/>
              </a:lnSpc>
              <a:spcBef>
                <a:spcPts val="450"/>
              </a:spcBef>
            </a:pPr>
            <a:r>
              <a:rPr lang="en-US" sz="1800">
                <a:solidFill>
                  <a:schemeClr val="tx1"/>
                </a:solidFill>
                <a:cs typeface="Times" charset="0"/>
              </a:rPr>
              <a:t> areas occulted by other areas are </a:t>
            </a:r>
          </a:p>
          <a:p>
            <a:pPr marL="39688">
              <a:lnSpc>
                <a:spcPct val="80000"/>
              </a:lnSpc>
              <a:spcBef>
                <a:spcPts val="450"/>
              </a:spcBef>
            </a:pPr>
            <a:r>
              <a:rPr lang="en-US" sz="1800">
                <a:solidFill>
                  <a:schemeClr val="tx1"/>
                </a:solidFill>
                <a:cs typeface="Times" charset="0"/>
              </a:rPr>
              <a:t> said to be shadowed.</a:t>
            </a:r>
          </a:p>
          <a:p>
            <a:pPr marL="39688">
              <a:lnSpc>
                <a:spcPct val="80000"/>
              </a:lnSpc>
              <a:spcBef>
                <a:spcPts val="450"/>
              </a:spcBef>
            </a:pPr>
            <a:r>
              <a:rPr lang="en-US" sz="1800">
                <a:solidFill>
                  <a:schemeClr val="tx1"/>
                </a:solidFill>
                <a:cs typeface="Times" charset="0"/>
              </a:rPr>
              <a:t>  </a:t>
            </a:r>
          </a:p>
        </p:txBody>
      </p:sp>
      <p:grpSp>
        <p:nvGrpSpPr>
          <p:cNvPr id="55303" name="Group 48"/>
          <p:cNvGrpSpPr>
            <a:grpSpLocks/>
          </p:cNvGrpSpPr>
          <p:nvPr/>
        </p:nvGrpSpPr>
        <p:grpSpPr bwMode="auto">
          <a:xfrm>
            <a:off x="0" y="858838"/>
            <a:ext cx="6096000" cy="2779712"/>
            <a:chOff x="0" y="0"/>
            <a:chExt cx="3840" cy="1751"/>
          </a:xfrm>
        </p:grpSpPr>
        <p:grpSp>
          <p:nvGrpSpPr>
            <p:cNvPr id="55305" name="Group 49"/>
            <p:cNvGrpSpPr>
              <a:grpSpLocks/>
            </p:cNvGrpSpPr>
            <p:nvPr/>
          </p:nvGrpSpPr>
          <p:grpSpPr bwMode="auto">
            <a:xfrm>
              <a:off x="0" y="0"/>
              <a:ext cx="3840" cy="1751"/>
              <a:chOff x="0" y="0"/>
              <a:chExt cx="3840" cy="1751"/>
            </a:xfrm>
          </p:grpSpPr>
          <p:sp>
            <p:nvSpPr>
              <p:cNvPr id="55309" name="AutoShape 50"/>
              <p:cNvSpPr>
                <a:spLocks/>
              </p:cNvSpPr>
              <p:nvPr/>
            </p:nvSpPr>
            <p:spPr bwMode="auto">
              <a:xfrm>
                <a:off x="377" y="1240"/>
                <a:ext cx="1826" cy="383"/>
              </a:xfrm>
              <a:prstGeom prst="triangle">
                <a:avLst>
                  <a:gd name="adj" fmla="val 50000"/>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10" name="Line 51"/>
              <p:cNvSpPr>
                <a:spLocks noChangeShapeType="1"/>
              </p:cNvSpPr>
              <p:nvPr/>
            </p:nvSpPr>
            <p:spPr bwMode="auto">
              <a:xfrm>
                <a:off x="1802" y="1452"/>
                <a:ext cx="404" cy="170"/>
              </a:xfrm>
              <a:prstGeom prst="line">
                <a:avLst/>
              </a:prstGeom>
              <a:noFill/>
              <a:ln w="76200">
                <a:solidFill>
                  <a:srgbClr val="FFFF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11" name="Line 52"/>
              <p:cNvSpPr>
                <a:spLocks noChangeShapeType="1"/>
              </p:cNvSpPr>
              <p:nvPr/>
            </p:nvSpPr>
            <p:spPr bwMode="auto">
              <a:xfrm>
                <a:off x="378" y="1627"/>
                <a:ext cx="3462" cy="1"/>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12" name="AutoShape 53"/>
              <p:cNvSpPr>
                <a:spLocks/>
              </p:cNvSpPr>
              <p:nvPr/>
            </p:nvSpPr>
            <p:spPr bwMode="auto">
              <a:xfrm>
                <a:off x="1752" y="1170"/>
                <a:ext cx="1363" cy="439"/>
              </a:xfrm>
              <a:custGeom>
                <a:avLst/>
                <a:gdLst>
                  <a:gd name="T0" fmla="*/ 0 w 21600"/>
                  <a:gd name="T1" fmla="*/ 0 h 21600"/>
                  <a:gd name="T2" fmla="*/ 21600 w 21600"/>
                  <a:gd name="T3" fmla="*/ 21600 h 21600"/>
                </a:gdLst>
                <a:ahLst/>
                <a:cxnLst/>
                <a:rect l="T0" t="T1" r="T2" b="T3"/>
                <a:pathLst>
                  <a:path w="21600" h="21600">
                    <a:moveTo>
                      <a:pt x="0" y="13055"/>
                    </a:moveTo>
                    <a:cubicBezTo>
                      <a:pt x="84" y="13114"/>
                      <a:pt x="434" y="13648"/>
                      <a:pt x="434" y="13648"/>
                    </a:cubicBezTo>
                    <a:cubicBezTo>
                      <a:pt x="880" y="14004"/>
                      <a:pt x="615" y="13856"/>
                      <a:pt x="1254" y="14004"/>
                    </a:cubicBezTo>
                    <a:cubicBezTo>
                      <a:pt x="1603" y="13945"/>
                      <a:pt x="1953" y="13975"/>
                      <a:pt x="2314" y="13886"/>
                    </a:cubicBezTo>
                    <a:cubicBezTo>
                      <a:pt x="2411" y="13856"/>
                      <a:pt x="2604" y="13648"/>
                      <a:pt x="2604" y="13648"/>
                    </a:cubicBezTo>
                    <a:cubicBezTo>
                      <a:pt x="2736" y="13144"/>
                      <a:pt x="2905" y="12877"/>
                      <a:pt x="3134" y="12699"/>
                    </a:cubicBezTo>
                    <a:cubicBezTo>
                      <a:pt x="3339" y="12847"/>
                      <a:pt x="3339" y="13263"/>
                      <a:pt x="3568" y="13411"/>
                    </a:cubicBezTo>
                    <a:cubicBezTo>
                      <a:pt x="3700" y="13470"/>
                      <a:pt x="3857" y="13470"/>
                      <a:pt x="4002" y="13530"/>
                    </a:cubicBezTo>
                    <a:cubicBezTo>
                      <a:pt x="4255" y="13737"/>
                      <a:pt x="4375" y="13856"/>
                      <a:pt x="4629" y="13530"/>
                    </a:cubicBezTo>
                    <a:cubicBezTo>
                      <a:pt x="4725" y="13381"/>
                      <a:pt x="4918" y="13055"/>
                      <a:pt x="4918" y="13055"/>
                    </a:cubicBezTo>
                    <a:cubicBezTo>
                      <a:pt x="5087" y="12402"/>
                      <a:pt x="5364" y="12016"/>
                      <a:pt x="5545" y="11393"/>
                    </a:cubicBezTo>
                    <a:cubicBezTo>
                      <a:pt x="5750" y="10592"/>
                      <a:pt x="5942" y="9524"/>
                      <a:pt x="6268" y="9020"/>
                    </a:cubicBezTo>
                    <a:cubicBezTo>
                      <a:pt x="6497" y="9198"/>
                      <a:pt x="6617" y="8723"/>
                      <a:pt x="6846" y="8545"/>
                    </a:cubicBezTo>
                    <a:cubicBezTo>
                      <a:pt x="7136" y="8782"/>
                      <a:pt x="7292" y="8159"/>
                      <a:pt x="7570" y="7952"/>
                    </a:cubicBezTo>
                    <a:cubicBezTo>
                      <a:pt x="7726" y="7329"/>
                      <a:pt x="7883" y="6765"/>
                      <a:pt x="8052" y="6171"/>
                    </a:cubicBezTo>
                    <a:cubicBezTo>
                      <a:pt x="8148" y="5103"/>
                      <a:pt x="8353" y="4065"/>
                      <a:pt x="8534" y="3086"/>
                    </a:cubicBezTo>
                    <a:cubicBezTo>
                      <a:pt x="8703" y="2047"/>
                      <a:pt x="8859" y="623"/>
                      <a:pt x="9257" y="0"/>
                    </a:cubicBezTo>
                    <a:cubicBezTo>
                      <a:pt x="9402" y="119"/>
                      <a:pt x="9558" y="119"/>
                      <a:pt x="9691" y="356"/>
                    </a:cubicBezTo>
                    <a:cubicBezTo>
                      <a:pt x="9788" y="504"/>
                      <a:pt x="9980" y="831"/>
                      <a:pt x="9980" y="831"/>
                    </a:cubicBezTo>
                    <a:cubicBezTo>
                      <a:pt x="10077" y="1187"/>
                      <a:pt x="10113" y="1513"/>
                      <a:pt x="10221" y="1899"/>
                    </a:cubicBezTo>
                    <a:cubicBezTo>
                      <a:pt x="10294" y="3323"/>
                      <a:pt x="10149" y="4807"/>
                      <a:pt x="10800" y="5341"/>
                    </a:cubicBezTo>
                    <a:cubicBezTo>
                      <a:pt x="10908" y="5756"/>
                      <a:pt x="11101" y="6231"/>
                      <a:pt x="11282" y="6527"/>
                    </a:cubicBezTo>
                    <a:cubicBezTo>
                      <a:pt x="11439" y="7091"/>
                      <a:pt x="11523" y="7418"/>
                      <a:pt x="11764" y="7833"/>
                    </a:cubicBezTo>
                    <a:cubicBezTo>
                      <a:pt x="11897" y="8337"/>
                      <a:pt x="12078" y="8901"/>
                      <a:pt x="12295" y="9257"/>
                    </a:cubicBezTo>
                    <a:cubicBezTo>
                      <a:pt x="12379" y="9880"/>
                      <a:pt x="12536" y="10385"/>
                      <a:pt x="12632" y="11037"/>
                    </a:cubicBezTo>
                    <a:cubicBezTo>
                      <a:pt x="12512" y="11898"/>
                      <a:pt x="12536" y="12224"/>
                      <a:pt x="12825" y="12936"/>
                    </a:cubicBezTo>
                    <a:cubicBezTo>
                      <a:pt x="12946" y="13826"/>
                      <a:pt x="12765" y="12758"/>
                      <a:pt x="13018" y="13530"/>
                    </a:cubicBezTo>
                    <a:cubicBezTo>
                      <a:pt x="13199" y="14093"/>
                      <a:pt x="13319" y="14984"/>
                      <a:pt x="13548" y="15547"/>
                    </a:cubicBezTo>
                    <a:cubicBezTo>
                      <a:pt x="13886" y="16378"/>
                      <a:pt x="14018" y="16141"/>
                      <a:pt x="14368" y="16615"/>
                    </a:cubicBezTo>
                    <a:cubicBezTo>
                      <a:pt x="14729" y="17090"/>
                      <a:pt x="14898" y="17684"/>
                      <a:pt x="15188" y="18396"/>
                    </a:cubicBezTo>
                    <a:cubicBezTo>
                      <a:pt x="15260" y="18959"/>
                      <a:pt x="15417" y="18752"/>
                      <a:pt x="15621" y="19108"/>
                    </a:cubicBezTo>
                    <a:cubicBezTo>
                      <a:pt x="16043" y="19849"/>
                      <a:pt x="16393" y="20651"/>
                      <a:pt x="16923" y="20888"/>
                    </a:cubicBezTo>
                    <a:cubicBezTo>
                      <a:pt x="17249" y="21422"/>
                      <a:pt x="17092" y="21244"/>
                      <a:pt x="17357" y="21481"/>
                    </a:cubicBezTo>
                    <a:cubicBezTo>
                      <a:pt x="18092" y="21333"/>
                      <a:pt x="18683" y="21333"/>
                      <a:pt x="19430" y="21600"/>
                    </a:cubicBezTo>
                    <a:cubicBezTo>
                      <a:pt x="19913" y="21274"/>
                      <a:pt x="19346" y="21600"/>
                      <a:pt x="20346" y="21600"/>
                    </a:cubicBezTo>
                    <a:cubicBezTo>
                      <a:pt x="20744" y="21600"/>
                      <a:pt x="21178" y="21363"/>
                      <a:pt x="21600" y="21363"/>
                    </a:cubicBezTo>
                  </a:path>
                </a:pathLst>
              </a:cu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13" name="Line 54"/>
              <p:cNvSpPr>
                <a:spLocks noChangeShapeType="1"/>
              </p:cNvSpPr>
              <p:nvPr/>
            </p:nvSpPr>
            <p:spPr bwMode="auto">
              <a:xfrm>
                <a:off x="800" y="0"/>
                <a:ext cx="2646" cy="1416"/>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14" name="Line 55"/>
              <p:cNvSpPr>
                <a:spLocks noChangeShapeType="1"/>
              </p:cNvSpPr>
              <p:nvPr/>
            </p:nvSpPr>
            <p:spPr bwMode="auto">
              <a:xfrm flipH="1">
                <a:off x="380" y="271"/>
                <a:ext cx="937" cy="1353"/>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15" name="Line 56"/>
              <p:cNvSpPr>
                <a:spLocks noChangeShapeType="1"/>
              </p:cNvSpPr>
              <p:nvPr/>
            </p:nvSpPr>
            <p:spPr bwMode="auto">
              <a:xfrm flipH="1">
                <a:off x="561" y="346"/>
                <a:ext cx="885" cy="1276"/>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16" name="Line 57"/>
              <p:cNvSpPr>
                <a:spLocks noChangeShapeType="1"/>
              </p:cNvSpPr>
              <p:nvPr/>
            </p:nvSpPr>
            <p:spPr bwMode="auto">
              <a:xfrm flipH="1">
                <a:off x="753" y="419"/>
                <a:ext cx="830" cy="1201"/>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17" name="Line 58"/>
              <p:cNvSpPr>
                <a:spLocks noChangeShapeType="1"/>
              </p:cNvSpPr>
              <p:nvPr/>
            </p:nvSpPr>
            <p:spPr bwMode="auto">
              <a:xfrm flipH="1">
                <a:off x="938" y="493"/>
                <a:ext cx="774" cy="1122"/>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18" name="Line 59"/>
              <p:cNvSpPr>
                <a:spLocks noChangeShapeType="1"/>
              </p:cNvSpPr>
              <p:nvPr/>
            </p:nvSpPr>
            <p:spPr bwMode="auto">
              <a:xfrm flipH="1">
                <a:off x="1133" y="572"/>
                <a:ext cx="721" cy="1043"/>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19" name="Line 60"/>
              <p:cNvSpPr>
                <a:spLocks noChangeShapeType="1"/>
              </p:cNvSpPr>
              <p:nvPr/>
            </p:nvSpPr>
            <p:spPr bwMode="auto">
              <a:xfrm flipH="1">
                <a:off x="1315" y="637"/>
                <a:ext cx="687" cy="983"/>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0" name="Line 61"/>
              <p:cNvSpPr>
                <a:spLocks noChangeShapeType="1"/>
              </p:cNvSpPr>
              <p:nvPr/>
            </p:nvSpPr>
            <p:spPr bwMode="auto">
              <a:xfrm flipH="1">
                <a:off x="1507" y="716"/>
                <a:ext cx="631" cy="908"/>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1" name="Line 62"/>
              <p:cNvSpPr>
                <a:spLocks noChangeShapeType="1"/>
              </p:cNvSpPr>
              <p:nvPr/>
            </p:nvSpPr>
            <p:spPr bwMode="auto">
              <a:xfrm flipH="1">
                <a:off x="1695" y="790"/>
                <a:ext cx="572" cy="829"/>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2" name="Line 63"/>
              <p:cNvSpPr>
                <a:spLocks noChangeShapeType="1"/>
              </p:cNvSpPr>
              <p:nvPr/>
            </p:nvSpPr>
            <p:spPr bwMode="auto">
              <a:xfrm flipH="1">
                <a:off x="1892" y="864"/>
                <a:ext cx="523" cy="764"/>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3" name="Line 64"/>
              <p:cNvSpPr>
                <a:spLocks noChangeShapeType="1"/>
              </p:cNvSpPr>
              <p:nvPr/>
            </p:nvSpPr>
            <p:spPr bwMode="auto">
              <a:xfrm flipH="1">
                <a:off x="2097" y="937"/>
                <a:ext cx="465" cy="685"/>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4" name="Line 65"/>
              <p:cNvSpPr>
                <a:spLocks noChangeShapeType="1"/>
              </p:cNvSpPr>
              <p:nvPr/>
            </p:nvSpPr>
            <p:spPr bwMode="auto">
              <a:xfrm flipH="1">
                <a:off x="2290" y="1022"/>
                <a:ext cx="410" cy="591"/>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5" name="Line 66"/>
              <p:cNvSpPr>
                <a:spLocks noChangeShapeType="1"/>
              </p:cNvSpPr>
              <p:nvPr/>
            </p:nvSpPr>
            <p:spPr bwMode="auto">
              <a:xfrm flipH="1">
                <a:off x="2484" y="1101"/>
                <a:ext cx="356" cy="527"/>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6" name="Line 67"/>
              <p:cNvSpPr>
                <a:spLocks noChangeShapeType="1"/>
              </p:cNvSpPr>
              <p:nvPr/>
            </p:nvSpPr>
            <p:spPr bwMode="auto">
              <a:xfrm flipH="1">
                <a:off x="2685" y="1181"/>
                <a:ext cx="300" cy="446"/>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7" name="Line 68"/>
              <p:cNvSpPr>
                <a:spLocks noChangeShapeType="1"/>
              </p:cNvSpPr>
              <p:nvPr/>
            </p:nvSpPr>
            <p:spPr bwMode="auto">
              <a:xfrm flipH="1">
                <a:off x="2883" y="1260"/>
                <a:ext cx="243" cy="362"/>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8" name="Line 69"/>
              <p:cNvSpPr>
                <a:spLocks noChangeShapeType="1"/>
              </p:cNvSpPr>
              <p:nvPr/>
            </p:nvSpPr>
            <p:spPr bwMode="auto">
              <a:xfrm flipH="1">
                <a:off x="3072" y="1329"/>
                <a:ext cx="187" cy="292"/>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29" name="Line 70"/>
              <p:cNvSpPr>
                <a:spLocks noChangeShapeType="1"/>
              </p:cNvSpPr>
              <p:nvPr/>
            </p:nvSpPr>
            <p:spPr bwMode="auto">
              <a:xfrm flipH="1">
                <a:off x="3240" y="1407"/>
                <a:ext cx="146" cy="223"/>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30" name="AutoShape 71"/>
              <p:cNvSpPr>
                <a:spLocks/>
              </p:cNvSpPr>
              <p:nvPr/>
            </p:nvSpPr>
            <p:spPr bwMode="auto">
              <a:xfrm rot="1860000">
                <a:off x="1221" y="679"/>
                <a:ext cx="161" cy="42"/>
              </a:xfrm>
              <a:prstGeom prst="leftRightArrow">
                <a:avLst>
                  <a:gd name="adj1" fmla="val 50000"/>
                  <a:gd name="adj2" fmla="val 76667"/>
                </a:avLst>
              </a:prstGeom>
              <a:solidFill>
                <a:schemeClr val="accent1"/>
              </a:solidFill>
              <a:ln w="12700">
                <a:solidFill>
                  <a:schemeClr val="tx1"/>
                </a:solidFill>
                <a:miter lim="800000"/>
                <a:headEnd/>
                <a:tailEnd/>
              </a:ln>
            </p:spPr>
            <p:txBody>
              <a:bodyPr lIns="0" tIns="0" rIns="0" bIns="0"/>
              <a:lstStyle/>
              <a:p>
                <a:endParaRPr lang="en-US"/>
              </a:p>
            </p:txBody>
          </p:sp>
          <p:sp>
            <p:nvSpPr>
              <p:cNvPr id="55331" name="Line 72"/>
              <p:cNvSpPr>
                <a:spLocks noChangeShapeType="1"/>
              </p:cNvSpPr>
              <p:nvPr/>
            </p:nvSpPr>
            <p:spPr bwMode="auto">
              <a:xfrm>
                <a:off x="1705" y="1416"/>
                <a:ext cx="496" cy="199"/>
              </a:xfrm>
              <a:prstGeom prst="line">
                <a:avLst/>
              </a:prstGeom>
              <a:noFill/>
              <a:ln w="254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32" name="Line 73"/>
              <p:cNvSpPr>
                <a:spLocks noChangeShapeType="1"/>
              </p:cNvSpPr>
              <p:nvPr/>
            </p:nvSpPr>
            <p:spPr bwMode="auto">
              <a:xfrm>
                <a:off x="1290" y="1243"/>
                <a:ext cx="1" cy="382"/>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33" name="Line 74"/>
              <p:cNvSpPr>
                <a:spLocks noChangeShapeType="1"/>
              </p:cNvSpPr>
              <p:nvPr/>
            </p:nvSpPr>
            <p:spPr bwMode="auto">
              <a:xfrm rot="10800000" flipH="1">
                <a:off x="1294" y="457"/>
                <a:ext cx="536" cy="785"/>
              </a:xfrm>
              <a:prstGeom prst="line">
                <a:avLst/>
              </a:prstGeom>
              <a:noFill/>
              <a:ln w="25400">
                <a:solidFill>
                  <a:srgbClr val="CC0000"/>
                </a:solidFill>
                <a:round/>
                <a:headEnd type="arrow" w="lg" len="lg"/>
                <a:tailEnd type="arrow" w="lg" len="lg"/>
              </a:ln>
              <a:extLst>
                <a:ext uri="{909E8E84-426E-40dd-AFC4-6F175D3DCCD1}">
                  <a14:hiddenFill xmlns:a14="http://schemas.microsoft.com/office/drawing/2010/main" xmlns="">
                    <a:noFill/>
                  </a14:hiddenFill>
                </a:ext>
              </a:extLst>
            </p:spPr>
            <p:txBody>
              <a:bodyPr/>
              <a:lstStyle/>
              <a:p>
                <a:endParaRPr lang="en-US"/>
              </a:p>
            </p:txBody>
          </p:sp>
          <p:sp>
            <p:nvSpPr>
              <p:cNvPr id="55334" name="Rectangle 75"/>
              <p:cNvSpPr>
                <a:spLocks/>
              </p:cNvSpPr>
              <p:nvPr/>
            </p:nvSpPr>
            <p:spPr bwMode="auto">
              <a:xfrm rot="12600001" flipH="1">
                <a:off x="1438" y="33"/>
                <a:ext cx="159" cy="107"/>
              </a:xfrm>
              <a:prstGeom prst="rect">
                <a:avLst/>
              </a:prstGeom>
              <a:solidFill>
                <a:srgbClr val="969696"/>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35" name="Rectangle 76"/>
              <p:cNvSpPr>
                <a:spLocks/>
              </p:cNvSpPr>
              <p:nvPr/>
            </p:nvSpPr>
            <p:spPr bwMode="auto">
              <a:xfrm rot="12600001" flipH="1">
                <a:off x="3124" y="933"/>
                <a:ext cx="172" cy="115"/>
              </a:xfrm>
              <a:prstGeom prst="rect">
                <a:avLst/>
              </a:prstGeom>
              <a:solidFill>
                <a:srgbClr val="DDDDD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36" name="Rectangle 77"/>
              <p:cNvSpPr>
                <a:spLocks/>
              </p:cNvSpPr>
              <p:nvPr/>
            </p:nvSpPr>
            <p:spPr bwMode="auto">
              <a:xfrm rot="12600001" flipH="1">
                <a:off x="1709" y="178"/>
                <a:ext cx="150" cy="106"/>
              </a:xfrm>
              <a:prstGeom prst="rect">
                <a:avLst/>
              </a:prstGeom>
              <a:solidFill>
                <a:srgbClr val="C0C0C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37" name="Rectangle 78"/>
              <p:cNvSpPr>
                <a:spLocks/>
              </p:cNvSpPr>
              <p:nvPr/>
            </p:nvSpPr>
            <p:spPr bwMode="auto">
              <a:xfrm rot="12600001" flipH="1">
                <a:off x="1834" y="242"/>
                <a:ext cx="163" cy="109"/>
              </a:xfrm>
              <a:prstGeom prst="rect">
                <a:avLst/>
              </a:prstGeom>
              <a:solidFill>
                <a:srgbClr val="969696"/>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38" name="Rectangle 79"/>
              <p:cNvSpPr>
                <a:spLocks/>
              </p:cNvSpPr>
              <p:nvPr/>
            </p:nvSpPr>
            <p:spPr bwMode="auto">
              <a:xfrm rot="12600001" flipH="1">
                <a:off x="1964" y="321"/>
                <a:ext cx="184" cy="116"/>
              </a:xfrm>
              <a:prstGeom prst="rect">
                <a:avLst/>
              </a:prstGeom>
              <a:solidFill>
                <a:srgbClr val="969696"/>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39" name="Rectangle 80"/>
              <p:cNvSpPr>
                <a:spLocks/>
              </p:cNvSpPr>
              <p:nvPr/>
            </p:nvSpPr>
            <p:spPr bwMode="auto">
              <a:xfrm rot="12600001" flipH="1">
                <a:off x="2119" y="397"/>
                <a:ext cx="177" cy="116"/>
              </a:xfrm>
              <a:prstGeom prst="rect">
                <a:avLst/>
              </a:prstGeom>
              <a:solidFill>
                <a:srgbClr val="80808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0" name="Rectangle 81"/>
              <p:cNvSpPr>
                <a:spLocks/>
              </p:cNvSpPr>
              <p:nvPr/>
            </p:nvSpPr>
            <p:spPr bwMode="auto">
              <a:xfrm rot="12600001" flipH="1">
                <a:off x="2266" y="471"/>
                <a:ext cx="160" cy="120"/>
              </a:xfrm>
              <a:prstGeom prst="rect">
                <a:avLst/>
              </a:prstGeom>
              <a:solidFill>
                <a:srgbClr val="80808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1" name="Rectangle 82"/>
              <p:cNvSpPr>
                <a:spLocks/>
              </p:cNvSpPr>
              <p:nvPr/>
            </p:nvSpPr>
            <p:spPr bwMode="auto">
              <a:xfrm rot="12600001" flipH="1">
                <a:off x="2397" y="546"/>
                <a:ext cx="185" cy="118"/>
              </a:xfrm>
              <a:prstGeom prst="rect">
                <a:avLst/>
              </a:prstGeom>
              <a:solidFill>
                <a:srgbClr val="B2B2B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2" name="Rectangle 83"/>
              <p:cNvSpPr>
                <a:spLocks/>
              </p:cNvSpPr>
              <p:nvPr/>
            </p:nvSpPr>
            <p:spPr bwMode="auto">
              <a:xfrm rot="12600001" flipH="1">
                <a:off x="2837" y="784"/>
                <a:ext cx="179" cy="117"/>
              </a:xfrm>
              <a:prstGeom prst="rect">
                <a:avLst/>
              </a:prstGeom>
              <a:solidFill>
                <a:srgbClr val="00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3" name="Rectangle 84"/>
              <p:cNvSpPr>
                <a:spLocks/>
              </p:cNvSpPr>
              <p:nvPr/>
            </p:nvSpPr>
            <p:spPr bwMode="auto">
              <a:xfrm rot="12600001" flipH="1">
                <a:off x="2986" y="862"/>
                <a:ext cx="168" cy="119"/>
              </a:xfrm>
              <a:prstGeom prst="rect">
                <a:avLst/>
              </a:prstGeom>
              <a:solidFill>
                <a:srgbClr val="00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4" name="Rectangle 85"/>
              <p:cNvSpPr>
                <a:spLocks/>
              </p:cNvSpPr>
              <p:nvPr/>
            </p:nvSpPr>
            <p:spPr bwMode="auto">
              <a:xfrm rot="12600001" flipH="1">
                <a:off x="3411" y="1086"/>
                <a:ext cx="167" cy="116"/>
              </a:xfrm>
              <a:prstGeom prst="rect">
                <a:avLst/>
              </a:prstGeom>
              <a:solidFill>
                <a:srgbClr val="4D4D4D"/>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5" name="Rectangle 86"/>
              <p:cNvSpPr>
                <a:spLocks/>
              </p:cNvSpPr>
              <p:nvPr/>
            </p:nvSpPr>
            <p:spPr bwMode="auto">
              <a:xfrm rot="12600001" flipH="1">
                <a:off x="3264" y="1015"/>
                <a:ext cx="180" cy="116"/>
              </a:xfrm>
              <a:prstGeom prst="rect">
                <a:avLst/>
              </a:prstGeom>
              <a:solidFill>
                <a:srgbClr val="969696"/>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6" name="Rectangle 87"/>
              <p:cNvSpPr>
                <a:spLocks/>
              </p:cNvSpPr>
              <p:nvPr/>
            </p:nvSpPr>
            <p:spPr bwMode="auto">
              <a:xfrm rot="12600001" flipH="1">
                <a:off x="1569" y="103"/>
                <a:ext cx="166" cy="111"/>
              </a:xfrm>
              <a:prstGeom prst="rect">
                <a:avLst/>
              </a:prstGeom>
              <a:solidFill>
                <a:srgbClr val="B2B2B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7" name="Rectangle 88"/>
              <p:cNvSpPr>
                <a:spLocks/>
              </p:cNvSpPr>
              <p:nvPr/>
            </p:nvSpPr>
            <p:spPr bwMode="auto">
              <a:xfrm rot="12600001" flipH="1">
                <a:off x="2698" y="708"/>
                <a:ext cx="168" cy="113"/>
              </a:xfrm>
              <a:prstGeom prst="rect">
                <a:avLst/>
              </a:prstGeom>
              <a:solidFill>
                <a:srgbClr val="00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8" name="Rectangle 89"/>
              <p:cNvSpPr>
                <a:spLocks/>
              </p:cNvSpPr>
              <p:nvPr/>
            </p:nvSpPr>
            <p:spPr bwMode="auto">
              <a:xfrm rot="12600001" flipH="1">
                <a:off x="2554" y="629"/>
                <a:ext cx="166" cy="106"/>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49" name="Rectangle 90"/>
              <p:cNvSpPr>
                <a:spLocks/>
              </p:cNvSpPr>
              <p:nvPr/>
            </p:nvSpPr>
            <p:spPr bwMode="auto">
              <a:xfrm rot="1739999">
                <a:off x="1314" y="574"/>
                <a:ext cx="2392" cy="10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50" name="AutoShape 91"/>
              <p:cNvSpPr>
                <a:spLocks/>
              </p:cNvSpPr>
              <p:nvPr/>
            </p:nvSpPr>
            <p:spPr bwMode="auto">
              <a:xfrm>
                <a:off x="392" y="1660"/>
                <a:ext cx="893" cy="59"/>
              </a:xfrm>
              <a:prstGeom prst="leftRightArrow">
                <a:avLst>
                  <a:gd name="adj1" fmla="val 50000"/>
                  <a:gd name="adj2" fmla="val 302712"/>
                </a:avLst>
              </a:prstGeom>
              <a:solidFill>
                <a:srgbClr val="00CC00"/>
              </a:solidFill>
              <a:ln w="12700">
                <a:solidFill>
                  <a:schemeClr val="tx1"/>
                </a:solidFill>
                <a:miter lim="800000"/>
                <a:headEnd/>
                <a:tailEnd/>
              </a:ln>
            </p:spPr>
            <p:txBody>
              <a:bodyPr lIns="0" tIns="0" rIns="0" bIns="0"/>
              <a:lstStyle/>
              <a:p>
                <a:endParaRPr lang="en-US"/>
              </a:p>
            </p:txBody>
          </p:sp>
          <p:sp>
            <p:nvSpPr>
              <p:cNvPr id="55351" name="AutoShape 92"/>
              <p:cNvSpPr>
                <a:spLocks/>
              </p:cNvSpPr>
              <p:nvPr/>
            </p:nvSpPr>
            <p:spPr bwMode="auto">
              <a:xfrm>
                <a:off x="1271" y="1658"/>
                <a:ext cx="895" cy="60"/>
              </a:xfrm>
              <a:prstGeom prst="leftRightArrow">
                <a:avLst>
                  <a:gd name="adj1" fmla="val 50000"/>
                  <a:gd name="adj2" fmla="val 298333"/>
                </a:avLst>
              </a:prstGeom>
              <a:solidFill>
                <a:srgbClr val="0000CC"/>
              </a:solidFill>
              <a:ln w="12700">
                <a:solidFill>
                  <a:schemeClr val="tx1"/>
                </a:solidFill>
                <a:miter lim="800000"/>
                <a:headEnd/>
                <a:tailEnd/>
              </a:ln>
            </p:spPr>
            <p:txBody>
              <a:bodyPr lIns="0" tIns="0" rIns="0" bIns="0"/>
              <a:lstStyle/>
              <a:p>
                <a:endParaRPr lang="en-US"/>
              </a:p>
            </p:txBody>
          </p:sp>
          <p:sp>
            <p:nvSpPr>
              <p:cNvPr id="55352" name="AutoShape 93"/>
              <p:cNvSpPr>
                <a:spLocks/>
              </p:cNvSpPr>
              <p:nvPr/>
            </p:nvSpPr>
            <p:spPr bwMode="auto">
              <a:xfrm rot="1679999">
                <a:off x="1312" y="264"/>
                <a:ext cx="556" cy="51"/>
              </a:xfrm>
              <a:prstGeom prst="leftRightArrow">
                <a:avLst>
                  <a:gd name="adj1" fmla="val 50000"/>
                  <a:gd name="adj2" fmla="val 218039"/>
                </a:avLst>
              </a:prstGeom>
              <a:solidFill>
                <a:srgbClr val="00CC00"/>
              </a:solidFill>
              <a:ln w="12700">
                <a:solidFill>
                  <a:schemeClr val="tx1"/>
                </a:solidFill>
                <a:miter lim="800000"/>
                <a:headEnd/>
                <a:tailEnd/>
              </a:ln>
            </p:spPr>
            <p:txBody>
              <a:bodyPr lIns="0" tIns="0" rIns="0" bIns="0"/>
              <a:lstStyle/>
              <a:p>
                <a:endParaRPr lang="en-US"/>
              </a:p>
            </p:txBody>
          </p:sp>
          <p:sp>
            <p:nvSpPr>
              <p:cNvPr id="55353" name="AutoShape 94"/>
              <p:cNvSpPr>
                <a:spLocks/>
              </p:cNvSpPr>
              <p:nvPr/>
            </p:nvSpPr>
            <p:spPr bwMode="auto">
              <a:xfrm rot="1739999">
                <a:off x="1765" y="644"/>
                <a:ext cx="1032" cy="59"/>
              </a:xfrm>
              <a:prstGeom prst="leftRightArrow">
                <a:avLst>
                  <a:gd name="adj1" fmla="val 50000"/>
                  <a:gd name="adj2" fmla="val 349831"/>
                </a:avLst>
              </a:prstGeom>
              <a:solidFill>
                <a:srgbClr val="0000CC"/>
              </a:solidFill>
              <a:ln w="12700">
                <a:solidFill>
                  <a:schemeClr val="tx1"/>
                </a:solidFill>
                <a:miter lim="800000"/>
                <a:headEnd/>
                <a:tailEnd/>
              </a:ln>
            </p:spPr>
            <p:txBody>
              <a:bodyPr lIns="0" tIns="0" rIns="0" bIns="0"/>
              <a:lstStyle/>
              <a:p>
                <a:endParaRPr lang="en-US"/>
              </a:p>
            </p:txBody>
          </p:sp>
          <p:sp>
            <p:nvSpPr>
              <p:cNvPr id="55354" name="Oval 95"/>
              <p:cNvSpPr>
                <a:spLocks/>
              </p:cNvSpPr>
              <p:nvPr/>
            </p:nvSpPr>
            <p:spPr bwMode="auto">
              <a:xfrm rot="2100000">
                <a:off x="2158" y="1107"/>
                <a:ext cx="115" cy="354"/>
              </a:xfrm>
              <a:prstGeom prst="ellipse">
                <a:avLst/>
              </a:prstGeom>
              <a:solidFill>
                <a:srgbClr val="CCFF33">
                  <a:alpha val="49803"/>
                </a:srgbClr>
              </a:solidFill>
              <a:ln>
                <a:noFill/>
              </a:ln>
              <a:extLst>
                <a:ext uri="{91240B29-F687-4f45-9708-019B960494DF}">
                  <a14:hiddenLine xmlns:a14="http://schemas.microsoft.com/office/drawing/2010/main" xmlns="" w="12700">
                    <a:solidFill>
                      <a:srgbClr val="000000"/>
                    </a:solidFill>
                    <a:round/>
                    <a:headEnd/>
                    <a:tailEnd/>
                  </a14:hiddenLine>
                </a:ext>
              </a:extLst>
            </p:spPr>
            <p:txBody>
              <a:bodyPr lIns="0" tIns="0" rIns="0" bIns="0"/>
              <a:lstStyle/>
              <a:p>
                <a:endParaRPr lang="en-US"/>
              </a:p>
            </p:txBody>
          </p:sp>
          <p:sp>
            <p:nvSpPr>
              <p:cNvPr id="55355" name="Oval 96"/>
              <p:cNvSpPr>
                <a:spLocks/>
              </p:cNvSpPr>
              <p:nvPr/>
            </p:nvSpPr>
            <p:spPr bwMode="auto">
              <a:xfrm rot="3360000">
                <a:off x="2267" y="1312"/>
                <a:ext cx="475" cy="128"/>
              </a:xfrm>
              <a:prstGeom prst="ellipse">
                <a:avLst/>
              </a:prstGeom>
              <a:solidFill>
                <a:srgbClr val="0066FF">
                  <a:alpha val="49803"/>
                </a:srgbClr>
              </a:solidFill>
              <a:ln>
                <a:noFill/>
              </a:ln>
              <a:extLst>
                <a:ext uri="{91240B29-F687-4f45-9708-019B960494DF}">
                  <a14:hiddenLine xmlns:a14="http://schemas.microsoft.com/office/drawing/2010/main" xmlns="" w="12700">
                    <a:solidFill>
                      <a:srgbClr val="000000"/>
                    </a:solidFill>
                    <a:round/>
                    <a:headEnd/>
                    <a:tailEnd/>
                  </a14:hiddenLine>
                </a:ext>
              </a:extLst>
            </p:spPr>
            <p:txBody>
              <a:bodyPr lIns="0" tIns="0" rIns="0" bIns="0"/>
              <a:lstStyle/>
              <a:p>
                <a:endParaRPr lang="en-US"/>
              </a:p>
            </p:txBody>
          </p:sp>
          <p:grpSp>
            <p:nvGrpSpPr>
              <p:cNvPr id="55356" name="Group 97"/>
              <p:cNvGrpSpPr>
                <a:grpSpLocks/>
              </p:cNvGrpSpPr>
              <p:nvPr/>
            </p:nvGrpSpPr>
            <p:grpSpPr bwMode="auto">
              <a:xfrm>
                <a:off x="0" y="144"/>
                <a:ext cx="751" cy="704"/>
                <a:chOff x="0" y="0"/>
                <a:chExt cx="751" cy="703"/>
              </a:xfrm>
            </p:grpSpPr>
            <p:sp>
              <p:nvSpPr>
                <p:cNvPr id="55360" name="AutoShape 98"/>
                <p:cNvSpPr>
                  <a:spLocks/>
                </p:cNvSpPr>
                <p:nvPr/>
              </p:nvSpPr>
              <p:spPr bwMode="auto">
                <a:xfrm>
                  <a:off x="68" y="18"/>
                  <a:ext cx="683" cy="685"/>
                </a:xfrm>
                <a:custGeom>
                  <a:avLst/>
                  <a:gdLst>
                    <a:gd name="T0" fmla="*/ 0 w 21600"/>
                    <a:gd name="T1" fmla="*/ 0 h 21600"/>
                    <a:gd name="T2" fmla="*/ 21600 w 21600"/>
                    <a:gd name="T3" fmla="*/ 21600 h 21600"/>
                  </a:gdLst>
                  <a:ahLst/>
                  <a:cxnLst/>
                  <a:rect l="T0" t="T1" r="T2" b="T3"/>
                  <a:pathLst>
                    <a:path w="21600" h="21600">
                      <a:moveTo>
                        <a:pt x="8984" y="9257"/>
                      </a:moveTo>
                      <a:lnTo>
                        <a:pt x="12844" y="21600"/>
                      </a:lnTo>
                      <a:lnTo>
                        <a:pt x="0" y="15049"/>
                      </a:lnTo>
                      <a:lnTo>
                        <a:pt x="1140" y="0"/>
                      </a:lnTo>
                      <a:lnTo>
                        <a:pt x="21600" y="248"/>
                      </a:lnTo>
                      <a:lnTo>
                        <a:pt x="8984" y="9257"/>
                      </a:lnTo>
                      <a:close/>
                      <a:moveTo>
                        <a:pt x="8984" y="9257"/>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61" name="Oval 99"/>
                <p:cNvSpPr>
                  <a:spLocks/>
                </p:cNvSpPr>
                <p:nvPr/>
              </p:nvSpPr>
              <p:spPr bwMode="auto">
                <a:xfrm>
                  <a:off x="154" y="129"/>
                  <a:ext cx="335" cy="356"/>
                </a:xfrm>
                <a:prstGeom prst="ellipse">
                  <a:avLst/>
                </a:prstGeom>
                <a:noFill/>
                <a:ln w="25400">
                  <a:solidFill>
                    <a:srgbClr val="FAFD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62" name="Oval 100"/>
                <p:cNvSpPr>
                  <a:spLocks/>
                </p:cNvSpPr>
                <p:nvPr/>
              </p:nvSpPr>
              <p:spPr bwMode="auto">
                <a:xfrm>
                  <a:off x="240" y="220"/>
                  <a:ext cx="152" cy="153"/>
                </a:xfrm>
                <a:prstGeom prst="ellipse">
                  <a:avLst/>
                </a:prstGeom>
                <a:noFill/>
                <a:ln w="25400">
                  <a:solidFill>
                    <a:srgbClr val="FAFD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63" name="Oval 101"/>
                <p:cNvSpPr>
                  <a:spLocks/>
                </p:cNvSpPr>
                <p:nvPr/>
              </p:nvSpPr>
              <p:spPr bwMode="auto">
                <a:xfrm>
                  <a:off x="58" y="27"/>
                  <a:ext cx="525" cy="566"/>
                </a:xfrm>
                <a:prstGeom prst="ellipse">
                  <a:avLst/>
                </a:prstGeom>
                <a:noFill/>
                <a:ln w="25400">
                  <a:solidFill>
                    <a:srgbClr val="FAFD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64" name="Oval 102"/>
                <p:cNvSpPr>
                  <a:spLocks/>
                </p:cNvSpPr>
                <p:nvPr/>
              </p:nvSpPr>
              <p:spPr bwMode="auto">
                <a:xfrm>
                  <a:off x="186" y="159"/>
                  <a:ext cx="273" cy="295"/>
                </a:xfrm>
                <a:prstGeom prst="ellipse">
                  <a:avLst/>
                </a:prstGeom>
                <a:noFill/>
                <a:ln w="25400">
                  <a:solidFill>
                    <a:srgbClr val="FAFD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65" name="Oval 103"/>
                <p:cNvSpPr>
                  <a:spLocks/>
                </p:cNvSpPr>
                <p:nvPr/>
              </p:nvSpPr>
              <p:spPr bwMode="auto">
                <a:xfrm>
                  <a:off x="218" y="189"/>
                  <a:ext cx="209" cy="229"/>
                </a:xfrm>
                <a:prstGeom prst="ellipse">
                  <a:avLst/>
                </a:prstGeom>
                <a:noFill/>
                <a:ln w="25400">
                  <a:solidFill>
                    <a:srgbClr val="FAFD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66" name="Oval 104"/>
                <p:cNvSpPr>
                  <a:spLocks/>
                </p:cNvSpPr>
                <p:nvPr/>
              </p:nvSpPr>
              <p:spPr bwMode="auto">
                <a:xfrm>
                  <a:off x="87" y="53"/>
                  <a:ext cx="471" cy="508"/>
                </a:xfrm>
                <a:prstGeom prst="ellipse">
                  <a:avLst/>
                </a:prstGeom>
                <a:noFill/>
                <a:ln w="25400">
                  <a:solidFill>
                    <a:srgbClr val="FAFD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67" name="Oval 105"/>
                <p:cNvSpPr>
                  <a:spLocks/>
                </p:cNvSpPr>
                <p:nvPr/>
              </p:nvSpPr>
              <p:spPr bwMode="auto">
                <a:xfrm>
                  <a:off x="107" y="80"/>
                  <a:ext cx="414" cy="448"/>
                </a:xfrm>
                <a:prstGeom prst="ellipse">
                  <a:avLst/>
                </a:prstGeom>
                <a:noFill/>
                <a:ln w="25400">
                  <a:solidFill>
                    <a:srgbClr val="FAFD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68" name="AutoShape 106"/>
                <p:cNvSpPr>
                  <a:spLocks/>
                </p:cNvSpPr>
                <p:nvPr/>
              </p:nvSpPr>
              <p:spPr bwMode="auto">
                <a:xfrm>
                  <a:off x="0" y="0"/>
                  <a:ext cx="730" cy="684"/>
                </a:xfrm>
                <a:custGeom>
                  <a:avLst/>
                  <a:gdLst>
                    <a:gd name="T0" fmla="*/ 0 w 21600"/>
                    <a:gd name="T1" fmla="*/ 0 h 21600"/>
                    <a:gd name="T2" fmla="*/ 21600 w 21600"/>
                    <a:gd name="T3" fmla="*/ 21600 h 21600"/>
                  </a:gdLst>
                  <a:ahLst/>
                  <a:cxnLst/>
                  <a:rect l="T0" t="T1" r="T2" b="T3"/>
                  <a:pathLst>
                    <a:path w="21600" h="21600">
                      <a:moveTo>
                        <a:pt x="8984" y="9257"/>
                      </a:moveTo>
                      <a:lnTo>
                        <a:pt x="12844" y="21600"/>
                      </a:lnTo>
                      <a:lnTo>
                        <a:pt x="0" y="15049"/>
                      </a:lnTo>
                      <a:lnTo>
                        <a:pt x="1140" y="0"/>
                      </a:lnTo>
                      <a:lnTo>
                        <a:pt x="21600" y="248"/>
                      </a:lnTo>
                      <a:lnTo>
                        <a:pt x="8984" y="9257"/>
                      </a:lnTo>
                      <a:close/>
                      <a:moveTo>
                        <a:pt x="8984" y="9257"/>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nvGrpSpPr>
                <p:cNvPr id="55369" name="Group 107"/>
                <p:cNvGrpSpPr>
                  <a:grpSpLocks/>
                </p:cNvGrpSpPr>
                <p:nvPr/>
              </p:nvGrpSpPr>
              <p:grpSpPr bwMode="auto">
                <a:xfrm>
                  <a:off x="75" y="71"/>
                  <a:ext cx="382" cy="230"/>
                  <a:chOff x="0" y="0"/>
                  <a:chExt cx="382" cy="230"/>
                </a:xfrm>
              </p:grpSpPr>
              <p:sp>
                <p:nvSpPr>
                  <p:cNvPr id="55370" name="AutoShape 108"/>
                  <p:cNvSpPr>
                    <a:spLocks/>
                  </p:cNvSpPr>
                  <p:nvPr/>
                </p:nvSpPr>
                <p:spPr bwMode="auto">
                  <a:xfrm>
                    <a:off x="0" y="4"/>
                    <a:ext cx="382" cy="223"/>
                  </a:xfrm>
                  <a:custGeom>
                    <a:avLst/>
                    <a:gdLst>
                      <a:gd name="T0" fmla="*/ 0 w 21600"/>
                      <a:gd name="T1" fmla="*/ 0 h 21600"/>
                      <a:gd name="T2" fmla="*/ 21600 w 21600"/>
                      <a:gd name="T3" fmla="*/ 21600 h 21600"/>
                    </a:gdLst>
                    <a:ahLst/>
                    <a:cxnLst/>
                    <a:rect l="T0" t="T1" r="T2" b="T3"/>
                    <a:pathLst>
                      <a:path w="21600" h="21600">
                        <a:moveTo>
                          <a:pt x="7117" y="16"/>
                        </a:moveTo>
                        <a:lnTo>
                          <a:pt x="8194" y="985"/>
                        </a:lnTo>
                        <a:lnTo>
                          <a:pt x="8259" y="1001"/>
                        </a:lnTo>
                        <a:lnTo>
                          <a:pt x="8603" y="1001"/>
                        </a:lnTo>
                        <a:lnTo>
                          <a:pt x="8690" y="1017"/>
                        </a:lnTo>
                        <a:lnTo>
                          <a:pt x="8743" y="1065"/>
                        </a:lnTo>
                        <a:lnTo>
                          <a:pt x="8830" y="1144"/>
                        </a:lnTo>
                        <a:lnTo>
                          <a:pt x="13912" y="7200"/>
                        </a:lnTo>
                        <a:lnTo>
                          <a:pt x="15581" y="6755"/>
                        </a:lnTo>
                        <a:lnTo>
                          <a:pt x="15581" y="6723"/>
                        </a:lnTo>
                        <a:lnTo>
                          <a:pt x="15753" y="6675"/>
                        </a:lnTo>
                        <a:lnTo>
                          <a:pt x="15764" y="6691"/>
                        </a:lnTo>
                        <a:lnTo>
                          <a:pt x="18197" y="6040"/>
                        </a:lnTo>
                        <a:lnTo>
                          <a:pt x="18359" y="6008"/>
                        </a:lnTo>
                        <a:lnTo>
                          <a:pt x="18553" y="5960"/>
                        </a:lnTo>
                        <a:lnTo>
                          <a:pt x="18725" y="5944"/>
                        </a:lnTo>
                        <a:lnTo>
                          <a:pt x="18843" y="5928"/>
                        </a:lnTo>
                        <a:lnTo>
                          <a:pt x="18951" y="5928"/>
                        </a:lnTo>
                        <a:lnTo>
                          <a:pt x="19037" y="5944"/>
                        </a:lnTo>
                        <a:lnTo>
                          <a:pt x="19134" y="5960"/>
                        </a:lnTo>
                        <a:lnTo>
                          <a:pt x="19231" y="5960"/>
                        </a:lnTo>
                        <a:lnTo>
                          <a:pt x="19317" y="6008"/>
                        </a:lnTo>
                        <a:lnTo>
                          <a:pt x="20049" y="6342"/>
                        </a:lnTo>
                        <a:lnTo>
                          <a:pt x="20276" y="6405"/>
                        </a:lnTo>
                        <a:lnTo>
                          <a:pt x="21148" y="6660"/>
                        </a:lnTo>
                        <a:lnTo>
                          <a:pt x="21255" y="6691"/>
                        </a:lnTo>
                        <a:lnTo>
                          <a:pt x="21363" y="6739"/>
                        </a:lnTo>
                        <a:lnTo>
                          <a:pt x="21449" y="6787"/>
                        </a:lnTo>
                        <a:lnTo>
                          <a:pt x="21503" y="6850"/>
                        </a:lnTo>
                        <a:lnTo>
                          <a:pt x="21557" y="6914"/>
                        </a:lnTo>
                        <a:lnTo>
                          <a:pt x="21589" y="6977"/>
                        </a:lnTo>
                        <a:lnTo>
                          <a:pt x="21600" y="7057"/>
                        </a:lnTo>
                        <a:lnTo>
                          <a:pt x="21589" y="7105"/>
                        </a:lnTo>
                        <a:lnTo>
                          <a:pt x="21578" y="7168"/>
                        </a:lnTo>
                        <a:lnTo>
                          <a:pt x="21546" y="7232"/>
                        </a:lnTo>
                        <a:lnTo>
                          <a:pt x="21492" y="7279"/>
                        </a:lnTo>
                        <a:lnTo>
                          <a:pt x="21342" y="7454"/>
                        </a:lnTo>
                        <a:lnTo>
                          <a:pt x="21115" y="7661"/>
                        </a:lnTo>
                        <a:lnTo>
                          <a:pt x="20846" y="7852"/>
                        </a:lnTo>
                        <a:lnTo>
                          <a:pt x="20588" y="8042"/>
                        </a:lnTo>
                        <a:lnTo>
                          <a:pt x="20286" y="8217"/>
                        </a:lnTo>
                        <a:lnTo>
                          <a:pt x="20028" y="8360"/>
                        </a:lnTo>
                        <a:lnTo>
                          <a:pt x="19694" y="8503"/>
                        </a:lnTo>
                        <a:lnTo>
                          <a:pt x="19177" y="8710"/>
                        </a:lnTo>
                        <a:lnTo>
                          <a:pt x="18520" y="8948"/>
                        </a:lnTo>
                        <a:lnTo>
                          <a:pt x="17724" y="9219"/>
                        </a:lnTo>
                        <a:lnTo>
                          <a:pt x="16539" y="9584"/>
                        </a:lnTo>
                        <a:lnTo>
                          <a:pt x="15236" y="9997"/>
                        </a:lnTo>
                        <a:lnTo>
                          <a:pt x="14913" y="10840"/>
                        </a:lnTo>
                        <a:lnTo>
                          <a:pt x="10832" y="20948"/>
                        </a:lnTo>
                        <a:lnTo>
                          <a:pt x="10746" y="21107"/>
                        </a:lnTo>
                        <a:lnTo>
                          <a:pt x="10628" y="21234"/>
                        </a:lnTo>
                        <a:lnTo>
                          <a:pt x="10520" y="21330"/>
                        </a:lnTo>
                        <a:lnTo>
                          <a:pt x="10402" y="21393"/>
                        </a:lnTo>
                        <a:lnTo>
                          <a:pt x="10272" y="21425"/>
                        </a:lnTo>
                        <a:lnTo>
                          <a:pt x="9336" y="21600"/>
                        </a:lnTo>
                        <a:lnTo>
                          <a:pt x="9260" y="21584"/>
                        </a:lnTo>
                        <a:lnTo>
                          <a:pt x="9174" y="21536"/>
                        </a:lnTo>
                        <a:lnTo>
                          <a:pt x="8959" y="21330"/>
                        </a:lnTo>
                        <a:lnTo>
                          <a:pt x="8636" y="20964"/>
                        </a:lnTo>
                        <a:lnTo>
                          <a:pt x="8420" y="20694"/>
                        </a:lnTo>
                        <a:lnTo>
                          <a:pt x="8420" y="20615"/>
                        </a:lnTo>
                        <a:lnTo>
                          <a:pt x="8485" y="20551"/>
                        </a:lnTo>
                        <a:lnTo>
                          <a:pt x="8550" y="20503"/>
                        </a:lnTo>
                        <a:lnTo>
                          <a:pt x="8614" y="20503"/>
                        </a:lnTo>
                        <a:lnTo>
                          <a:pt x="8700" y="20503"/>
                        </a:lnTo>
                        <a:lnTo>
                          <a:pt x="8786" y="20503"/>
                        </a:lnTo>
                        <a:lnTo>
                          <a:pt x="8894" y="20551"/>
                        </a:lnTo>
                        <a:lnTo>
                          <a:pt x="9303" y="20742"/>
                        </a:lnTo>
                        <a:lnTo>
                          <a:pt x="9400" y="20170"/>
                        </a:lnTo>
                        <a:lnTo>
                          <a:pt x="9508" y="19581"/>
                        </a:lnTo>
                        <a:lnTo>
                          <a:pt x="9659" y="18532"/>
                        </a:lnTo>
                        <a:lnTo>
                          <a:pt x="9842" y="17245"/>
                        </a:lnTo>
                        <a:lnTo>
                          <a:pt x="9971" y="16148"/>
                        </a:lnTo>
                        <a:lnTo>
                          <a:pt x="10089" y="15131"/>
                        </a:lnTo>
                        <a:lnTo>
                          <a:pt x="10186" y="14177"/>
                        </a:lnTo>
                        <a:lnTo>
                          <a:pt x="10240" y="13383"/>
                        </a:lnTo>
                        <a:lnTo>
                          <a:pt x="10272" y="12858"/>
                        </a:lnTo>
                        <a:lnTo>
                          <a:pt x="10283" y="12350"/>
                        </a:lnTo>
                        <a:lnTo>
                          <a:pt x="10262" y="12191"/>
                        </a:lnTo>
                        <a:lnTo>
                          <a:pt x="10219" y="12095"/>
                        </a:lnTo>
                        <a:lnTo>
                          <a:pt x="10175" y="12064"/>
                        </a:lnTo>
                        <a:lnTo>
                          <a:pt x="10100" y="12064"/>
                        </a:lnTo>
                        <a:lnTo>
                          <a:pt x="9745" y="12207"/>
                        </a:lnTo>
                        <a:lnTo>
                          <a:pt x="9336" y="12302"/>
                        </a:lnTo>
                        <a:lnTo>
                          <a:pt x="8905" y="12366"/>
                        </a:lnTo>
                        <a:lnTo>
                          <a:pt x="8388" y="12413"/>
                        </a:lnTo>
                        <a:lnTo>
                          <a:pt x="8151" y="12334"/>
                        </a:lnTo>
                        <a:lnTo>
                          <a:pt x="7979" y="12350"/>
                        </a:lnTo>
                        <a:lnTo>
                          <a:pt x="7408" y="12397"/>
                        </a:lnTo>
                        <a:lnTo>
                          <a:pt x="7257" y="12397"/>
                        </a:lnTo>
                        <a:lnTo>
                          <a:pt x="7214" y="12302"/>
                        </a:lnTo>
                        <a:lnTo>
                          <a:pt x="7139" y="11873"/>
                        </a:lnTo>
                        <a:lnTo>
                          <a:pt x="6967" y="11873"/>
                        </a:lnTo>
                        <a:lnTo>
                          <a:pt x="6676" y="11889"/>
                        </a:lnTo>
                        <a:lnTo>
                          <a:pt x="6234" y="11905"/>
                        </a:lnTo>
                        <a:lnTo>
                          <a:pt x="5535" y="11936"/>
                        </a:lnTo>
                        <a:lnTo>
                          <a:pt x="4339" y="11905"/>
                        </a:lnTo>
                        <a:lnTo>
                          <a:pt x="3629" y="11873"/>
                        </a:lnTo>
                        <a:lnTo>
                          <a:pt x="3478" y="11841"/>
                        </a:lnTo>
                        <a:lnTo>
                          <a:pt x="3381" y="11825"/>
                        </a:lnTo>
                        <a:lnTo>
                          <a:pt x="3284" y="11777"/>
                        </a:lnTo>
                        <a:lnTo>
                          <a:pt x="3209" y="11714"/>
                        </a:lnTo>
                        <a:lnTo>
                          <a:pt x="3155" y="11650"/>
                        </a:lnTo>
                        <a:lnTo>
                          <a:pt x="3112" y="11555"/>
                        </a:lnTo>
                        <a:lnTo>
                          <a:pt x="3101" y="11444"/>
                        </a:lnTo>
                        <a:lnTo>
                          <a:pt x="3112" y="11285"/>
                        </a:lnTo>
                        <a:lnTo>
                          <a:pt x="2606" y="10538"/>
                        </a:lnTo>
                        <a:lnTo>
                          <a:pt x="2035" y="11809"/>
                        </a:lnTo>
                        <a:lnTo>
                          <a:pt x="1712" y="12366"/>
                        </a:lnTo>
                        <a:lnTo>
                          <a:pt x="1637" y="12461"/>
                        </a:lnTo>
                        <a:lnTo>
                          <a:pt x="1594" y="12525"/>
                        </a:lnTo>
                        <a:lnTo>
                          <a:pt x="1507" y="12540"/>
                        </a:lnTo>
                        <a:lnTo>
                          <a:pt x="1195" y="12668"/>
                        </a:lnTo>
                        <a:lnTo>
                          <a:pt x="872" y="12747"/>
                        </a:lnTo>
                        <a:lnTo>
                          <a:pt x="571" y="12842"/>
                        </a:lnTo>
                        <a:lnTo>
                          <a:pt x="474" y="12858"/>
                        </a:lnTo>
                        <a:lnTo>
                          <a:pt x="366" y="12842"/>
                        </a:lnTo>
                        <a:lnTo>
                          <a:pt x="323" y="12795"/>
                        </a:lnTo>
                        <a:lnTo>
                          <a:pt x="441" y="12715"/>
                        </a:lnTo>
                        <a:lnTo>
                          <a:pt x="528" y="12652"/>
                        </a:lnTo>
                        <a:lnTo>
                          <a:pt x="603" y="12413"/>
                        </a:lnTo>
                        <a:lnTo>
                          <a:pt x="538" y="12397"/>
                        </a:lnTo>
                        <a:lnTo>
                          <a:pt x="474" y="12397"/>
                        </a:lnTo>
                        <a:lnTo>
                          <a:pt x="398" y="12350"/>
                        </a:lnTo>
                        <a:lnTo>
                          <a:pt x="485" y="12286"/>
                        </a:lnTo>
                        <a:lnTo>
                          <a:pt x="571" y="12238"/>
                        </a:lnTo>
                        <a:lnTo>
                          <a:pt x="646" y="12223"/>
                        </a:lnTo>
                        <a:lnTo>
                          <a:pt x="700" y="11968"/>
                        </a:lnTo>
                        <a:lnTo>
                          <a:pt x="646" y="11968"/>
                        </a:lnTo>
                        <a:lnTo>
                          <a:pt x="560" y="11952"/>
                        </a:lnTo>
                        <a:lnTo>
                          <a:pt x="495" y="11905"/>
                        </a:lnTo>
                        <a:lnTo>
                          <a:pt x="528" y="11873"/>
                        </a:lnTo>
                        <a:lnTo>
                          <a:pt x="614" y="11825"/>
                        </a:lnTo>
                        <a:lnTo>
                          <a:pt x="743" y="11777"/>
                        </a:lnTo>
                        <a:lnTo>
                          <a:pt x="1378" y="9219"/>
                        </a:lnTo>
                        <a:lnTo>
                          <a:pt x="1184" y="9203"/>
                        </a:lnTo>
                        <a:lnTo>
                          <a:pt x="1098" y="9155"/>
                        </a:lnTo>
                        <a:lnTo>
                          <a:pt x="1044" y="9123"/>
                        </a:lnTo>
                        <a:lnTo>
                          <a:pt x="1001" y="9028"/>
                        </a:lnTo>
                        <a:lnTo>
                          <a:pt x="980" y="8948"/>
                        </a:lnTo>
                        <a:lnTo>
                          <a:pt x="1012" y="8885"/>
                        </a:lnTo>
                        <a:lnTo>
                          <a:pt x="1044" y="8837"/>
                        </a:lnTo>
                        <a:lnTo>
                          <a:pt x="1098" y="8774"/>
                        </a:lnTo>
                        <a:lnTo>
                          <a:pt x="1174" y="8742"/>
                        </a:lnTo>
                        <a:lnTo>
                          <a:pt x="1421" y="8630"/>
                        </a:lnTo>
                        <a:lnTo>
                          <a:pt x="474" y="6421"/>
                        </a:lnTo>
                        <a:lnTo>
                          <a:pt x="355" y="6389"/>
                        </a:lnTo>
                        <a:lnTo>
                          <a:pt x="226" y="6294"/>
                        </a:lnTo>
                        <a:lnTo>
                          <a:pt x="409" y="6215"/>
                        </a:lnTo>
                        <a:lnTo>
                          <a:pt x="345" y="6040"/>
                        </a:lnTo>
                        <a:lnTo>
                          <a:pt x="215" y="6024"/>
                        </a:lnTo>
                        <a:lnTo>
                          <a:pt x="54" y="5960"/>
                        </a:lnTo>
                        <a:lnTo>
                          <a:pt x="258" y="5881"/>
                        </a:lnTo>
                        <a:lnTo>
                          <a:pt x="215" y="5770"/>
                        </a:lnTo>
                        <a:lnTo>
                          <a:pt x="86" y="5706"/>
                        </a:lnTo>
                        <a:lnTo>
                          <a:pt x="0" y="5642"/>
                        </a:lnTo>
                        <a:lnTo>
                          <a:pt x="75" y="5611"/>
                        </a:lnTo>
                        <a:lnTo>
                          <a:pt x="172" y="5579"/>
                        </a:lnTo>
                        <a:lnTo>
                          <a:pt x="215" y="5547"/>
                        </a:lnTo>
                        <a:lnTo>
                          <a:pt x="797" y="5420"/>
                        </a:lnTo>
                        <a:lnTo>
                          <a:pt x="1324" y="5340"/>
                        </a:lnTo>
                        <a:lnTo>
                          <a:pt x="1454" y="5372"/>
                        </a:lnTo>
                        <a:lnTo>
                          <a:pt x="1583" y="5452"/>
                        </a:lnTo>
                        <a:lnTo>
                          <a:pt x="3596" y="7963"/>
                        </a:lnTo>
                        <a:lnTo>
                          <a:pt x="3726" y="7963"/>
                        </a:lnTo>
                        <a:lnTo>
                          <a:pt x="3823" y="7963"/>
                        </a:lnTo>
                        <a:lnTo>
                          <a:pt x="3919" y="7995"/>
                        </a:lnTo>
                        <a:lnTo>
                          <a:pt x="4027" y="8042"/>
                        </a:lnTo>
                        <a:lnTo>
                          <a:pt x="4135" y="8122"/>
                        </a:lnTo>
                        <a:lnTo>
                          <a:pt x="5621" y="9298"/>
                        </a:lnTo>
                        <a:lnTo>
                          <a:pt x="5761" y="9393"/>
                        </a:lnTo>
                        <a:lnTo>
                          <a:pt x="5922" y="9457"/>
                        </a:lnTo>
                        <a:lnTo>
                          <a:pt x="6095" y="9473"/>
                        </a:lnTo>
                        <a:lnTo>
                          <a:pt x="6278" y="9473"/>
                        </a:lnTo>
                        <a:lnTo>
                          <a:pt x="6450" y="9457"/>
                        </a:lnTo>
                        <a:lnTo>
                          <a:pt x="6881" y="9346"/>
                        </a:lnTo>
                        <a:lnTo>
                          <a:pt x="6848" y="8758"/>
                        </a:lnTo>
                        <a:lnTo>
                          <a:pt x="6837" y="8281"/>
                        </a:lnTo>
                        <a:lnTo>
                          <a:pt x="6891" y="8217"/>
                        </a:lnTo>
                        <a:lnTo>
                          <a:pt x="7419" y="8106"/>
                        </a:lnTo>
                        <a:lnTo>
                          <a:pt x="7667" y="7931"/>
                        </a:lnTo>
                        <a:lnTo>
                          <a:pt x="7893" y="7820"/>
                        </a:lnTo>
                        <a:lnTo>
                          <a:pt x="8216" y="7629"/>
                        </a:lnTo>
                        <a:lnTo>
                          <a:pt x="8593" y="7454"/>
                        </a:lnTo>
                        <a:lnTo>
                          <a:pt x="8991" y="7279"/>
                        </a:lnTo>
                        <a:lnTo>
                          <a:pt x="9379" y="7168"/>
                        </a:lnTo>
                        <a:lnTo>
                          <a:pt x="7365" y="1319"/>
                        </a:lnTo>
                        <a:lnTo>
                          <a:pt x="7300" y="1256"/>
                        </a:lnTo>
                        <a:lnTo>
                          <a:pt x="7279" y="1192"/>
                        </a:lnTo>
                        <a:lnTo>
                          <a:pt x="6719" y="95"/>
                        </a:lnTo>
                        <a:lnTo>
                          <a:pt x="6719" y="79"/>
                        </a:lnTo>
                        <a:lnTo>
                          <a:pt x="7053" y="0"/>
                        </a:lnTo>
                        <a:lnTo>
                          <a:pt x="7074" y="0"/>
                        </a:lnTo>
                        <a:lnTo>
                          <a:pt x="7117" y="16"/>
                        </a:lnTo>
                        <a:close/>
                        <a:moveTo>
                          <a:pt x="7117" y="16"/>
                        </a:moveTo>
                      </a:path>
                    </a:pathLst>
                  </a:custGeom>
                  <a:solidFill>
                    <a:srgbClr val="00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71" name="AutoShape 109"/>
                  <p:cNvSpPr>
                    <a:spLocks/>
                  </p:cNvSpPr>
                  <p:nvPr/>
                </p:nvSpPr>
                <p:spPr bwMode="auto">
                  <a:xfrm>
                    <a:off x="124" y="5"/>
                    <a:ext cx="120" cy="74"/>
                  </a:xfrm>
                  <a:custGeom>
                    <a:avLst/>
                    <a:gdLst>
                      <a:gd name="T0" fmla="*/ 0 w 21600"/>
                      <a:gd name="T1" fmla="*/ 0 h 21600"/>
                      <a:gd name="T2" fmla="*/ 21600 w 21600"/>
                      <a:gd name="T3" fmla="*/ 21600 h 21600"/>
                    </a:gdLst>
                    <a:ahLst/>
                    <a:cxnLst/>
                    <a:rect l="T0" t="T1" r="T2" b="T3"/>
                    <a:pathLst>
                      <a:path w="21600" h="21600">
                        <a:moveTo>
                          <a:pt x="3754" y="2997"/>
                        </a:moveTo>
                        <a:lnTo>
                          <a:pt x="3958" y="2997"/>
                        </a:lnTo>
                        <a:lnTo>
                          <a:pt x="4948" y="2997"/>
                        </a:lnTo>
                        <a:lnTo>
                          <a:pt x="5187" y="3045"/>
                        </a:lnTo>
                        <a:lnTo>
                          <a:pt x="5426" y="3235"/>
                        </a:lnTo>
                        <a:lnTo>
                          <a:pt x="5596" y="3378"/>
                        </a:lnTo>
                        <a:lnTo>
                          <a:pt x="21600" y="21457"/>
                        </a:lnTo>
                        <a:lnTo>
                          <a:pt x="20781" y="21600"/>
                        </a:lnTo>
                        <a:lnTo>
                          <a:pt x="5153" y="3235"/>
                        </a:lnTo>
                        <a:lnTo>
                          <a:pt x="5016" y="3188"/>
                        </a:lnTo>
                        <a:lnTo>
                          <a:pt x="4777" y="3140"/>
                        </a:lnTo>
                        <a:lnTo>
                          <a:pt x="4538" y="3140"/>
                        </a:lnTo>
                        <a:lnTo>
                          <a:pt x="3788" y="3188"/>
                        </a:lnTo>
                        <a:lnTo>
                          <a:pt x="205" y="95"/>
                        </a:lnTo>
                        <a:lnTo>
                          <a:pt x="136" y="48"/>
                        </a:lnTo>
                        <a:lnTo>
                          <a:pt x="0" y="0"/>
                        </a:lnTo>
                        <a:lnTo>
                          <a:pt x="136" y="0"/>
                        </a:lnTo>
                        <a:lnTo>
                          <a:pt x="205" y="0"/>
                        </a:lnTo>
                        <a:lnTo>
                          <a:pt x="341" y="48"/>
                        </a:lnTo>
                        <a:lnTo>
                          <a:pt x="3754" y="2997"/>
                        </a:lnTo>
                        <a:close/>
                        <a:moveTo>
                          <a:pt x="3754" y="2997"/>
                        </a:moveTo>
                      </a:path>
                    </a:pathLst>
                  </a:custGeom>
                  <a:solidFill>
                    <a:srgbClr val="D9D9D9"/>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72" name="AutoShape 110"/>
                  <p:cNvSpPr>
                    <a:spLocks/>
                  </p:cNvSpPr>
                  <p:nvPr/>
                </p:nvSpPr>
                <p:spPr bwMode="auto">
                  <a:xfrm>
                    <a:off x="0" y="4"/>
                    <a:ext cx="382" cy="223"/>
                  </a:xfrm>
                  <a:custGeom>
                    <a:avLst/>
                    <a:gdLst>
                      <a:gd name="T0" fmla="*/ 0 w 21600"/>
                      <a:gd name="T1" fmla="*/ 0 h 21600"/>
                      <a:gd name="T2" fmla="*/ 21600 w 21600"/>
                      <a:gd name="T3" fmla="*/ 21600 h 21600"/>
                    </a:gdLst>
                    <a:ahLst/>
                    <a:cxnLst/>
                    <a:rect l="T0" t="T1" r="T2" b="T3"/>
                    <a:pathLst>
                      <a:path w="21600" h="21600">
                        <a:moveTo>
                          <a:pt x="7117" y="16"/>
                        </a:moveTo>
                        <a:lnTo>
                          <a:pt x="8194" y="985"/>
                        </a:lnTo>
                        <a:lnTo>
                          <a:pt x="8259" y="1001"/>
                        </a:lnTo>
                        <a:lnTo>
                          <a:pt x="8603" y="1001"/>
                        </a:lnTo>
                        <a:lnTo>
                          <a:pt x="8690" y="1017"/>
                        </a:lnTo>
                        <a:lnTo>
                          <a:pt x="8743" y="1065"/>
                        </a:lnTo>
                        <a:lnTo>
                          <a:pt x="8830" y="1144"/>
                        </a:lnTo>
                        <a:lnTo>
                          <a:pt x="13912" y="7200"/>
                        </a:lnTo>
                        <a:lnTo>
                          <a:pt x="15581" y="6755"/>
                        </a:lnTo>
                        <a:lnTo>
                          <a:pt x="15581" y="6723"/>
                        </a:lnTo>
                        <a:lnTo>
                          <a:pt x="15753" y="6675"/>
                        </a:lnTo>
                        <a:lnTo>
                          <a:pt x="15764" y="6691"/>
                        </a:lnTo>
                        <a:lnTo>
                          <a:pt x="18197" y="6040"/>
                        </a:lnTo>
                        <a:lnTo>
                          <a:pt x="18359" y="6008"/>
                        </a:lnTo>
                        <a:lnTo>
                          <a:pt x="18553" y="5960"/>
                        </a:lnTo>
                        <a:lnTo>
                          <a:pt x="18725" y="5944"/>
                        </a:lnTo>
                        <a:lnTo>
                          <a:pt x="18843" y="5928"/>
                        </a:lnTo>
                        <a:lnTo>
                          <a:pt x="18951" y="5928"/>
                        </a:lnTo>
                        <a:lnTo>
                          <a:pt x="19037" y="5944"/>
                        </a:lnTo>
                        <a:lnTo>
                          <a:pt x="19134" y="5960"/>
                        </a:lnTo>
                        <a:lnTo>
                          <a:pt x="19231" y="5960"/>
                        </a:lnTo>
                        <a:lnTo>
                          <a:pt x="19317" y="6008"/>
                        </a:lnTo>
                        <a:lnTo>
                          <a:pt x="20049" y="6342"/>
                        </a:lnTo>
                        <a:lnTo>
                          <a:pt x="20276" y="6405"/>
                        </a:lnTo>
                        <a:lnTo>
                          <a:pt x="21148" y="6660"/>
                        </a:lnTo>
                        <a:lnTo>
                          <a:pt x="21255" y="6691"/>
                        </a:lnTo>
                        <a:lnTo>
                          <a:pt x="21363" y="6739"/>
                        </a:lnTo>
                        <a:lnTo>
                          <a:pt x="21449" y="6787"/>
                        </a:lnTo>
                        <a:lnTo>
                          <a:pt x="21503" y="6850"/>
                        </a:lnTo>
                        <a:lnTo>
                          <a:pt x="21557" y="6914"/>
                        </a:lnTo>
                        <a:lnTo>
                          <a:pt x="21589" y="6977"/>
                        </a:lnTo>
                        <a:lnTo>
                          <a:pt x="21600" y="7057"/>
                        </a:lnTo>
                        <a:lnTo>
                          <a:pt x="21589" y="7105"/>
                        </a:lnTo>
                        <a:lnTo>
                          <a:pt x="21578" y="7168"/>
                        </a:lnTo>
                        <a:lnTo>
                          <a:pt x="21546" y="7232"/>
                        </a:lnTo>
                        <a:lnTo>
                          <a:pt x="21492" y="7279"/>
                        </a:lnTo>
                        <a:lnTo>
                          <a:pt x="21342" y="7454"/>
                        </a:lnTo>
                        <a:lnTo>
                          <a:pt x="21115" y="7661"/>
                        </a:lnTo>
                        <a:lnTo>
                          <a:pt x="20846" y="7852"/>
                        </a:lnTo>
                        <a:lnTo>
                          <a:pt x="20588" y="8042"/>
                        </a:lnTo>
                        <a:lnTo>
                          <a:pt x="20286" y="8217"/>
                        </a:lnTo>
                        <a:lnTo>
                          <a:pt x="20028" y="8360"/>
                        </a:lnTo>
                        <a:lnTo>
                          <a:pt x="19694" y="8503"/>
                        </a:lnTo>
                        <a:lnTo>
                          <a:pt x="19177" y="8710"/>
                        </a:lnTo>
                        <a:lnTo>
                          <a:pt x="18520" y="8948"/>
                        </a:lnTo>
                        <a:lnTo>
                          <a:pt x="17724" y="9219"/>
                        </a:lnTo>
                        <a:lnTo>
                          <a:pt x="16539" y="9584"/>
                        </a:lnTo>
                        <a:lnTo>
                          <a:pt x="15236" y="9997"/>
                        </a:lnTo>
                        <a:lnTo>
                          <a:pt x="14913" y="10840"/>
                        </a:lnTo>
                        <a:lnTo>
                          <a:pt x="10832" y="20948"/>
                        </a:lnTo>
                        <a:lnTo>
                          <a:pt x="10746" y="21107"/>
                        </a:lnTo>
                        <a:lnTo>
                          <a:pt x="10628" y="21234"/>
                        </a:lnTo>
                        <a:lnTo>
                          <a:pt x="10520" y="21330"/>
                        </a:lnTo>
                        <a:lnTo>
                          <a:pt x="10402" y="21393"/>
                        </a:lnTo>
                        <a:lnTo>
                          <a:pt x="10272" y="21425"/>
                        </a:lnTo>
                        <a:lnTo>
                          <a:pt x="9336" y="21600"/>
                        </a:lnTo>
                        <a:lnTo>
                          <a:pt x="9260" y="21584"/>
                        </a:lnTo>
                        <a:lnTo>
                          <a:pt x="9174" y="21536"/>
                        </a:lnTo>
                        <a:lnTo>
                          <a:pt x="8959" y="21330"/>
                        </a:lnTo>
                        <a:lnTo>
                          <a:pt x="8636" y="20964"/>
                        </a:lnTo>
                        <a:lnTo>
                          <a:pt x="8420" y="20694"/>
                        </a:lnTo>
                        <a:lnTo>
                          <a:pt x="8420" y="20615"/>
                        </a:lnTo>
                        <a:lnTo>
                          <a:pt x="8485" y="20551"/>
                        </a:lnTo>
                        <a:lnTo>
                          <a:pt x="8550" y="20503"/>
                        </a:lnTo>
                        <a:lnTo>
                          <a:pt x="8614" y="20503"/>
                        </a:lnTo>
                        <a:lnTo>
                          <a:pt x="8700" y="20503"/>
                        </a:lnTo>
                        <a:lnTo>
                          <a:pt x="8786" y="20503"/>
                        </a:lnTo>
                        <a:lnTo>
                          <a:pt x="8894" y="20551"/>
                        </a:lnTo>
                        <a:lnTo>
                          <a:pt x="9303" y="20742"/>
                        </a:lnTo>
                        <a:lnTo>
                          <a:pt x="9400" y="20170"/>
                        </a:lnTo>
                        <a:lnTo>
                          <a:pt x="9508" y="19581"/>
                        </a:lnTo>
                        <a:lnTo>
                          <a:pt x="9659" y="18532"/>
                        </a:lnTo>
                        <a:lnTo>
                          <a:pt x="9842" y="17245"/>
                        </a:lnTo>
                        <a:lnTo>
                          <a:pt x="9971" y="16148"/>
                        </a:lnTo>
                        <a:lnTo>
                          <a:pt x="10089" y="15131"/>
                        </a:lnTo>
                        <a:lnTo>
                          <a:pt x="10186" y="14177"/>
                        </a:lnTo>
                        <a:lnTo>
                          <a:pt x="10240" y="13383"/>
                        </a:lnTo>
                        <a:lnTo>
                          <a:pt x="10272" y="12858"/>
                        </a:lnTo>
                        <a:lnTo>
                          <a:pt x="10283" y="12350"/>
                        </a:lnTo>
                        <a:lnTo>
                          <a:pt x="10262" y="12191"/>
                        </a:lnTo>
                        <a:lnTo>
                          <a:pt x="10219" y="12095"/>
                        </a:lnTo>
                        <a:lnTo>
                          <a:pt x="10175" y="12064"/>
                        </a:lnTo>
                        <a:lnTo>
                          <a:pt x="10100" y="12064"/>
                        </a:lnTo>
                        <a:lnTo>
                          <a:pt x="9745" y="12207"/>
                        </a:lnTo>
                        <a:lnTo>
                          <a:pt x="9336" y="12302"/>
                        </a:lnTo>
                        <a:lnTo>
                          <a:pt x="8905" y="12366"/>
                        </a:lnTo>
                        <a:lnTo>
                          <a:pt x="8388" y="12413"/>
                        </a:lnTo>
                        <a:lnTo>
                          <a:pt x="8151" y="12334"/>
                        </a:lnTo>
                        <a:lnTo>
                          <a:pt x="7979" y="12350"/>
                        </a:lnTo>
                        <a:lnTo>
                          <a:pt x="7408" y="12397"/>
                        </a:lnTo>
                        <a:lnTo>
                          <a:pt x="7257" y="12397"/>
                        </a:lnTo>
                        <a:lnTo>
                          <a:pt x="7214" y="12302"/>
                        </a:lnTo>
                        <a:lnTo>
                          <a:pt x="7139" y="11873"/>
                        </a:lnTo>
                        <a:lnTo>
                          <a:pt x="6967" y="11873"/>
                        </a:lnTo>
                        <a:lnTo>
                          <a:pt x="6676" y="11889"/>
                        </a:lnTo>
                        <a:lnTo>
                          <a:pt x="6234" y="11905"/>
                        </a:lnTo>
                        <a:lnTo>
                          <a:pt x="5535" y="11936"/>
                        </a:lnTo>
                        <a:lnTo>
                          <a:pt x="4339" y="11905"/>
                        </a:lnTo>
                        <a:lnTo>
                          <a:pt x="3629" y="11873"/>
                        </a:lnTo>
                        <a:lnTo>
                          <a:pt x="3478" y="11841"/>
                        </a:lnTo>
                        <a:lnTo>
                          <a:pt x="3381" y="11825"/>
                        </a:lnTo>
                        <a:lnTo>
                          <a:pt x="3284" y="11777"/>
                        </a:lnTo>
                        <a:lnTo>
                          <a:pt x="3209" y="11714"/>
                        </a:lnTo>
                        <a:lnTo>
                          <a:pt x="3155" y="11650"/>
                        </a:lnTo>
                        <a:lnTo>
                          <a:pt x="3112" y="11555"/>
                        </a:lnTo>
                        <a:lnTo>
                          <a:pt x="3101" y="11444"/>
                        </a:lnTo>
                        <a:lnTo>
                          <a:pt x="3112" y="11285"/>
                        </a:lnTo>
                        <a:lnTo>
                          <a:pt x="2606" y="10538"/>
                        </a:lnTo>
                        <a:lnTo>
                          <a:pt x="2035" y="11809"/>
                        </a:lnTo>
                        <a:lnTo>
                          <a:pt x="1712" y="12366"/>
                        </a:lnTo>
                        <a:lnTo>
                          <a:pt x="1637" y="12461"/>
                        </a:lnTo>
                        <a:lnTo>
                          <a:pt x="1594" y="12525"/>
                        </a:lnTo>
                        <a:lnTo>
                          <a:pt x="1507" y="12540"/>
                        </a:lnTo>
                        <a:lnTo>
                          <a:pt x="1195" y="12668"/>
                        </a:lnTo>
                        <a:lnTo>
                          <a:pt x="872" y="12747"/>
                        </a:lnTo>
                        <a:lnTo>
                          <a:pt x="571" y="12842"/>
                        </a:lnTo>
                        <a:lnTo>
                          <a:pt x="474" y="12858"/>
                        </a:lnTo>
                        <a:lnTo>
                          <a:pt x="366" y="12842"/>
                        </a:lnTo>
                        <a:lnTo>
                          <a:pt x="323" y="12795"/>
                        </a:lnTo>
                        <a:lnTo>
                          <a:pt x="441" y="12715"/>
                        </a:lnTo>
                        <a:lnTo>
                          <a:pt x="528" y="12652"/>
                        </a:lnTo>
                        <a:lnTo>
                          <a:pt x="603" y="12413"/>
                        </a:lnTo>
                        <a:lnTo>
                          <a:pt x="538" y="12397"/>
                        </a:lnTo>
                        <a:lnTo>
                          <a:pt x="474" y="12397"/>
                        </a:lnTo>
                        <a:lnTo>
                          <a:pt x="398" y="12350"/>
                        </a:lnTo>
                        <a:lnTo>
                          <a:pt x="485" y="12286"/>
                        </a:lnTo>
                        <a:lnTo>
                          <a:pt x="571" y="12238"/>
                        </a:lnTo>
                        <a:lnTo>
                          <a:pt x="646" y="12223"/>
                        </a:lnTo>
                        <a:lnTo>
                          <a:pt x="700" y="11968"/>
                        </a:lnTo>
                        <a:lnTo>
                          <a:pt x="646" y="11968"/>
                        </a:lnTo>
                        <a:lnTo>
                          <a:pt x="560" y="11952"/>
                        </a:lnTo>
                        <a:lnTo>
                          <a:pt x="495" y="11905"/>
                        </a:lnTo>
                        <a:lnTo>
                          <a:pt x="528" y="11873"/>
                        </a:lnTo>
                        <a:lnTo>
                          <a:pt x="614" y="11825"/>
                        </a:lnTo>
                        <a:lnTo>
                          <a:pt x="743" y="11777"/>
                        </a:lnTo>
                        <a:lnTo>
                          <a:pt x="1378" y="9219"/>
                        </a:lnTo>
                        <a:lnTo>
                          <a:pt x="1184" y="9203"/>
                        </a:lnTo>
                        <a:lnTo>
                          <a:pt x="1098" y="9155"/>
                        </a:lnTo>
                        <a:lnTo>
                          <a:pt x="1044" y="9123"/>
                        </a:lnTo>
                        <a:lnTo>
                          <a:pt x="1001" y="9028"/>
                        </a:lnTo>
                        <a:lnTo>
                          <a:pt x="980" y="8948"/>
                        </a:lnTo>
                        <a:lnTo>
                          <a:pt x="1012" y="8885"/>
                        </a:lnTo>
                        <a:lnTo>
                          <a:pt x="1044" y="8837"/>
                        </a:lnTo>
                        <a:lnTo>
                          <a:pt x="1098" y="8774"/>
                        </a:lnTo>
                        <a:lnTo>
                          <a:pt x="1174" y="8742"/>
                        </a:lnTo>
                        <a:lnTo>
                          <a:pt x="1421" y="8630"/>
                        </a:lnTo>
                        <a:lnTo>
                          <a:pt x="474" y="6421"/>
                        </a:lnTo>
                        <a:lnTo>
                          <a:pt x="355" y="6389"/>
                        </a:lnTo>
                        <a:lnTo>
                          <a:pt x="226" y="6294"/>
                        </a:lnTo>
                        <a:lnTo>
                          <a:pt x="409" y="6215"/>
                        </a:lnTo>
                        <a:lnTo>
                          <a:pt x="345" y="6040"/>
                        </a:lnTo>
                        <a:lnTo>
                          <a:pt x="215" y="6024"/>
                        </a:lnTo>
                        <a:lnTo>
                          <a:pt x="54" y="5960"/>
                        </a:lnTo>
                        <a:lnTo>
                          <a:pt x="258" y="5881"/>
                        </a:lnTo>
                        <a:lnTo>
                          <a:pt x="215" y="5770"/>
                        </a:lnTo>
                        <a:lnTo>
                          <a:pt x="86" y="5706"/>
                        </a:lnTo>
                        <a:lnTo>
                          <a:pt x="0" y="5642"/>
                        </a:lnTo>
                        <a:lnTo>
                          <a:pt x="75" y="5611"/>
                        </a:lnTo>
                        <a:lnTo>
                          <a:pt x="172" y="5579"/>
                        </a:lnTo>
                        <a:lnTo>
                          <a:pt x="215" y="5547"/>
                        </a:lnTo>
                        <a:lnTo>
                          <a:pt x="797" y="5420"/>
                        </a:lnTo>
                        <a:lnTo>
                          <a:pt x="1324" y="5340"/>
                        </a:lnTo>
                        <a:lnTo>
                          <a:pt x="1454" y="5372"/>
                        </a:lnTo>
                        <a:lnTo>
                          <a:pt x="1583" y="5452"/>
                        </a:lnTo>
                        <a:lnTo>
                          <a:pt x="3596" y="7963"/>
                        </a:lnTo>
                        <a:lnTo>
                          <a:pt x="3726" y="7963"/>
                        </a:lnTo>
                        <a:lnTo>
                          <a:pt x="3823" y="7963"/>
                        </a:lnTo>
                        <a:lnTo>
                          <a:pt x="3919" y="7995"/>
                        </a:lnTo>
                        <a:lnTo>
                          <a:pt x="4027" y="8042"/>
                        </a:lnTo>
                        <a:lnTo>
                          <a:pt x="4135" y="8122"/>
                        </a:lnTo>
                        <a:lnTo>
                          <a:pt x="5621" y="9298"/>
                        </a:lnTo>
                        <a:lnTo>
                          <a:pt x="5761" y="9393"/>
                        </a:lnTo>
                        <a:lnTo>
                          <a:pt x="5922" y="9457"/>
                        </a:lnTo>
                        <a:lnTo>
                          <a:pt x="6095" y="9473"/>
                        </a:lnTo>
                        <a:lnTo>
                          <a:pt x="6278" y="9473"/>
                        </a:lnTo>
                        <a:lnTo>
                          <a:pt x="6450" y="9457"/>
                        </a:lnTo>
                        <a:lnTo>
                          <a:pt x="6881" y="9346"/>
                        </a:lnTo>
                        <a:lnTo>
                          <a:pt x="6848" y="8758"/>
                        </a:lnTo>
                        <a:lnTo>
                          <a:pt x="6837" y="8281"/>
                        </a:lnTo>
                        <a:lnTo>
                          <a:pt x="6891" y="8217"/>
                        </a:lnTo>
                        <a:lnTo>
                          <a:pt x="7419" y="8106"/>
                        </a:lnTo>
                        <a:lnTo>
                          <a:pt x="7667" y="7931"/>
                        </a:lnTo>
                        <a:lnTo>
                          <a:pt x="7893" y="7820"/>
                        </a:lnTo>
                        <a:lnTo>
                          <a:pt x="8216" y="7629"/>
                        </a:lnTo>
                        <a:lnTo>
                          <a:pt x="8593" y="7454"/>
                        </a:lnTo>
                        <a:lnTo>
                          <a:pt x="8991" y="7279"/>
                        </a:lnTo>
                        <a:lnTo>
                          <a:pt x="9379" y="7168"/>
                        </a:lnTo>
                        <a:lnTo>
                          <a:pt x="7365" y="1319"/>
                        </a:lnTo>
                        <a:lnTo>
                          <a:pt x="7300" y="1256"/>
                        </a:lnTo>
                        <a:lnTo>
                          <a:pt x="7279" y="1192"/>
                        </a:lnTo>
                        <a:lnTo>
                          <a:pt x="6719" y="95"/>
                        </a:lnTo>
                        <a:lnTo>
                          <a:pt x="6719" y="79"/>
                        </a:lnTo>
                        <a:lnTo>
                          <a:pt x="7053" y="0"/>
                        </a:lnTo>
                        <a:lnTo>
                          <a:pt x="7074" y="0"/>
                        </a:lnTo>
                        <a:lnTo>
                          <a:pt x="7117" y="16"/>
                        </a:lnTo>
                        <a:close/>
                        <a:moveTo>
                          <a:pt x="7117" y="16"/>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73" name="AutoShape 111"/>
                  <p:cNvSpPr>
                    <a:spLocks/>
                  </p:cNvSpPr>
                  <p:nvPr/>
                </p:nvSpPr>
                <p:spPr bwMode="auto">
                  <a:xfrm>
                    <a:off x="124" y="5"/>
                    <a:ext cx="120" cy="74"/>
                  </a:xfrm>
                  <a:custGeom>
                    <a:avLst/>
                    <a:gdLst>
                      <a:gd name="T0" fmla="*/ 0 w 21600"/>
                      <a:gd name="T1" fmla="*/ 0 h 21600"/>
                      <a:gd name="T2" fmla="*/ 21600 w 21600"/>
                      <a:gd name="T3" fmla="*/ 21600 h 21600"/>
                    </a:gdLst>
                    <a:ahLst/>
                    <a:cxnLst/>
                    <a:rect l="T0" t="T1" r="T2" b="T3"/>
                    <a:pathLst>
                      <a:path w="21600" h="21600">
                        <a:moveTo>
                          <a:pt x="3754" y="2997"/>
                        </a:moveTo>
                        <a:lnTo>
                          <a:pt x="3958" y="2997"/>
                        </a:lnTo>
                        <a:lnTo>
                          <a:pt x="4948" y="2997"/>
                        </a:lnTo>
                        <a:lnTo>
                          <a:pt x="5187" y="3045"/>
                        </a:lnTo>
                        <a:lnTo>
                          <a:pt x="5426" y="3235"/>
                        </a:lnTo>
                        <a:lnTo>
                          <a:pt x="5596" y="3378"/>
                        </a:lnTo>
                        <a:lnTo>
                          <a:pt x="21600" y="21457"/>
                        </a:lnTo>
                        <a:lnTo>
                          <a:pt x="20781" y="21600"/>
                        </a:lnTo>
                        <a:lnTo>
                          <a:pt x="5153" y="3235"/>
                        </a:lnTo>
                        <a:lnTo>
                          <a:pt x="5016" y="3188"/>
                        </a:lnTo>
                        <a:lnTo>
                          <a:pt x="4777" y="3140"/>
                        </a:lnTo>
                        <a:lnTo>
                          <a:pt x="4538" y="3140"/>
                        </a:lnTo>
                        <a:lnTo>
                          <a:pt x="3788" y="3188"/>
                        </a:lnTo>
                        <a:lnTo>
                          <a:pt x="205" y="95"/>
                        </a:lnTo>
                        <a:lnTo>
                          <a:pt x="136" y="48"/>
                        </a:lnTo>
                        <a:lnTo>
                          <a:pt x="0" y="0"/>
                        </a:lnTo>
                        <a:lnTo>
                          <a:pt x="136" y="0"/>
                        </a:lnTo>
                        <a:lnTo>
                          <a:pt x="205" y="0"/>
                        </a:lnTo>
                        <a:lnTo>
                          <a:pt x="341" y="48"/>
                        </a:lnTo>
                        <a:lnTo>
                          <a:pt x="3754" y="2997"/>
                        </a:lnTo>
                        <a:close/>
                        <a:moveTo>
                          <a:pt x="3754" y="2997"/>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74" name="AutoShape 112"/>
                  <p:cNvSpPr>
                    <a:spLocks/>
                  </p:cNvSpPr>
                  <p:nvPr/>
                </p:nvSpPr>
                <p:spPr bwMode="auto">
                  <a:xfrm>
                    <a:off x="119" y="5"/>
                    <a:ext cx="24" cy="13"/>
                  </a:xfrm>
                  <a:custGeom>
                    <a:avLst/>
                    <a:gdLst>
                      <a:gd name="T0" fmla="*/ 0 w 21600"/>
                      <a:gd name="T1" fmla="*/ 0 h 21600"/>
                      <a:gd name="T2" fmla="*/ 21600 w 21600"/>
                      <a:gd name="T3" fmla="*/ 21600 h 21600"/>
                    </a:gdLst>
                    <a:ahLst/>
                    <a:cxnLst/>
                    <a:rect l="T0" t="T1" r="T2" b="T3"/>
                    <a:pathLst>
                      <a:path w="21600" h="21600">
                        <a:moveTo>
                          <a:pt x="21600" y="18681"/>
                        </a:moveTo>
                        <a:lnTo>
                          <a:pt x="11486" y="21600"/>
                        </a:lnTo>
                        <a:lnTo>
                          <a:pt x="10286" y="21016"/>
                        </a:lnTo>
                        <a:lnTo>
                          <a:pt x="9600" y="20432"/>
                        </a:lnTo>
                        <a:lnTo>
                          <a:pt x="8914" y="18681"/>
                        </a:lnTo>
                        <a:lnTo>
                          <a:pt x="0" y="584"/>
                        </a:lnTo>
                        <a:lnTo>
                          <a:pt x="3086" y="0"/>
                        </a:lnTo>
                        <a:lnTo>
                          <a:pt x="3429" y="0"/>
                        </a:lnTo>
                        <a:lnTo>
                          <a:pt x="3943" y="292"/>
                        </a:lnTo>
                        <a:lnTo>
                          <a:pt x="4114" y="584"/>
                        </a:lnTo>
                        <a:lnTo>
                          <a:pt x="21600" y="18681"/>
                        </a:lnTo>
                        <a:close/>
                        <a:moveTo>
                          <a:pt x="21600" y="18681"/>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75" name="Line 113"/>
                  <p:cNvSpPr>
                    <a:spLocks noChangeShapeType="1"/>
                  </p:cNvSpPr>
                  <p:nvPr/>
                </p:nvSpPr>
                <p:spPr bwMode="auto">
                  <a:xfrm>
                    <a:off x="128" y="13"/>
                    <a:ext cx="10" cy="1"/>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376" name="AutoShape 114"/>
                  <p:cNvSpPr>
                    <a:spLocks/>
                  </p:cNvSpPr>
                  <p:nvPr/>
                </p:nvSpPr>
                <p:spPr bwMode="auto">
                  <a:xfrm>
                    <a:off x="119" y="5"/>
                    <a:ext cx="24" cy="13"/>
                  </a:xfrm>
                  <a:custGeom>
                    <a:avLst/>
                    <a:gdLst>
                      <a:gd name="T0" fmla="*/ 0 w 21600"/>
                      <a:gd name="T1" fmla="*/ 0 h 21600"/>
                      <a:gd name="T2" fmla="*/ 21600 w 21600"/>
                      <a:gd name="T3" fmla="*/ 21600 h 21600"/>
                    </a:gdLst>
                    <a:ahLst/>
                    <a:cxnLst/>
                    <a:rect l="T0" t="T1" r="T2" b="T3"/>
                    <a:pathLst>
                      <a:path w="21600" h="21600">
                        <a:moveTo>
                          <a:pt x="21600" y="18681"/>
                        </a:moveTo>
                        <a:lnTo>
                          <a:pt x="11486" y="21600"/>
                        </a:lnTo>
                        <a:lnTo>
                          <a:pt x="10286" y="21016"/>
                        </a:lnTo>
                        <a:lnTo>
                          <a:pt x="9600" y="20432"/>
                        </a:lnTo>
                        <a:lnTo>
                          <a:pt x="8914" y="18681"/>
                        </a:lnTo>
                        <a:lnTo>
                          <a:pt x="0" y="584"/>
                        </a:lnTo>
                        <a:lnTo>
                          <a:pt x="3086" y="0"/>
                        </a:lnTo>
                        <a:lnTo>
                          <a:pt x="3429" y="0"/>
                        </a:lnTo>
                        <a:lnTo>
                          <a:pt x="3943" y="292"/>
                        </a:lnTo>
                        <a:lnTo>
                          <a:pt x="4114" y="584"/>
                        </a:lnTo>
                        <a:lnTo>
                          <a:pt x="21600" y="18681"/>
                        </a:lnTo>
                        <a:close/>
                        <a:moveTo>
                          <a:pt x="21600" y="18681"/>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77" name="Line 115"/>
                  <p:cNvSpPr>
                    <a:spLocks noChangeShapeType="1"/>
                  </p:cNvSpPr>
                  <p:nvPr/>
                </p:nvSpPr>
                <p:spPr bwMode="auto">
                  <a:xfrm>
                    <a:off x="128" y="13"/>
                    <a:ext cx="10"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78" name="Line 116"/>
                  <p:cNvSpPr>
                    <a:spLocks noChangeShapeType="1"/>
                  </p:cNvSpPr>
                  <p:nvPr/>
                </p:nvSpPr>
                <p:spPr bwMode="auto">
                  <a:xfrm>
                    <a:off x="129" y="14"/>
                    <a:ext cx="13" cy="3"/>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379" name="AutoShape 117"/>
                  <p:cNvSpPr>
                    <a:spLocks/>
                  </p:cNvSpPr>
                  <p:nvPr/>
                </p:nvSpPr>
                <p:spPr bwMode="auto">
                  <a:xfrm>
                    <a:off x="132" y="16"/>
                    <a:ext cx="107" cy="72"/>
                  </a:xfrm>
                  <a:custGeom>
                    <a:avLst/>
                    <a:gdLst>
                      <a:gd name="T0" fmla="*/ 0 w 21600"/>
                      <a:gd name="T1" fmla="*/ 0 h 21600"/>
                      <a:gd name="T2" fmla="*/ 21600 w 21600"/>
                      <a:gd name="T3" fmla="*/ 21600 h 21600"/>
                    </a:gdLst>
                    <a:ahLst/>
                    <a:cxnLst/>
                    <a:rect l="T0" t="T1" r="T2" b="T3"/>
                    <a:pathLst>
                      <a:path w="21600" h="21600">
                        <a:moveTo>
                          <a:pt x="21600" y="19079"/>
                        </a:moveTo>
                        <a:lnTo>
                          <a:pt x="17057" y="20315"/>
                        </a:lnTo>
                        <a:lnTo>
                          <a:pt x="12205" y="21600"/>
                        </a:lnTo>
                        <a:lnTo>
                          <a:pt x="12205" y="20710"/>
                        </a:lnTo>
                        <a:lnTo>
                          <a:pt x="12090" y="19771"/>
                        </a:lnTo>
                        <a:lnTo>
                          <a:pt x="11897" y="18733"/>
                        </a:lnTo>
                        <a:lnTo>
                          <a:pt x="11743" y="18288"/>
                        </a:lnTo>
                        <a:lnTo>
                          <a:pt x="11589" y="17942"/>
                        </a:lnTo>
                        <a:lnTo>
                          <a:pt x="11320" y="17745"/>
                        </a:lnTo>
                        <a:lnTo>
                          <a:pt x="10011" y="17893"/>
                        </a:lnTo>
                        <a:lnTo>
                          <a:pt x="9703" y="17942"/>
                        </a:lnTo>
                        <a:lnTo>
                          <a:pt x="8201" y="18239"/>
                        </a:lnTo>
                        <a:lnTo>
                          <a:pt x="7161" y="18486"/>
                        </a:lnTo>
                        <a:lnTo>
                          <a:pt x="0" y="643"/>
                        </a:lnTo>
                        <a:lnTo>
                          <a:pt x="924" y="445"/>
                        </a:lnTo>
                        <a:lnTo>
                          <a:pt x="1887" y="247"/>
                        </a:lnTo>
                        <a:lnTo>
                          <a:pt x="3157" y="49"/>
                        </a:lnTo>
                        <a:lnTo>
                          <a:pt x="3465" y="49"/>
                        </a:lnTo>
                        <a:lnTo>
                          <a:pt x="3658" y="0"/>
                        </a:lnTo>
                        <a:lnTo>
                          <a:pt x="3889" y="49"/>
                        </a:lnTo>
                        <a:lnTo>
                          <a:pt x="4043" y="99"/>
                        </a:lnTo>
                        <a:lnTo>
                          <a:pt x="4197" y="247"/>
                        </a:lnTo>
                        <a:lnTo>
                          <a:pt x="21600" y="19079"/>
                        </a:lnTo>
                        <a:close/>
                        <a:moveTo>
                          <a:pt x="21600" y="19079"/>
                        </a:moveTo>
                      </a:path>
                    </a:pathLst>
                  </a:cu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80" name="Line 118"/>
                  <p:cNvSpPr>
                    <a:spLocks noChangeShapeType="1"/>
                  </p:cNvSpPr>
                  <p:nvPr/>
                </p:nvSpPr>
                <p:spPr bwMode="auto">
                  <a:xfrm>
                    <a:off x="129" y="14"/>
                    <a:ext cx="13" cy="3"/>
                  </a:xfrm>
                  <a:prstGeom prst="line">
                    <a:avLst/>
                  </a:prstGeom>
                  <a:noFill/>
                  <a:ln w="12700">
                    <a:solidFill>
                      <a:srgbClr val="FF83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81" name="AutoShape 119"/>
                  <p:cNvSpPr>
                    <a:spLocks/>
                  </p:cNvSpPr>
                  <p:nvPr/>
                </p:nvSpPr>
                <p:spPr bwMode="auto">
                  <a:xfrm>
                    <a:off x="132" y="16"/>
                    <a:ext cx="107" cy="72"/>
                  </a:xfrm>
                  <a:custGeom>
                    <a:avLst/>
                    <a:gdLst>
                      <a:gd name="T0" fmla="*/ 0 w 21600"/>
                      <a:gd name="T1" fmla="*/ 0 h 21600"/>
                      <a:gd name="T2" fmla="*/ 21600 w 21600"/>
                      <a:gd name="T3" fmla="*/ 21600 h 21600"/>
                    </a:gdLst>
                    <a:ahLst/>
                    <a:cxnLst/>
                    <a:rect l="T0" t="T1" r="T2" b="T3"/>
                    <a:pathLst>
                      <a:path w="21600" h="21600">
                        <a:moveTo>
                          <a:pt x="21600" y="19079"/>
                        </a:moveTo>
                        <a:lnTo>
                          <a:pt x="17057" y="20315"/>
                        </a:lnTo>
                        <a:lnTo>
                          <a:pt x="12205" y="21600"/>
                        </a:lnTo>
                        <a:lnTo>
                          <a:pt x="12205" y="20710"/>
                        </a:lnTo>
                        <a:lnTo>
                          <a:pt x="12090" y="19771"/>
                        </a:lnTo>
                        <a:lnTo>
                          <a:pt x="11897" y="18733"/>
                        </a:lnTo>
                        <a:lnTo>
                          <a:pt x="11743" y="18288"/>
                        </a:lnTo>
                        <a:lnTo>
                          <a:pt x="11589" y="17942"/>
                        </a:lnTo>
                        <a:lnTo>
                          <a:pt x="11320" y="17745"/>
                        </a:lnTo>
                        <a:lnTo>
                          <a:pt x="10011" y="17893"/>
                        </a:lnTo>
                        <a:lnTo>
                          <a:pt x="9703" y="17942"/>
                        </a:lnTo>
                        <a:lnTo>
                          <a:pt x="8201" y="18239"/>
                        </a:lnTo>
                        <a:lnTo>
                          <a:pt x="7161" y="18486"/>
                        </a:lnTo>
                        <a:lnTo>
                          <a:pt x="0" y="643"/>
                        </a:lnTo>
                        <a:lnTo>
                          <a:pt x="924" y="445"/>
                        </a:lnTo>
                        <a:lnTo>
                          <a:pt x="1887" y="247"/>
                        </a:lnTo>
                        <a:lnTo>
                          <a:pt x="3157" y="49"/>
                        </a:lnTo>
                        <a:lnTo>
                          <a:pt x="3465" y="49"/>
                        </a:lnTo>
                        <a:lnTo>
                          <a:pt x="3658" y="0"/>
                        </a:lnTo>
                        <a:lnTo>
                          <a:pt x="3889" y="49"/>
                        </a:lnTo>
                        <a:lnTo>
                          <a:pt x="4043" y="99"/>
                        </a:lnTo>
                        <a:lnTo>
                          <a:pt x="4197" y="247"/>
                        </a:lnTo>
                        <a:lnTo>
                          <a:pt x="21600" y="19079"/>
                        </a:lnTo>
                        <a:close/>
                        <a:moveTo>
                          <a:pt x="21600" y="19079"/>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82" name="AutoShape 120"/>
                  <p:cNvSpPr>
                    <a:spLocks/>
                  </p:cNvSpPr>
                  <p:nvPr/>
                </p:nvSpPr>
                <p:spPr bwMode="auto">
                  <a:xfrm>
                    <a:off x="2" y="60"/>
                    <a:ext cx="56" cy="33"/>
                  </a:xfrm>
                  <a:custGeom>
                    <a:avLst/>
                    <a:gdLst>
                      <a:gd name="T0" fmla="*/ 0 w 21600"/>
                      <a:gd name="T1" fmla="*/ 0 h 21600"/>
                      <a:gd name="T2" fmla="*/ 21600 w 21600"/>
                      <a:gd name="T3" fmla="*/ 21600 h 21600"/>
                    </a:gdLst>
                    <a:ahLst/>
                    <a:cxnLst/>
                    <a:rect l="T0" t="T1" r="T2" b="T3"/>
                    <a:pathLst>
                      <a:path w="21600" h="21600">
                        <a:moveTo>
                          <a:pt x="21156" y="16995"/>
                        </a:moveTo>
                        <a:lnTo>
                          <a:pt x="21600" y="17762"/>
                        </a:lnTo>
                        <a:lnTo>
                          <a:pt x="20638" y="17982"/>
                        </a:lnTo>
                        <a:lnTo>
                          <a:pt x="16940" y="19188"/>
                        </a:lnTo>
                        <a:lnTo>
                          <a:pt x="12797" y="20394"/>
                        </a:lnTo>
                        <a:lnTo>
                          <a:pt x="9247" y="21600"/>
                        </a:lnTo>
                        <a:lnTo>
                          <a:pt x="6510" y="15570"/>
                        </a:lnTo>
                        <a:lnTo>
                          <a:pt x="4586" y="11074"/>
                        </a:lnTo>
                        <a:lnTo>
                          <a:pt x="5252" y="10964"/>
                        </a:lnTo>
                        <a:lnTo>
                          <a:pt x="5770" y="10636"/>
                        </a:lnTo>
                        <a:lnTo>
                          <a:pt x="6362" y="10087"/>
                        </a:lnTo>
                        <a:lnTo>
                          <a:pt x="5178" y="9649"/>
                        </a:lnTo>
                        <a:lnTo>
                          <a:pt x="4586" y="9649"/>
                        </a:lnTo>
                        <a:lnTo>
                          <a:pt x="4068" y="9868"/>
                        </a:lnTo>
                        <a:lnTo>
                          <a:pt x="2515" y="6579"/>
                        </a:lnTo>
                        <a:lnTo>
                          <a:pt x="3033" y="6140"/>
                        </a:lnTo>
                        <a:lnTo>
                          <a:pt x="1849" y="5811"/>
                        </a:lnTo>
                        <a:lnTo>
                          <a:pt x="2737" y="5263"/>
                        </a:lnTo>
                        <a:lnTo>
                          <a:pt x="1997" y="5153"/>
                        </a:lnTo>
                        <a:lnTo>
                          <a:pt x="1701" y="4276"/>
                        </a:lnTo>
                        <a:lnTo>
                          <a:pt x="1997" y="3728"/>
                        </a:lnTo>
                        <a:lnTo>
                          <a:pt x="740" y="3509"/>
                        </a:lnTo>
                        <a:lnTo>
                          <a:pt x="1332" y="3070"/>
                        </a:lnTo>
                        <a:lnTo>
                          <a:pt x="962" y="2083"/>
                        </a:lnTo>
                        <a:lnTo>
                          <a:pt x="962" y="1645"/>
                        </a:lnTo>
                        <a:lnTo>
                          <a:pt x="0" y="1316"/>
                        </a:lnTo>
                        <a:lnTo>
                          <a:pt x="1627" y="1096"/>
                        </a:lnTo>
                        <a:lnTo>
                          <a:pt x="3107" y="768"/>
                        </a:lnTo>
                        <a:lnTo>
                          <a:pt x="5326" y="329"/>
                        </a:lnTo>
                        <a:lnTo>
                          <a:pt x="7545" y="0"/>
                        </a:lnTo>
                        <a:lnTo>
                          <a:pt x="7915" y="0"/>
                        </a:lnTo>
                        <a:lnTo>
                          <a:pt x="21156" y="16995"/>
                        </a:lnTo>
                        <a:close/>
                        <a:moveTo>
                          <a:pt x="21156" y="16995"/>
                        </a:moveTo>
                      </a:path>
                    </a:pathLst>
                  </a:cu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83" name="AutoShape 121"/>
                  <p:cNvSpPr>
                    <a:spLocks/>
                  </p:cNvSpPr>
                  <p:nvPr/>
                </p:nvSpPr>
                <p:spPr bwMode="auto">
                  <a:xfrm>
                    <a:off x="24" y="60"/>
                    <a:ext cx="37" cy="27"/>
                  </a:xfrm>
                  <a:custGeom>
                    <a:avLst/>
                    <a:gdLst>
                      <a:gd name="T0" fmla="*/ 0 w 21600"/>
                      <a:gd name="T1" fmla="*/ 0 h 21600"/>
                      <a:gd name="T2" fmla="*/ 21600 w 21600"/>
                      <a:gd name="T3" fmla="*/ 21600 h 21600"/>
                    </a:gdLst>
                    <a:ahLst/>
                    <a:cxnLst/>
                    <a:rect l="T0" t="T1" r="T2" b="T3"/>
                    <a:pathLst>
                      <a:path w="21600" h="21600">
                        <a:moveTo>
                          <a:pt x="21488" y="21060"/>
                        </a:moveTo>
                        <a:lnTo>
                          <a:pt x="21600" y="21330"/>
                        </a:lnTo>
                        <a:lnTo>
                          <a:pt x="20705" y="21600"/>
                        </a:lnTo>
                        <a:lnTo>
                          <a:pt x="20257" y="21330"/>
                        </a:lnTo>
                        <a:lnTo>
                          <a:pt x="0" y="0"/>
                        </a:lnTo>
                        <a:lnTo>
                          <a:pt x="895" y="270"/>
                        </a:lnTo>
                        <a:lnTo>
                          <a:pt x="21488" y="21060"/>
                        </a:lnTo>
                        <a:close/>
                        <a:moveTo>
                          <a:pt x="21488" y="2106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84" name="AutoShape 122"/>
                  <p:cNvSpPr>
                    <a:spLocks/>
                  </p:cNvSpPr>
                  <p:nvPr/>
                </p:nvSpPr>
                <p:spPr bwMode="auto">
                  <a:xfrm>
                    <a:off x="2" y="60"/>
                    <a:ext cx="56" cy="33"/>
                  </a:xfrm>
                  <a:custGeom>
                    <a:avLst/>
                    <a:gdLst>
                      <a:gd name="T0" fmla="*/ 0 w 21600"/>
                      <a:gd name="T1" fmla="*/ 0 h 21600"/>
                      <a:gd name="T2" fmla="*/ 21600 w 21600"/>
                      <a:gd name="T3" fmla="*/ 21600 h 21600"/>
                    </a:gdLst>
                    <a:ahLst/>
                    <a:cxnLst/>
                    <a:rect l="T0" t="T1" r="T2" b="T3"/>
                    <a:pathLst>
                      <a:path w="21600" h="21600">
                        <a:moveTo>
                          <a:pt x="21156" y="16995"/>
                        </a:moveTo>
                        <a:lnTo>
                          <a:pt x="21600" y="17762"/>
                        </a:lnTo>
                        <a:lnTo>
                          <a:pt x="20638" y="17982"/>
                        </a:lnTo>
                        <a:lnTo>
                          <a:pt x="16940" y="19188"/>
                        </a:lnTo>
                        <a:lnTo>
                          <a:pt x="12797" y="20394"/>
                        </a:lnTo>
                        <a:lnTo>
                          <a:pt x="9247" y="21600"/>
                        </a:lnTo>
                        <a:lnTo>
                          <a:pt x="6510" y="15570"/>
                        </a:lnTo>
                        <a:lnTo>
                          <a:pt x="4586" y="11074"/>
                        </a:lnTo>
                        <a:lnTo>
                          <a:pt x="5252" y="10964"/>
                        </a:lnTo>
                        <a:lnTo>
                          <a:pt x="5770" y="10636"/>
                        </a:lnTo>
                        <a:lnTo>
                          <a:pt x="6362" y="10087"/>
                        </a:lnTo>
                        <a:lnTo>
                          <a:pt x="5178" y="9649"/>
                        </a:lnTo>
                        <a:lnTo>
                          <a:pt x="4586" y="9649"/>
                        </a:lnTo>
                        <a:lnTo>
                          <a:pt x="4068" y="9868"/>
                        </a:lnTo>
                        <a:lnTo>
                          <a:pt x="2515" y="6579"/>
                        </a:lnTo>
                        <a:lnTo>
                          <a:pt x="3033" y="6140"/>
                        </a:lnTo>
                        <a:lnTo>
                          <a:pt x="1849" y="5811"/>
                        </a:lnTo>
                        <a:lnTo>
                          <a:pt x="2737" y="5263"/>
                        </a:lnTo>
                        <a:lnTo>
                          <a:pt x="1997" y="5153"/>
                        </a:lnTo>
                        <a:lnTo>
                          <a:pt x="1701" y="4276"/>
                        </a:lnTo>
                        <a:lnTo>
                          <a:pt x="1997" y="3728"/>
                        </a:lnTo>
                        <a:lnTo>
                          <a:pt x="740" y="3509"/>
                        </a:lnTo>
                        <a:lnTo>
                          <a:pt x="1332" y="3070"/>
                        </a:lnTo>
                        <a:lnTo>
                          <a:pt x="962" y="2083"/>
                        </a:lnTo>
                        <a:lnTo>
                          <a:pt x="962" y="1645"/>
                        </a:lnTo>
                        <a:lnTo>
                          <a:pt x="0" y="1316"/>
                        </a:lnTo>
                        <a:lnTo>
                          <a:pt x="1627" y="1096"/>
                        </a:lnTo>
                        <a:lnTo>
                          <a:pt x="3107" y="768"/>
                        </a:lnTo>
                        <a:lnTo>
                          <a:pt x="5326" y="329"/>
                        </a:lnTo>
                        <a:lnTo>
                          <a:pt x="7545" y="0"/>
                        </a:lnTo>
                        <a:lnTo>
                          <a:pt x="7915" y="0"/>
                        </a:lnTo>
                        <a:lnTo>
                          <a:pt x="21156" y="16995"/>
                        </a:lnTo>
                        <a:close/>
                        <a:moveTo>
                          <a:pt x="21156" y="16995"/>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85" name="AutoShape 123"/>
                  <p:cNvSpPr>
                    <a:spLocks/>
                  </p:cNvSpPr>
                  <p:nvPr/>
                </p:nvSpPr>
                <p:spPr bwMode="auto">
                  <a:xfrm>
                    <a:off x="24" y="60"/>
                    <a:ext cx="37" cy="27"/>
                  </a:xfrm>
                  <a:custGeom>
                    <a:avLst/>
                    <a:gdLst>
                      <a:gd name="T0" fmla="*/ 0 w 21600"/>
                      <a:gd name="T1" fmla="*/ 0 h 21600"/>
                      <a:gd name="T2" fmla="*/ 21600 w 21600"/>
                      <a:gd name="T3" fmla="*/ 21600 h 21600"/>
                    </a:gdLst>
                    <a:ahLst/>
                    <a:cxnLst/>
                    <a:rect l="T0" t="T1" r="T2" b="T3"/>
                    <a:pathLst>
                      <a:path w="21600" h="21600">
                        <a:moveTo>
                          <a:pt x="21488" y="21060"/>
                        </a:moveTo>
                        <a:lnTo>
                          <a:pt x="21600" y="21330"/>
                        </a:lnTo>
                        <a:lnTo>
                          <a:pt x="20705" y="21600"/>
                        </a:lnTo>
                        <a:lnTo>
                          <a:pt x="20257" y="21330"/>
                        </a:lnTo>
                        <a:lnTo>
                          <a:pt x="0" y="0"/>
                        </a:lnTo>
                        <a:lnTo>
                          <a:pt x="895" y="270"/>
                        </a:lnTo>
                        <a:lnTo>
                          <a:pt x="21488" y="21060"/>
                        </a:lnTo>
                        <a:close/>
                        <a:moveTo>
                          <a:pt x="21488" y="21060"/>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86" name="AutoShape 124"/>
                  <p:cNvSpPr>
                    <a:spLocks/>
                  </p:cNvSpPr>
                  <p:nvPr/>
                </p:nvSpPr>
                <p:spPr bwMode="auto">
                  <a:xfrm>
                    <a:off x="55" y="66"/>
                    <a:ext cx="325" cy="60"/>
                  </a:xfrm>
                  <a:custGeom>
                    <a:avLst/>
                    <a:gdLst>
                      <a:gd name="T0" fmla="*/ 0 w 21600"/>
                      <a:gd name="T1" fmla="*/ 0 h 21600"/>
                      <a:gd name="T2" fmla="*/ 21600 w 21600"/>
                      <a:gd name="T3" fmla="*/ 21600 h 21600"/>
                    </a:gdLst>
                    <a:ahLst/>
                    <a:cxnLst/>
                    <a:rect l="T0" t="T1" r="T2" b="T3"/>
                    <a:pathLst>
                      <a:path w="21600" h="21600">
                        <a:moveTo>
                          <a:pt x="9532" y="17646"/>
                        </a:moveTo>
                        <a:lnTo>
                          <a:pt x="9507" y="16938"/>
                        </a:lnTo>
                        <a:lnTo>
                          <a:pt x="9456" y="16230"/>
                        </a:lnTo>
                        <a:lnTo>
                          <a:pt x="9393" y="15757"/>
                        </a:lnTo>
                        <a:lnTo>
                          <a:pt x="9304" y="15521"/>
                        </a:lnTo>
                        <a:lnTo>
                          <a:pt x="9215" y="15462"/>
                        </a:lnTo>
                        <a:lnTo>
                          <a:pt x="16796" y="8793"/>
                        </a:lnTo>
                        <a:lnTo>
                          <a:pt x="16834" y="8557"/>
                        </a:lnTo>
                        <a:lnTo>
                          <a:pt x="16783" y="8498"/>
                        </a:lnTo>
                        <a:lnTo>
                          <a:pt x="9063" y="15285"/>
                        </a:lnTo>
                        <a:lnTo>
                          <a:pt x="8835" y="15344"/>
                        </a:lnTo>
                        <a:lnTo>
                          <a:pt x="8544" y="15521"/>
                        </a:lnTo>
                        <a:lnTo>
                          <a:pt x="8227" y="15698"/>
                        </a:lnTo>
                        <a:lnTo>
                          <a:pt x="7859" y="15993"/>
                        </a:lnTo>
                        <a:lnTo>
                          <a:pt x="7492" y="16348"/>
                        </a:lnTo>
                        <a:lnTo>
                          <a:pt x="7086" y="16938"/>
                        </a:lnTo>
                        <a:lnTo>
                          <a:pt x="6680" y="17469"/>
                        </a:lnTo>
                        <a:lnTo>
                          <a:pt x="6275" y="18000"/>
                        </a:lnTo>
                        <a:lnTo>
                          <a:pt x="5932" y="18649"/>
                        </a:lnTo>
                        <a:lnTo>
                          <a:pt x="5844" y="18885"/>
                        </a:lnTo>
                        <a:lnTo>
                          <a:pt x="5172" y="20066"/>
                        </a:lnTo>
                        <a:lnTo>
                          <a:pt x="4804" y="20302"/>
                        </a:lnTo>
                        <a:lnTo>
                          <a:pt x="4639" y="20538"/>
                        </a:lnTo>
                        <a:lnTo>
                          <a:pt x="4652" y="21364"/>
                        </a:lnTo>
                        <a:lnTo>
                          <a:pt x="4031" y="21541"/>
                        </a:lnTo>
                        <a:lnTo>
                          <a:pt x="3245" y="21600"/>
                        </a:lnTo>
                        <a:lnTo>
                          <a:pt x="2294" y="21600"/>
                        </a:lnTo>
                        <a:lnTo>
                          <a:pt x="1623" y="21541"/>
                        </a:lnTo>
                        <a:lnTo>
                          <a:pt x="1039" y="21423"/>
                        </a:lnTo>
                        <a:lnTo>
                          <a:pt x="507" y="21423"/>
                        </a:lnTo>
                        <a:lnTo>
                          <a:pt x="317" y="21305"/>
                        </a:lnTo>
                        <a:lnTo>
                          <a:pt x="177" y="21128"/>
                        </a:lnTo>
                        <a:lnTo>
                          <a:pt x="76" y="20892"/>
                        </a:lnTo>
                        <a:lnTo>
                          <a:pt x="25" y="20538"/>
                        </a:lnTo>
                        <a:lnTo>
                          <a:pt x="0" y="20066"/>
                        </a:lnTo>
                        <a:lnTo>
                          <a:pt x="13" y="19711"/>
                        </a:lnTo>
                        <a:lnTo>
                          <a:pt x="165" y="19711"/>
                        </a:lnTo>
                        <a:lnTo>
                          <a:pt x="431" y="19711"/>
                        </a:lnTo>
                        <a:lnTo>
                          <a:pt x="685" y="19652"/>
                        </a:lnTo>
                        <a:lnTo>
                          <a:pt x="976" y="19593"/>
                        </a:lnTo>
                        <a:lnTo>
                          <a:pt x="1242" y="19416"/>
                        </a:lnTo>
                        <a:lnTo>
                          <a:pt x="1610" y="19003"/>
                        </a:lnTo>
                        <a:lnTo>
                          <a:pt x="1952" y="18708"/>
                        </a:lnTo>
                        <a:lnTo>
                          <a:pt x="2345" y="18177"/>
                        </a:lnTo>
                        <a:lnTo>
                          <a:pt x="2865" y="17469"/>
                        </a:lnTo>
                        <a:lnTo>
                          <a:pt x="3473" y="16584"/>
                        </a:lnTo>
                        <a:lnTo>
                          <a:pt x="5007" y="14518"/>
                        </a:lnTo>
                        <a:lnTo>
                          <a:pt x="5806" y="13397"/>
                        </a:lnTo>
                        <a:lnTo>
                          <a:pt x="6655" y="12393"/>
                        </a:lnTo>
                        <a:lnTo>
                          <a:pt x="7428" y="11567"/>
                        </a:lnTo>
                        <a:lnTo>
                          <a:pt x="8125" y="10741"/>
                        </a:lnTo>
                        <a:lnTo>
                          <a:pt x="13018" y="6079"/>
                        </a:lnTo>
                        <a:lnTo>
                          <a:pt x="13018" y="5902"/>
                        </a:lnTo>
                        <a:lnTo>
                          <a:pt x="12993" y="5784"/>
                        </a:lnTo>
                        <a:lnTo>
                          <a:pt x="12917" y="5548"/>
                        </a:lnTo>
                        <a:lnTo>
                          <a:pt x="12828" y="5430"/>
                        </a:lnTo>
                        <a:lnTo>
                          <a:pt x="12752" y="5370"/>
                        </a:lnTo>
                        <a:lnTo>
                          <a:pt x="12676" y="5430"/>
                        </a:lnTo>
                        <a:lnTo>
                          <a:pt x="12600" y="5430"/>
                        </a:lnTo>
                        <a:lnTo>
                          <a:pt x="10977" y="7023"/>
                        </a:lnTo>
                        <a:lnTo>
                          <a:pt x="8785" y="9030"/>
                        </a:lnTo>
                        <a:lnTo>
                          <a:pt x="7504" y="10210"/>
                        </a:lnTo>
                        <a:lnTo>
                          <a:pt x="6883" y="10859"/>
                        </a:lnTo>
                        <a:lnTo>
                          <a:pt x="6477" y="11095"/>
                        </a:lnTo>
                        <a:lnTo>
                          <a:pt x="6097" y="11390"/>
                        </a:lnTo>
                        <a:lnTo>
                          <a:pt x="5844" y="11449"/>
                        </a:lnTo>
                        <a:lnTo>
                          <a:pt x="5438" y="11685"/>
                        </a:lnTo>
                        <a:lnTo>
                          <a:pt x="6503" y="10682"/>
                        </a:lnTo>
                        <a:lnTo>
                          <a:pt x="6985" y="10210"/>
                        </a:lnTo>
                        <a:lnTo>
                          <a:pt x="7517" y="9679"/>
                        </a:lnTo>
                        <a:lnTo>
                          <a:pt x="8670" y="8675"/>
                        </a:lnTo>
                        <a:lnTo>
                          <a:pt x="10293" y="7023"/>
                        </a:lnTo>
                        <a:lnTo>
                          <a:pt x="11599" y="5784"/>
                        </a:lnTo>
                        <a:lnTo>
                          <a:pt x="14679" y="3010"/>
                        </a:lnTo>
                        <a:lnTo>
                          <a:pt x="14945" y="4367"/>
                        </a:lnTo>
                        <a:lnTo>
                          <a:pt x="15287" y="3954"/>
                        </a:lnTo>
                        <a:lnTo>
                          <a:pt x="14945" y="2774"/>
                        </a:lnTo>
                        <a:lnTo>
                          <a:pt x="17556" y="531"/>
                        </a:lnTo>
                        <a:lnTo>
                          <a:pt x="17924" y="236"/>
                        </a:lnTo>
                        <a:lnTo>
                          <a:pt x="18279" y="59"/>
                        </a:lnTo>
                        <a:lnTo>
                          <a:pt x="18469" y="0"/>
                        </a:lnTo>
                        <a:lnTo>
                          <a:pt x="18621" y="0"/>
                        </a:lnTo>
                        <a:lnTo>
                          <a:pt x="18761" y="59"/>
                        </a:lnTo>
                        <a:lnTo>
                          <a:pt x="18875" y="118"/>
                        </a:lnTo>
                        <a:lnTo>
                          <a:pt x="18976" y="236"/>
                        </a:lnTo>
                        <a:lnTo>
                          <a:pt x="19077" y="472"/>
                        </a:lnTo>
                        <a:lnTo>
                          <a:pt x="19166" y="708"/>
                        </a:lnTo>
                        <a:lnTo>
                          <a:pt x="19268" y="1239"/>
                        </a:lnTo>
                        <a:lnTo>
                          <a:pt x="19344" y="1770"/>
                        </a:lnTo>
                        <a:lnTo>
                          <a:pt x="19280" y="2302"/>
                        </a:lnTo>
                        <a:lnTo>
                          <a:pt x="19217" y="2774"/>
                        </a:lnTo>
                        <a:lnTo>
                          <a:pt x="19141" y="3128"/>
                        </a:lnTo>
                        <a:lnTo>
                          <a:pt x="19077" y="3423"/>
                        </a:lnTo>
                        <a:lnTo>
                          <a:pt x="19014" y="3659"/>
                        </a:lnTo>
                        <a:lnTo>
                          <a:pt x="18925" y="3895"/>
                        </a:lnTo>
                        <a:lnTo>
                          <a:pt x="18558" y="4662"/>
                        </a:lnTo>
                        <a:lnTo>
                          <a:pt x="18761" y="7023"/>
                        </a:lnTo>
                        <a:lnTo>
                          <a:pt x="19014" y="6728"/>
                        </a:lnTo>
                        <a:lnTo>
                          <a:pt x="19242" y="6315"/>
                        </a:lnTo>
                        <a:lnTo>
                          <a:pt x="19470" y="5902"/>
                        </a:lnTo>
                        <a:lnTo>
                          <a:pt x="19585" y="5607"/>
                        </a:lnTo>
                        <a:lnTo>
                          <a:pt x="19699" y="5193"/>
                        </a:lnTo>
                        <a:lnTo>
                          <a:pt x="19990" y="4072"/>
                        </a:lnTo>
                        <a:lnTo>
                          <a:pt x="20054" y="3718"/>
                        </a:lnTo>
                        <a:lnTo>
                          <a:pt x="20155" y="3482"/>
                        </a:lnTo>
                        <a:lnTo>
                          <a:pt x="20193" y="3364"/>
                        </a:lnTo>
                        <a:lnTo>
                          <a:pt x="20168" y="3246"/>
                        </a:lnTo>
                        <a:lnTo>
                          <a:pt x="20155" y="3128"/>
                        </a:lnTo>
                        <a:lnTo>
                          <a:pt x="20066" y="3187"/>
                        </a:lnTo>
                        <a:lnTo>
                          <a:pt x="20092" y="2715"/>
                        </a:lnTo>
                        <a:lnTo>
                          <a:pt x="20307" y="2715"/>
                        </a:lnTo>
                        <a:lnTo>
                          <a:pt x="20066" y="2479"/>
                        </a:lnTo>
                        <a:lnTo>
                          <a:pt x="20015" y="2125"/>
                        </a:lnTo>
                        <a:lnTo>
                          <a:pt x="20117" y="2243"/>
                        </a:lnTo>
                        <a:lnTo>
                          <a:pt x="20155" y="2125"/>
                        </a:lnTo>
                        <a:lnTo>
                          <a:pt x="20142" y="1889"/>
                        </a:lnTo>
                        <a:lnTo>
                          <a:pt x="20092" y="1770"/>
                        </a:lnTo>
                        <a:lnTo>
                          <a:pt x="20054" y="1889"/>
                        </a:lnTo>
                        <a:lnTo>
                          <a:pt x="19889" y="1475"/>
                        </a:lnTo>
                        <a:lnTo>
                          <a:pt x="20294" y="1889"/>
                        </a:lnTo>
                        <a:lnTo>
                          <a:pt x="20573" y="2125"/>
                        </a:lnTo>
                        <a:lnTo>
                          <a:pt x="20827" y="2302"/>
                        </a:lnTo>
                        <a:lnTo>
                          <a:pt x="21068" y="2538"/>
                        </a:lnTo>
                        <a:lnTo>
                          <a:pt x="21245" y="2715"/>
                        </a:lnTo>
                        <a:lnTo>
                          <a:pt x="21397" y="2951"/>
                        </a:lnTo>
                        <a:lnTo>
                          <a:pt x="21499" y="3128"/>
                        </a:lnTo>
                        <a:lnTo>
                          <a:pt x="21549" y="3364"/>
                        </a:lnTo>
                        <a:lnTo>
                          <a:pt x="21600" y="3600"/>
                        </a:lnTo>
                        <a:lnTo>
                          <a:pt x="21461" y="3364"/>
                        </a:lnTo>
                        <a:lnTo>
                          <a:pt x="21334" y="3187"/>
                        </a:lnTo>
                        <a:lnTo>
                          <a:pt x="21232" y="3128"/>
                        </a:lnTo>
                        <a:lnTo>
                          <a:pt x="21093" y="3010"/>
                        </a:lnTo>
                        <a:lnTo>
                          <a:pt x="21245" y="3187"/>
                        </a:lnTo>
                        <a:lnTo>
                          <a:pt x="21397" y="3423"/>
                        </a:lnTo>
                        <a:lnTo>
                          <a:pt x="21511" y="3659"/>
                        </a:lnTo>
                        <a:lnTo>
                          <a:pt x="21587" y="3895"/>
                        </a:lnTo>
                        <a:lnTo>
                          <a:pt x="21587" y="4131"/>
                        </a:lnTo>
                        <a:lnTo>
                          <a:pt x="21549" y="4426"/>
                        </a:lnTo>
                        <a:lnTo>
                          <a:pt x="21397" y="5075"/>
                        </a:lnTo>
                        <a:lnTo>
                          <a:pt x="21144" y="5784"/>
                        </a:lnTo>
                        <a:lnTo>
                          <a:pt x="20776" y="6610"/>
                        </a:lnTo>
                        <a:lnTo>
                          <a:pt x="20408" y="7377"/>
                        </a:lnTo>
                        <a:lnTo>
                          <a:pt x="20041" y="8026"/>
                        </a:lnTo>
                        <a:lnTo>
                          <a:pt x="19546" y="8793"/>
                        </a:lnTo>
                        <a:lnTo>
                          <a:pt x="19001" y="9502"/>
                        </a:lnTo>
                        <a:lnTo>
                          <a:pt x="18520" y="10151"/>
                        </a:lnTo>
                        <a:lnTo>
                          <a:pt x="18025" y="10682"/>
                        </a:lnTo>
                        <a:lnTo>
                          <a:pt x="17468" y="11213"/>
                        </a:lnTo>
                        <a:lnTo>
                          <a:pt x="16859" y="11744"/>
                        </a:lnTo>
                        <a:lnTo>
                          <a:pt x="16023" y="12570"/>
                        </a:lnTo>
                        <a:lnTo>
                          <a:pt x="15211" y="13279"/>
                        </a:lnTo>
                        <a:lnTo>
                          <a:pt x="14210" y="14046"/>
                        </a:lnTo>
                        <a:lnTo>
                          <a:pt x="11979" y="16052"/>
                        </a:lnTo>
                        <a:lnTo>
                          <a:pt x="9558" y="18413"/>
                        </a:lnTo>
                        <a:lnTo>
                          <a:pt x="9532" y="17646"/>
                        </a:lnTo>
                        <a:close/>
                        <a:moveTo>
                          <a:pt x="9532" y="17646"/>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87" name="Line 125"/>
                  <p:cNvSpPr>
                    <a:spLocks noChangeShapeType="1"/>
                  </p:cNvSpPr>
                  <p:nvPr/>
                </p:nvSpPr>
                <p:spPr bwMode="auto">
                  <a:xfrm>
                    <a:off x="345" y="68"/>
                    <a:ext cx="8" cy="3"/>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388" name="AutoShape 126"/>
                  <p:cNvSpPr>
                    <a:spLocks/>
                  </p:cNvSpPr>
                  <p:nvPr/>
                </p:nvSpPr>
                <p:spPr bwMode="auto">
                  <a:xfrm>
                    <a:off x="55" y="66"/>
                    <a:ext cx="325" cy="60"/>
                  </a:xfrm>
                  <a:custGeom>
                    <a:avLst/>
                    <a:gdLst>
                      <a:gd name="T0" fmla="*/ 0 w 21600"/>
                      <a:gd name="T1" fmla="*/ 0 h 21600"/>
                      <a:gd name="T2" fmla="*/ 21600 w 21600"/>
                      <a:gd name="T3" fmla="*/ 21600 h 21600"/>
                    </a:gdLst>
                    <a:ahLst/>
                    <a:cxnLst/>
                    <a:rect l="T0" t="T1" r="T2" b="T3"/>
                    <a:pathLst>
                      <a:path w="21600" h="21600">
                        <a:moveTo>
                          <a:pt x="9532" y="17646"/>
                        </a:moveTo>
                        <a:lnTo>
                          <a:pt x="9507" y="16938"/>
                        </a:lnTo>
                        <a:lnTo>
                          <a:pt x="9456" y="16230"/>
                        </a:lnTo>
                        <a:lnTo>
                          <a:pt x="9393" y="15757"/>
                        </a:lnTo>
                        <a:lnTo>
                          <a:pt x="9304" y="15521"/>
                        </a:lnTo>
                        <a:lnTo>
                          <a:pt x="9215" y="15462"/>
                        </a:lnTo>
                        <a:lnTo>
                          <a:pt x="16796" y="8793"/>
                        </a:lnTo>
                        <a:lnTo>
                          <a:pt x="16834" y="8557"/>
                        </a:lnTo>
                        <a:lnTo>
                          <a:pt x="16783" y="8498"/>
                        </a:lnTo>
                        <a:lnTo>
                          <a:pt x="9063" y="15285"/>
                        </a:lnTo>
                        <a:lnTo>
                          <a:pt x="8835" y="15344"/>
                        </a:lnTo>
                        <a:lnTo>
                          <a:pt x="8544" y="15521"/>
                        </a:lnTo>
                        <a:lnTo>
                          <a:pt x="8227" y="15698"/>
                        </a:lnTo>
                        <a:lnTo>
                          <a:pt x="7859" y="15993"/>
                        </a:lnTo>
                        <a:lnTo>
                          <a:pt x="7492" y="16348"/>
                        </a:lnTo>
                        <a:lnTo>
                          <a:pt x="7086" y="16938"/>
                        </a:lnTo>
                        <a:lnTo>
                          <a:pt x="6680" y="17469"/>
                        </a:lnTo>
                        <a:lnTo>
                          <a:pt x="6275" y="18000"/>
                        </a:lnTo>
                        <a:lnTo>
                          <a:pt x="5932" y="18649"/>
                        </a:lnTo>
                        <a:lnTo>
                          <a:pt x="5844" y="18885"/>
                        </a:lnTo>
                        <a:lnTo>
                          <a:pt x="5172" y="20066"/>
                        </a:lnTo>
                        <a:lnTo>
                          <a:pt x="4804" y="20302"/>
                        </a:lnTo>
                        <a:lnTo>
                          <a:pt x="4639" y="20538"/>
                        </a:lnTo>
                        <a:lnTo>
                          <a:pt x="4652" y="21364"/>
                        </a:lnTo>
                        <a:lnTo>
                          <a:pt x="4031" y="21541"/>
                        </a:lnTo>
                        <a:lnTo>
                          <a:pt x="3245" y="21600"/>
                        </a:lnTo>
                        <a:lnTo>
                          <a:pt x="2294" y="21600"/>
                        </a:lnTo>
                        <a:lnTo>
                          <a:pt x="1623" y="21541"/>
                        </a:lnTo>
                        <a:lnTo>
                          <a:pt x="1039" y="21423"/>
                        </a:lnTo>
                        <a:lnTo>
                          <a:pt x="507" y="21423"/>
                        </a:lnTo>
                        <a:lnTo>
                          <a:pt x="317" y="21305"/>
                        </a:lnTo>
                        <a:lnTo>
                          <a:pt x="177" y="21128"/>
                        </a:lnTo>
                        <a:lnTo>
                          <a:pt x="76" y="20892"/>
                        </a:lnTo>
                        <a:lnTo>
                          <a:pt x="25" y="20538"/>
                        </a:lnTo>
                        <a:lnTo>
                          <a:pt x="0" y="20066"/>
                        </a:lnTo>
                        <a:lnTo>
                          <a:pt x="13" y="19711"/>
                        </a:lnTo>
                        <a:lnTo>
                          <a:pt x="165" y="19711"/>
                        </a:lnTo>
                        <a:lnTo>
                          <a:pt x="431" y="19711"/>
                        </a:lnTo>
                        <a:lnTo>
                          <a:pt x="685" y="19652"/>
                        </a:lnTo>
                        <a:lnTo>
                          <a:pt x="976" y="19593"/>
                        </a:lnTo>
                        <a:lnTo>
                          <a:pt x="1242" y="19416"/>
                        </a:lnTo>
                        <a:lnTo>
                          <a:pt x="1610" y="19003"/>
                        </a:lnTo>
                        <a:lnTo>
                          <a:pt x="1952" y="18708"/>
                        </a:lnTo>
                        <a:lnTo>
                          <a:pt x="2345" y="18177"/>
                        </a:lnTo>
                        <a:lnTo>
                          <a:pt x="2865" y="17469"/>
                        </a:lnTo>
                        <a:lnTo>
                          <a:pt x="3473" y="16584"/>
                        </a:lnTo>
                        <a:lnTo>
                          <a:pt x="5007" y="14518"/>
                        </a:lnTo>
                        <a:lnTo>
                          <a:pt x="5806" y="13397"/>
                        </a:lnTo>
                        <a:lnTo>
                          <a:pt x="6655" y="12393"/>
                        </a:lnTo>
                        <a:lnTo>
                          <a:pt x="7428" y="11567"/>
                        </a:lnTo>
                        <a:lnTo>
                          <a:pt x="8125" y="10741"/>
                        </a:lnTo>
                        <a:lnTo>
                          <a:pt x="13018" y="6079"/>
                        </a:lnTo>
                        <a:lnTo>
                          <a:pt x="13018" y="5902"/>
                        </a:lnTo>
                        <a:lnTo>
                          <a:pt x="12993" y="5784"/>
                        </a:lnTo>
                        <a:lnTo>
                          <a:pt x="12917" y="5548"/>
                        </a:lnTo>
                        <a:lnTo>
                          <a:pt x="12828" y="5430"/>
                        </a:lnTo>
                        <a:lnTo>
                          <a:pt x="12752" y="5370"/>
                        </a:lnTo>
                        <a:lnTo>
                          <a:pt x="12676" y="5430"/>
                        </a:lnTo>
                        <a:lnTo>
                          <a:pt x="12600" y="5430"/>
                        </a:lnTo>
                        <a:lnTo>
                          <a:pt x="10977" y="7023"/>
                        </a:lnTo>
                        <a:lnTo>
                          <a:pt x="8785" y="9030"/>
                        </a:lnTo>
                        <a:lnTo>
                          <a:pt x="7504" y="10210"/>
                        </a:lnTo>
                        <a:lnTo>
                          <a:pt x="6883" y="10859"/>
                        </a:lnTo>
                        <a:lnTo>
                          <a:pt x="6477" y="11095"/>
                        </a:lnTo>
                        <a:lnTo>
                          <a:pt x="6097" y="11390"/>
                        </a:lnTo>
                        <a:lnTo>
                          <a:pt x="5844" y="11449"/>
                        </a:lnTo>
                        <a:lnTo>
                          <a:pt x="5438" y="11685"/>
                        </a:lnTo>
                        <a:lnTo>
                          <a:pt x="6503" y="10682"/>
                        </a:lnTo>
                        <a:lnTo>
                          <a:pt x="6985" y="10210"/>
                        </a:lnTo>
                        <a:lnTo>
                          <a:pt x="7517" y="9679"/>
                        </a:lnTo>
                        <a:lnTo>
                          <a:pt x="8670" y="8675"/>
                        </a:lnTo>
                        <a:lnTo>
                          <a:pt x="10293" y="7023"/>
                        </a:lnTo>
                        <a:lnTo>
                          <a:pt x="11599" y="5784"/>
                        </a:lnTo>
                        <a:lnTo>
                          <a:pt x="14679" y="3010"/>
                        </a:lnTo>
                        <a:lnTo>
                          <a:pt x="14945" y="4367"/>
                        </a:lnTo>
                        <a:lnTo>
                          <a:pt x="15287" y="3954"/>
                        </a:lnTo>
                        <a:lnTo>
                          <a:pt x="14945" y="2774"/>
                        </a:lnTo>
                        <a:lnTo>
                          <a:pt x="17556" y="531"/>
                        </a:lnTo>
                        <a:lnTo>
                          <a:pt x="17924" y="236"/>
                        </a:lnTo>
                        <a:lnTo>
                          <a:pt x="18279" y="59"/>
                        </a:lnTo>
                        <a:lnTo>
                          <a:pt x="18469" y="0"/>
                        </a:lnTo>
                        <a:lnTo>
                          <a:pt x="18621" y="0"/>
                        </a:lnTo>
                        <a:lnTo>
                          <a:pt x="18761" y="59"/>
                        </a:lnTo>
                        <a:lnTo>
                          <a:pt x="18875" y="118"/>
                        </a:lnTo>
                        <a:lnTo>
                          <a:pt x="18976" y="236"/>
                        </a:lnTo>
                        <a:lnTo>
                          <a:pt x="19077" y="472"/>
                        </a:lnTo>
                        <a:lnTo>
                          <a:pt x="19166" y="708"/>
                        </a:lnTo>
                        <a:lnTo>
                          <a:pt x="19268" y="1239"/>
                        </a:lnTo>
                        <a:lnTo>
                          <a:pt x="19344" y="1770"/>
                        </a:lnTo>
                        <a:lnTo>
                          <a:pt x="19280" y="2302"/>
                        </a:lnTo>
                        <a:lnTo>
                          <a:pt x="19217" y="2774"/>
                        </a:lnTo>
                        <a:lnTo>
                          <a:pt x="19141" y="3128"/>
                        </a:lnTo>
                        <a:lnTo>
                          <a:pt x="19077" y="3423"/>
                        </a:lnTo>
                        <a:lnTo>
                          <a:pt x="19014" y="3659"/>
                        </a:lnTo>
                        <a:lnTo>
                          <a:pt x="18925" y="3895"/>
                        </a:lnTo>
                        <a:lnTo>
                          <a:pt x="18558" y="4662"/>
                        </a:lnTo>
                        <a:lnTo>
                          <a:pt x="18761" y="7023"/>
                        </a:lnTo>
                        <a:lnTo>
                          <a:pt x="19014" y="6728"/>
                        </a:lnTo>
                        <a:lnTo>
                          <a:pt x="19242" y="6315"/>
                        </a:lnTo>
                        <a:lnTo>
                          <a:pt x="19470" y="5902"/>
                        </a:lnTo>
                        <a:lnTo>
                          <a:pt x="19585" y="5607"/>
                        </a:lnTo>
                        <a:lnTo>
                          <a:pt x="19699" y="5193"/>
                        </a:lnTo>
                        <a:lnTo>
                          <a:pt x="19990" y="4072"/>
                        </a:lnTo>
                        <a:lnTo>
                          <a:pt x="20054" y="3718"/>
                        </a:lnTo>
                        <a:lnTo>
                          <a:pt x="20155" y="3482"/>
                        </a:lnTo>
                        <a:lnTo>
                          <a:pt x="20193" y="3364"/>
                        </a:lnTo>
                        <a:lnTo>
                          <a:pt x="20168" y="3246"/>
                        </a:lnTo>
                        <a:lnTo>
                          <a:pt x="20155" y="3128"/>
                        </a:lnTo>
                        <a:lnTo>
                          <a:pt x="20066" y="3187"/>
                        </a:lnTo>
                        <a:lnTo>
                          <a:pt x="20092" y="2715"/>
                        </a:lnTo>
                        <a:lnTo>
                          <a:pt x="20307" y="2715"/>
                        </a:lnTo>
                        <a:lnTo>
                          <a:pt x="20066" y="2479"/>
                        </a:lnTo>
                        <a:lnTo>
                          <a:pt x="20015" y="2125"/>
                        </a:lnTo>
                        <a:lnTo>
                          <a:pt x="20117" y="2243"/>
                        </a:lnTo>
                        <a:lnTo>
                          <a:pt x="20155" y="2125"/>
                        </a:lnTo>
                        <a:lnTo>
                          <a:pt x="20142" y="1889"/>
                        </a:lnTo>
                        <a:lnTo>
                          <a:pt x="20092" y="1770"/>
                        </a:lnTo>
                        <a:lnTo>
                          <a:pt x="20054" y="1889"/>
                        </a:lnTo>
                        <a:lnTo>
                          <a:pt x="19889" y="1475"/>
                        </a:lnTo>
                        <a:lnTo>
                          <a:pt x="20294" y="1889"/>
                        </a:lnTo>
                        <a:lnTo>
                          <a:pt x="20573" y="2125"/>
                        </a:lnTo>
                        <a:lnTo>
                          <a:pt x="20827" y="2302"/>
                        </a:lnTo>
                        <a:lnTo>
                          <a:pt x="21068" y="2538"/>
                        </a:lnTo>
                        <a:lnTo>
                          <a:pt x="21245" y="2715"/>
                        </a:lnTo>
                        <a:lnTo>
                          <a:pt x="21397" y="2951"/>
                        </a:lnTo>
                        <a:lnTo>
                          <a:pt x="21499" y="3128"/>
                        </a:lnTo>
                        <a:lnTo>
                          <a:pt x="21549" y="3364"/>
                        </a:lnTo>
                        <a:lnTo>
                          <a:pt x="21600" y="3600"/>
                        </a:lnTo>
                        <a:lnTo>
                          <a:pt x="21461" y="3364"/>
                        </a:lnTo>
                        <a:lnTo>
                          <a:pt x="21334" y="3187"/>
                        </a:lnTo>
                        <a:lnTo>
                          <a:pt x="21232" y="3128"/>
                        </a:lnTo>
                        <a:lnTo>
                          <a:pt x="21093" y="3010"/>
                        </a:lnTo>
                        <a:lnTo>
                          <a:pt x="21245" y="3187"/>
                        </a:lnTo>
                        <a:lnTo>
                          <a:pt x="21397" y="3423"/>
                        </a:lnTo>
                        <a:lnTo>
                          <a:pt x="21511" y="3659"/>
                        </a:lnTo>
                        <a:lnTo>
                          <a:pt x="21587" y="3895"/>
                        </a:lnTo>
                        <a:lnTo>
                          <a:pt x="21587" y="4131"/>
                        </a:lnTo>
                        <a:lnTo>
                          <a:pt x="21549" y="4426"/>
                        </a:lnTo>
                        <a:lnTo>
                          <a:pt x="21397" y="5075"/>
                        </a:lnTo>
                        <a:lnTo>
                          <a:pt x="21144" y="5784"/>
                        </a:lnTo>
                        <a:lnTo>
                          <a:pt x="20776" y="6610"/>
                        </a:lnTo>
                        <a:lnTo>
                          <a:pt x="20408" y="7377"/>
                        </a:lnTo>
                        <a:lnTo>
                          <a:pt x="20041" y="8026"/>
                        </a:lnTo>
                        <a:lnTo>
                          <a:pt x="19546" y="8793"/>
                        </a:lnTo>
                        <a:lnTo>
                          <a:pt x="19001" y="9502"/>
                        </a:lnTo>
                        <a:lnTo>
                          <a:pt x="18520" y="10151"/>
                        </a:lnTo>
                        <a:lnTo>
                          <a:pt x="18025" y="10682"/>
                        </a:lnTo>
                        <a:lnTo>
                          <a:pt x="17468" y="11213"/>
                        </a:lnTo>
                        <a:lnTo>
                          <a:pt x="16859" y="11744"/>
                        </a:lnTo>
                        <a:lnTo>
                          <a:pt x="16023" y="12570"/>
                        </a:lnTo>
                        <a:lnTo>
                          <a:pt x="15211" y="13279"/>
                        </a:lnTo>
                        <a:lnTo>
                          <a:pt x="14210" y="14046"/>
                        </a:lnTo>
                        <a:lnTo>
                          <a:pt x="11979" y="16052"/>
                        </a:lnTo>
                        <a:lnTo>
                          <a:pt x="9558" y="18413"/>
                        </a:lnTo>
                        <a:lnTo>
                          <a:pt x="9532" y="17646"/>
                        </a:lnTo>
                        <a:close/>
                        <a:moveTo>
                          <a:pt x="9532" y="17646"/>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89" name="Line 127"/>
                  <p:cNvSpPr>
                    <a:spLocks noChangeShapeType="1"/>
                  </p:cNvSpPr>
                  <p:nvPr/>
                </p:nvSpPr>
                <p:spPr bwMode="auto">
                  <a:xfrm>
                    <a:off x="345" y="68"/>
                    <a:ext cx="8" cy="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90" name="Line 128"/>
                  <p:cNvSpPr>
                    <a:spLocks noChangeShapeType="1"/>
                  </p:cNvSpPr>
                  <p:nvPr/>
                </p:nvSpPr>
                <p:spPr bwMode="auto">
                  <a:xfrm>
                    <a:off x="344" y="68"/>
                    <a:ext cx="12" cy="5"/>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391" name="Line 129"/>
                  <p:cNvSpPr>
                    <a:spLocks noChangeShapeType="1"/>
                  </p:cNvSpPr>
                  <p:nvPr/>
                </p:nvSpPr>
                <p:spPr bwMode="auto">
                  <a:xfrm>
                    <a:off x="343" y="72"/>
                    <a:ext cx="13" cy="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392" name="Line 130"/>
                  <p:cNvSpPr>
                    <a:spLocks noChangeShapeType="1"/>
                  </p:cNvSpPr>
                  <p:nvPr/>
                </p:nvSpPr>
                <p:spPr bwMode="auto">
                  <a:xfrm>
                    <a:off x="344" y="68"/>
                    <a:ext cx="12" cy="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93" name="Line 131"/>
                  <p:cNvSpPr>
                    <a:spLocks noChangeShapeType="1"/>
                  </p:cNvSpPr>
                  <p:nvPr/>
                </p:nvSpPr>
                <p:spPr bwMode="auto">
                  <a:xfrm>
                    <a:off x="343" y="72"/>
                    <a:ext cx="13" cy="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94" name="Line 132"/>
                  <p:cNvSpPr>
                    <a:spLocks noChangeShapeType="1"/>
                  </p:cNvSpPr>
                  <p:nvPr/>
                </p:nvSpPr>
                <p:spPr bwMode="auto">
                  <a:xfrm>
                    <a:off x="344" y="73"/>
                    <a:ext cx="11" cy="7"/>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395" name="Line 133"/>
                  <p:cNvSpPr>
                    <a:spLocks noChangeShapeType="1"/>
                  </p:cNvSpPr>
                  <p:nvPr/>
                </p:nvSpPr>
                <p:spPr bwMode="auto">
                  <a:xfrm>
                    <a:off x="344" y="73"/>
                    <a:ext cx="11" cy="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396" name="AutoShape 134"/>
                  <p:cNvSpPr>
                    <a:spLocks/>
                  </p:cNvSpPr>
                  <p:nvPr/>
                </p:nvSpPr>
                <p:spPr bwMode="auto">
                  <a:xfrm>
                    <a:off x="181" y="77"/>
                    <a:ext cx="10" cy="10"/>
                  </a:xfrm>
                  <a:custGeom>
                    <a:avLst/>
                    <a:gdLst>
                      <a:gd name="T0" fmla="*/ 0 w 21600"/>
                      <a:gd name="T1" fmla="*/ 0 h 21600"/>
                      <a:gd name="T2" fmla="*/ 21600 w 21600"/>
                      <a:gd name="T3" fmla="*/ 21600 h 21600"/>
                    </a:gdLst>
                    <a:ahLst/>
                    <a:cxnLst/>
                    <a:rect l="T0" t="T1" r="T2" b="T3"/>
                    <a:pathLst>
                      <a:path w="21600" h="21600">
                        <a:moveTo>
                          <a:pt x="18144" y="4652"/>
                        </a:moveTo>
                        <a:lnTo>
                          <a:pt x="21600" y="16948"/>
                        </a:lnTo>
                        <a:lnTo>
                          <a:pt x="21600" y="21600"/>
                        </a:lnTo>
                        <a:lnTo>
                          <a:pt x="21168" y="16283"/>
                        </a:lnTo>
                        <a:lnTo>
                          <a:pt x="19872" y="14622"/>
                        </a:lnTo>
                        <a:lnTo>
                          <a:pt x="18144" y="15618"/>
                        </a:lnTo>
                        <a:lnTo>
                          <a:pt x="7344" y="17945"/>
                        </a:lnTo>
                        <a:lnTo>
                          <a:pt x="6912" y="17612"/>
                        </a:lnTo>
                        <a:lnTo>
                          <a:pt x="5616" y="17945"/>
                        </a:lnTo>
                        <a:lnTo>
                          <a:pt x="3888" y="9637"/>
                        </a:lnTo>
                        <a:lnTo>
                          <a:pt x="0" y="997"/>
                        </a:lnTo>
                        <a:lnTo>
                          <a:pt x="0" y="665"/>
                        </a:lnTo>
                        <a:lnTo>
                          <a:pt x="13824" y="0"/>
                        </a:lnTo>
                        <a:lnTo>
                          <a:pt x="15984" y="665"/>
                        </a:lnTo>
                        <a:lnTo>
                          <a:pt x="18144" y="4652"/>
                        </a:lnTo>
                        <a:close/>
                        <a:moveTo>
                          <a:pt x="18144" y="4652"/>
                        </a:moveTo>
                      </a:path>
                    </a:pathLst>
                  </a:custGeom>
                  <a:solidFill>
                    <a:srgbClr val="83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97" name="AutoShape 135"/>
                  <p:cNvSpPr>
                    <a:spLocks/>
                  </p:cNvSpPr>
                  <p:nvPr/>
                </p:nvSpPr>
                <p:spPr bwMode="auto">
                  <a:xfrm>
                    <a:off x="138" y="77"/>
                    <a:ext cx="44" cy="18"/>
                  </a:xfrm>
                  <a:custGeom>
                    <a:avLst/>
                    <a:gdLst>
                      <a:gd name="T0" fmla="*/ 0 w 21600"/>
                      <a:gd name="T1" fmla="*/ 0 h 21600"/>
                      <a:gd name="T2" fmla="*/ 21600 w 21600"/>
                      <a:gd name="T3" fmla="*/ 21600 h 21600"/>
                    </a:gdLst>
                    <a:ahLst/>
                    <a:cxnLst/>
                    <a:rect l="T0" t="T1" r="T2" b="T3"/>
                    <a:pathLst>
                      <a:path w="21600" h="21600">
                        <a:moveTo>
                          <a:pt x="21138" y="5094"/>
                        </a:moveTo>
                        <a:lnTo>
                          <a:pt x="21600" y="10392"/>
                        </a:lnTo>
                        <a:lnTo>
                          <a:pt x="21138" y="11208"/>
                        </a:lnTo>
                        <a:lnTo>
                          <a:pt x="20400" y="11615"/>
                        </a:lnTo>
                        <a:lnTo>
                          <a:pt x="16338" y="14060"/>
                        </a:lnTo>
                        <a:lnTo>
                          <a:pt x="12554" y="16506"/>
                        </a:lnTo>
                        <a:lnTo>
                          <a:pt x="10154" y="18136"/>
                        </a:lnTo>
                        <a:lnTo>
                          <a:pt x="8400" y="18543"/>
                        </a:lnTo>
                        <a:lnTo>
                          <a:pt x="6369" y="19358"/>
                        </a:lnTo>
                        <a:lnTo>
                          <a:pt x="5354" y="20174"/>
                        </a:lnTo>
                        <a:lnTo>
                          <a:pt x="1846" y="21600"/>
                        </a:lnTo>
                        <a:lnTo>
                          <a:pt x="1292" y="21600"/>
                        </a:lnTo>
                        <a:lnTo>
                          <a:pt x="1200" y="21600"/>
                        </a:lnTo>
                        <a:lnTo>
                          <a:pt x="369" y="14060"/>
                        </a:lnTo>
                        <a:lnTo>
                          <a:pt x="0" y="11208"/>
                        </a:lnTo>
                        <a:lnTo>
                          <a:pt x="2215" y="9781"/>
                        </a:lnTo>
                        <a:lnTo>
                          <a:pt x="6554" y="6521"/>
                        </a:lnTo>
                        <a:lnTo>
                          <a:pt x="11815" y="3260"/>
                        </a:lnTo>
                        <a:lnTo>
                          <a:pt x="15785" y="1426"/>
                        </a:lnTo>
                        <a:lnTo>
                          <a:pt x="20400" y="0"/>
                        </a:lnTo>
                        <a:lnTo>
                          <a:pt x="21138" y="5094"/>
                        </a:lnTo>
                        <a:close/>
                        <a:moveTo>
                          <a:pt x="21138" y="5094"/>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398" name="AutoShape 136"/>
                  <p:cNvSpPr>
                    <a:spLocks/>
                  </p:cNvSpPr>
                  <p:nvPr/>
                </p:nvSpPr>
                <p:spPr bwMode="auto">
                  <a:xfrm>
                    <a:off x="181" y="77"/>
                    <a:ext cx="10" cy="10"/>
                  </a:xfrm>
                  <a:custGeom>
                    <a:avLst/>
                    <a:gdLst>
                      <a:gd name="T0" fmla="*/ 0 w 21600"/>
                      <a:gd name="T1" fmla="*/ 0 h 21600"/>
                      <a:gd name="T2" fmla="*/ 21600 w 21600"/>
                      <a:gd name="T3" fmla="*/ 21600 h 21600"/>
                    </a:gdLst>
                    <a:ahLst/>
                    <a:cxnLst/>
                    <a:rect l="T0" t="T1" r="T2" b="T3"/>
                    <a:pathLst>
                      <a:path w="21600" h="21600">
                        <a:moveTo>
                          <a:pt x="18144" y="4652"/>
                        </a:moveTo>
                        <a:lnTo>
                          <a:pt x="21600" y="16948"/>
                        </a:lnTo>
                        <a:lnTo>
                          <a:pt x="21600" y="21600"/>
                        </a:lnTo>
                        <a:lnTo>
                          <a:pt x="21168" y="16283"/>
                        </a:lnTo>
                        <a:lnTo>
                          <a:pt x="19872" y="14622"/>
                        </a:lnTo>
                        <a:lnTo>
                          <a:pt x="18144" y="15618"/>
                        </a:lnTo>
                        <a:lnTo>
                          <a:pt x="7344" y="17945"/>
                        </a:lnTo>
                        <a:lnTo>
                          <a:pt x="6912" y="17612"/>
                        </a:lnTo>
                        <a:lnTo>
                          <a:pt x="5616" y="17945"/>
                        </a:lnTo>
                        <a:lnTo>
                          <a:pt x="3888" y="9637"/>
                        </a:lnTo>
                        <a:lnTo>
                          <a:pt x="0" y="997"/>
                        </a:lnTo>
                        <a:lnTo>
                          <a:pt x="0" y="665"/>
                        </a:lnTo>
                        <a:lnTo>
                          <a:pt x="13824" y="0"/>
                        </a:lnTo>
                        <a:lnTo>
                          <a:pt x="15984" y="665"/>
                        </a:lnTo>
                        <a:lnTo>
                          <a:pt x="18144" y="4652"/>
                        </a:lnTo>
                        <a:close/>
                        <a:moveTo>
                          <a:pt x="18144" y="4652"/>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399" name="AutoShape 137"/>
                  <p:cNvSpPr>
                    <a:spLocks/>
                  </p:cNvSpPr>
                  <p:nvPr/>
                </p:nvSpPr>
                <p:spPr bwMode="auto">
                  <a:xfrm>
                    <a:off x="138" y="77"/>
                    <a:ext cx="44" cy="18"/>
                  </a:xfrm>
                  <a:custGeom>
                    <a:avLst/>
                    <a:gdLst>
                      <a:gd name="T0" fmla="*/ 0 w 21600"/>
                      <a:gd name="T1" fmla="*/ 0 h 21600"/>
                      <a:gd name="T2" fmla="*/ 21600 w 21600"/>
                      <a:gd name="T3" fmla="*/ 21600 h 21600"/>
                    </a:gdLst>
                    <a:ahLst/>
                    <a:cxnLst/>
                    <a:rect l="T0" t="T1" r="T2" b="T3"/>
                    <a:pathLst>
                      <a:path w="21600" h="21600">
                        <a:moveTo>
                          <a:pt x="21138" y="5094"/>
                        </a:moveTo>
                        <a:lnTo>
                          <a:pt x="21600" y="10392"/>
                        </a:lnTo>
                        <a:lnTo>
                          <a:pt x="21138" y="11208"/>
                        </a:lnTo>
                        <a:lnTo>
                          <a:pt x="20400" y="11615"/>
                        </a:lnTo>
                        <a:lnTo>
                          <a:pt x="16338" y="14060"/>
                        </a:lnTo>
                        <a:lnTo>
                          <a:pt x="12554" y="16506"/>
                        </a:lnTo>
                        <a:lnTo>
                          <a:pt x="10154" y="18136"/>
                        </a:lnTo>
                        <a:lnTo>
                          <a:pt x="8400" y="18543"/>
                        </a:lnTo>
                        <a:lnTo>
                          <a:pt x="6369" y="19358"/>
                        </a:lnTo>
                        <a:lnTo>
                          <a:pt x="5354" y="20174"/>
                        </a:lnTo>
                        <a:lnTo>
                          <a:pt x="1846" y="21600"/>
                        </a:lnTo>
                        <a:lnTo>
                          <a:pt x="1292" y="21600"/>
                        </a:lnTo>
                        <a:lnTo>
                          <a:pt x="1200" y="21600"/>
                        </a:lnTo>
                        <a:lnTo>
                          <a:pt x="369" y="14060"/>
                        </a:lnTo>
                        <a:lnTo>
                          <a:pt x="0" y="11208"/>
                        </a:lnTo>
                        <a:lnTo>
                          <a:pt x="2215" y="9781"/>
                        </a:lnTo>
                        <a:lnTo>
                          <a:pt x="6554" y="6521"/>
                        </a:lnTo>
                        <a:lnTo>
                          <a:pt x="11815" y="3260"/>
                        </a:lnTo>
                        <a:lnTo>
                          <a:pt x="15785" y="1426"/>
                        </a:lnTo>
                        <a:lnTo>
                          <a:pt x="20400" y="0"/>
                        </a:lnTo>
                        <a:lnTo>
                          <a:pt x="21138" y="5094"/>
                        </a:lnTo>
                        <a:close/>
                        <a:moveTo>
                          <a:pt x="21138" y="5094"/>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00" name="Line 138"/>
                  <p:cNvSpPr>
                    <a:spLocks noChangeShapeType="1"/>
                  </p:cNvSpPr>
                  <p:nvPr/>
                </p:nvSpPr>
                <p:spPr bwMode="auto">
                  <a:xfrm>
                    <a:off x="341" y="77"/>
                    <a:ext cx="12" cy="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01" name="Line 139"/>
                  <p:cNvSpPr>
                    <a:spLocks noChangeShapeType="1"/>
                  </p:cNvSpPr>
                  <p:nvPr/>
                </p:nvSpPr>
                <p:spPr bwMode="auto">
                  <a:xfrm>
                    <a:off x="341" y="77"/>
                    <a:ext cx="12" cy="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02" name="Line 140"/>
                  <p:cNvSpPr>
                    <a:spLocks noChangeShapeType="1"/>
                  </p:cNvSpPr>
                  <p:nvPr/>
                </p:nvSpPr>
                <p:spPr bwMode="auto">
                  <a:xfrm>
                    <a:off x="336" y="78"/>
                    <a:ext cx="13" cy="7"/>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03" name="Line 141"/>
                  <p:cNvSpPr>
                    <a:spLocks noChangeShapeType="1"/>
                  </p:cNvSpPr>
                  <p:nvPr/>
                </p:nvSpPr>
                <p:spPr bwMode="auto">
                  <a:xfrm>
                    <a:off x="262" y="78"/>
                    <a:ext cx="10" cy="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04" name="Line 142"/>
                  <p:cNvSpPr>
                    <a:spLocks noChangeShapeType="1"/>
                  </p:cNvSpPr>
                  <p:nvPr/>
                </p:nvSpPr>
                <p:spPr bwMode="auto">
                  <a:xfrm>
                    <a:off x="336" y="78"/>
                    <a:ext cx="13" cy="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05" name="Line 143"/>
                  <p:cNvSpPr>
                    <a:spLocks noChangeShapeType="1"/>
                  </p:cNvSpPr>
                  <p:nvPr/>
                </p:nvSpPr>
                <p:spPr bwMode="auto">
                  <a:xfrm>
                    <a:off x="262" y="78"/>
                    <a:ext cx="10" cy="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06" name="Line 144"/>
                  <p:cNvSpPr>
                    <a:spLocks noChangeShapeType="1"/>
                  </p:cNvSpPr>
                  <p:nvPr/>
                </p:nvSpPr>
                <p:spPr bwMode="auto">
                  <a:xfrm>
                    <a:off x="336" y="78"/>
                    <a:ext cx="11" cy="6"/>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07" name="Line 145"/>
                  <p:cNvSpPr>
                    <a:spLocks noChangeShapeType="1"/>
                  </p:cNvSpPr>
                  <p:nvPr/>
                </p:nvSpPr>
                <p:spPr bwMode="auto">
                  <a:xfrm>
                    <a:off x="336" y="78"/>
                    <a:ext cx="11" cy="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08" name="Line 146"/>
                  <p:cNvSpPr>
                    <a:spLocks noChangeShapeType="1"/>
                  </p:cNvSpPr>
                  <p:nvPr/>
                </p:nvSpPr>
                <p:spPr bwMode="auto">
                  <a:xfrm>
                    <a:off x="337" y="79"/>
                    <a:ext cx="9" cy="5"/>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09" name="Line 147"/>
                  <p:cNvSpPr>
                    <a:spLocks noChangeShapeType="1"/>
                  </p:cNvSpPr>
                  <p:nvPr/>
                </p:nvSpPr>
                <p:spPr bwMode="auto">
                  <a:xfrm>
                    <a:off x="337" y="79"/>
                    <a:ext cx="9" cy="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10" name="AutoShape 148"/>
                  <p:cNvSpPr>
                    <a:spLocks/>
                  </p:cNvSpPr>
                  <p:nvPr/>
                </p:nvSpPr>
                <p:spPr bwMode="auto">
                  <a:xfrm>
                    <a:off x="66" y="82"/>
                    <a:ext cx="183" cy="23"/>
                  </a:xfrm>
                  <a:custGeom>
                    <a:avLst/>
                    <a:gdLst>
                      <a:gd name="T0" fmla="*/ 0 w 21600"/>
                      <a:gd name="T1" fmla="*/ 0 h 21600"/>
                      <a:gd name="T2" fmla="*/ 21600 w 21600"/>
                      <a:gd name="T3" fmla="*/ 21600 h 21600"/>
                    </a:gdLst>
                    <a:ahLst/>
                    <a:cxnLst/>
                    <a:rect l="T0" t="T1" r="T2" b="T3"/>
                    <a:pathLst>
                      <a:path w="21600" h="21600">
                        <a:moveTo>
                          <a:pt x="21600" y="470"/>
                        </a:moveTo>
                        <a:lnTo>
                          <a:pt x="18866" y="4539"/>
                        </a:lnTo>
                        <a:lnTo>
                          <a:pt x="15080" y="10174"/>
                        </a:lnTo>
                        <a:lnTo>
                          <a:pt x="11943" y="14557"/>
                        </a:lnTo>
                        <a:lnTo>
                          <a:pt x="9680" y="17217"/>
                        </a:lnTo>
                        <a:lnTo>
                          <a:pt x="7663" y="19252"/>
                        </a:lnTo>
                        <a:lnTo>
                          <a:pt x="6565" y="20504"/>
                        </a:lnTo>
                        <a:lnTo>
                          <a:pt x="5176" y="21600"/>
                        </a:lnTo>
                        <a:lnTo>
                          <a:pt x="4907" y="21600"/>
                        </a:lnTo>
                        <a:lnTo>
                          <a:pt x="4638" y="21443"/>
                        </a:lnTo>
                        <a:lnTo>
                          <a:pt x="4369" y="20974"/>
                        </a:lnTo>
                        <a:lnTo>
                          <a:pt x="4123" y="20348"/>
                        </a:lnTo>
                        <a:lnTo>
                          <a:pt x="3809" y="19565"/>
                        </a:lnTo>
                        <a:lnTo>
                          <a:pt x="381" y="7043"/>
                        </a:lnTo>
                        <a:lnTo>
                          <a:pt x="179" y="6261"/>
                        </a:lnTo>
                        <a:lnTo>
                          <a:pt x="0" y="5009"/>
                        </a:lnTo>
                        <a:lnTo>
                          <a:pt x="246" y="5165"/>
                        </a:lnTo>
                        <a:lnTo>
                          <a:pt x="515" y="5635"/>
                        </a:lnTo>
                        <a:lnTo>
                          <a:pt x="739" y="6417"/>
                        </a:lnTo>
                        <a:lnTo>
                          <a:pt x="3832" y="18000"/>
                        </a:lnTo>
                        <a:lnTo>
                          <a:pt x="4212" y="19096"/>
                        </a:lnTo>
                        <a:lnTo>
                          <a:pt x="4571" y="19722"/>
                        </a:lnTo>
                        <a:lnTo>
                          <a:pt x="4862" y="20191"/>
                        </a:lnTo>
                        <a:lnTo>
                          <a:pt x="5131" y="20191"/>
                        </a:lnTo>
                        <a:lnTo>
                          <a:pt x="5378" y="20191"/>
                        </a:lnTo>
                        <a:lnTo>
                          <a:pt x="5669" y="19878"/>
                        </a:lnTo>
                        <a:lnTo>
                          <a:pt x="6050" y="19565"/>
                        </a:lnTo>
                        <a:lnTo>
                          <a:pt x="10598" y="15026"/>
                        </a:lnTo>
                        <a:lnTo>
                          <a:pt x="11562" y="13774"/>
                        </a:lnTo>
                        <a:lnTo>
                          <a:pt x="13063" y="11583"/>
                        </a:lnTo>
                        <a:lnTo>
                          <a:pt x="14900" y="8922"/>
                        </a:lnTo>
                        <a:lnTo>
                          <a:pt x="15819" y="7670"/>
                        </a:lnTo>
                        <a:lnTo>
                          <a:pt x="17544" y="5165"/>
                        </a:lnTo>
                        <a:lnTo>
                          <a:pt x="19561" y="2348"/>
                        </a:lnTo>
                        <a:lnTo>
                          <a:pt x="21085" y="313"/>
                        </a:lnTo>
                        <a:lnTo>
                          <a:pt x="21241" y="0"/>
                        </a:lnTo>
                        <a:lnTo>
                          <a:pt x="21354" y="0"/>
                        </a:lnTo>
                        <a:lnTo>
                          <a:pt x="21466" y="313"/>
                        </a:lnTo>
                        <a:lnTo>
                          <a:pt x="21600" y="470"/>
                        </a:lnTo>
                        <a:close/>
                        <a:moveTo>
                          <a:pt x="21600" y="470"/>
                        </a:moveTo>
                      </a:path>
                    </a:pathLst>
                  </a:custGeom>
                  <a:solidFill>
                    <a:srgbClr val="D9D9D9"/>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11" name="AutoShape 149"/>
                  <p:cNvSpPr>
                    <a:spLocks/>
                  </p:cNvSpPr>
                  <p:nvPr/>
                </p:nvSpPr>
                <p:spPr bwMode="auto">
                  <a:xfrm>
                    <a:off x="66" y="82"/>
                    <a:ext cx="183" cy="23"/>
                  </a:xfrm>
                  <a:custGeom>
                    <a:avLst/>
                    <a:gdLst>
                      <a:gd name="T0" fmla="*/ 0 w 21600"/>
                      <a:gd name="T1" fmla="*/ 0 h 21600"/>
                      <a:gd name="T2" fmla="*/ 21600 w 21600"/>
                      <a:gd name="T3" fmla="*/ 21600 h 21600"/>
                    </a:gdLst>
                    <a:ahLst/>
                    <a:cxnLst/>
                    <a:rect l="T0" t="T1" r="T2" b="T3"/>
                    <a:pathLst>
                      <a:path w="21600" h="21600">
                        <a:moveTo>
                          <a:pt x="21600" y="470"/>
                        </a:moveTo>
                        <a:lnTo>
                          <a:pt x="18866" y="4539"/>
                        </a:lnTo>
                        <a:lnTo>
                          <a:pt x="15080" y="10174"/>
                        </a:lnTo>
                        <a:lnTo>
                          <a:pt x="11943" y="14557"/>
                        </a:lnTo>
                        <a:lnTo>
                          <a:pt x="9680" y="17217"/>
                        </a:lnTo>
                        <a:lnTo>
                          <a:pt x="7663" y="19252"/>
                        </a:lnTo>
                        <a:lnTo>
                          <a:pt x="6565" y="20504"/>
                        </a:lnTo>
                        <a:lnTo>
                          <a:pt x="5176" y="21600"/>
                        </a:lnTo>
                        <a:lnTo>
                          <a:pt x="4907" y="21600"/>
                        </a:lnTo>
                        <a:lnTo>
                          <a:pt x="4638" y="21443"/>
                        </a:lnTo>
                        <a:lnTo>
                          <a:pt x="4369" y="20974"/>
                        </a:lnTo>
                        <a:lnTo>
                          <a:pt x="4123" y="20348"/>
                        </a:lnTo>
                        <a:lnTo>
                          <a:pt x="3809" y="19565"/>
                        </a:lnTo>
                        <a:lnTo>
                          <a:pt x="381" y="7043"/>
                        </a:lnTo>
                        <a:lnTo>
                          <a:pt x="179" y="6261"/>
                        </a:lnTo>
                        <a:lnTo>
                          <a:pt x="0" y="5009"/>
                        </a:lnTo>
                        <a:lnTo>
                          <a:pt x="246" y="5165"/>
                        </a:lnTo>
                        <a:lnTo>
                          <a:pt x="515" y="5635"/>
                        </a:lnTo>
                        <a:lnTo>
                          <a:pt x="739" y="6417"/>
                        </a:lnTo>
                        <a:lnTo>
                          <a:pt x="3832" y="18000"/>
                        </a:lnTo>
                        <a:lnTo>
                          <a:pt x="4212" y="19096"/>
                        </a:lnTo>
                        <a:lnTo>
                          <a:pt x="4571" y="19722"/>
                        </a:lnTo>
                        <a:lnTo>
                          <a:pt x="4862" y="20191"/>
                        </a:lnTo>
                        <a:lnTo>
                          <a:pt x="5131" y="20191"/>
                        </a:lnTo>
                        <a:lnTo>
                          <a:pt x="5378" y="20191"/>
                        </a:lnTo>
                        <a:lnTo>
                          <a:pt x="5669" y="19878"/>
                        </a:lnTo>
                        <a:lnTo>
                          <a:pt x="6050" y="19565"/>
                        </a:lnTo>
                        <a:lnTo>
                          <a:pt x="10598" y="15026"/>
                        </a:lnTo>
                        <a:lnTo>
                          <a:pt x="11562" y="13774"/>
                        </a:lnTo>
                        <a:lnTo>
                          <a:pt x="13063" y="11583"/>
                        </a:lnTo>
                        <a:lnTo>
                          <a:pt x="14900" y="8922"/>
                        </a:lnTo>
                        <a:lnTo>
                          <a:pt x="15819" y="7670"/>
                        </a:lnTo>
                        <a:lnTo>
                          <a:pt x="17544" y="5165"/>
                        </a:lnTo>
                        <a:lnTo>
                          <a:pt x="19561" y="2348"/>
                        </a:lnTo>
                        <a:lnTo>
                          <a:pt x="21085" y="313"/>
                        </a:lnTo>
                        <a:lnTo>
                          <a:pt x="21241" y="0"/>
                        </a:lnTo>
                        <a:lnTo>
                          <a:pt x="21354" y="0"/>
                        </a:lnTo>
                        <a:lnTo>
                          <a:pt x="21466" y="313"/>
                        </a:lnTo>
                        <a:lnTo>
                          <a:pt x="21600" y="470"/>
                        </a:lnTo>
                        <a:close/>
                        <a:moveTo>
                          <a:pt x="21600" y="470"/>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12" name="AutoShape 150"/>
                  <p:cNvSpPr>
                    <a:spLocks/>
                  </p:cNvSpPr>
                  <p:nvPr/>
                </p:nvSpPr>
                <p:spPr bwMode="auto">
                  <a:xfrm>
                    <a:off x="121" y="87"/>
                    <a:ext cx="18" cy="14"/>
                  </a:xfrm>
                  <a:custGeom>
                    <a:avLst/>
                    <a:gdLst>
                      <a:gd name="T0" fmla="*/ 0 w 21600"/>
                      <a:gd name="T1" fmla="*/ 0 h 21600"/>
                      <a:gd name="T2" fmla="*/ 21600 w 21600"/>
                      <a:gd name="T3" fmla="*/ 21600 h 21600"/>
                    </a:gdLst>
                    <a:ahLst/>
                    <a:cxnLst/>
                    <a:rect l="T0" t="T1" r="T2" b="T3"/>
                    <a:pathLst>
                      <a:path w="21600" h="21600">
                        <a:moveTo>
                          <a:pt x="19554" y="4066"/>
                        </a:moveTo>
                        <a:lnTo>
                          <a:pt x="20691" y="10419"/>
                        </a:lnTo>
                        <a:lnTo>
                          <a:pt x="21600" y="16264"/>
                        </a:lnTo>
                        <a:lnTo>
                          <a:pt x="16143" y="17788"/>
                        </a:lnTo>
                        <a:lnTo>
                          <a:pt x="10232" y="19567"/>
                        </a:lnTo>
                        <a:lnTo>
                          <a:pt x="4093" y="20838"/>
                        </a:lnTo>
                        <a:lnTo>
                          <a:pt x="909" y="21600"/>
                        </a:lnTo>
                        <a:lnTo>
                          <a:pt x="455" y="15501"/>
                        </a:lnTo>
                        <a:lnTo>
                          <a:pt x="227" y="8640"/>
                        </a:lnTo>
                        <a:lnTo>
                          <a:pt x="0" y="5336"/>
                        </a:lnTo>
                        <a:lnTo>
                          <a:pt x="455" y="5082"/>
                        </a:lnTo>
                        <a:lnTo>
                          <a:pt x="1819" y="20075"/>
                        </a:lnTo>
                        <a:lnTo>
                          <a:pt x="3183" y="19821"/>
                        </a:lnTo>
                        <a:lnTo>
                          <a:pt x="7048" y="18805"/>
                        </a:lnTo>
                        <a:lnTo>
                          <a:pt x="16825" y="15755"/>
                        </a:lnTo>
                        <a:lnTo>
                          <a:pt x="20008" y="14739"/>
                        </a:lnTo>
                        <a:lnTo>
                          <a:pt x="20691" y="13468"/>
                        </a:lnTo>
                        <a:lnTo>
                          <a:pt x="11141" y="12706"/>
                        </a:lnTo>
                        <a:lnTo>
                          <a:pt x="10686" y="10165"/>
                        </a:lnTo>
                        <a:lnTo>
                          <a:pt x="10232" y="7115"/>
                        </a:lnTo>
                        <a:lnTo>
                          <a:pt x="10232" y="4066"/>
                        </a:lnTo>
                        <a:lnTo>
                          <a:pt x="11596" y="3812"/>
                        </a:lnTo>
                        <a:lnTo>
                          <a:pt x="18417" y="0"/>
                        </a:lnTo>
                        <a:lnTo>
                          <a:pt x="19554" y="4066"/>
                        </a:lnTo>
                        <a:close/>
                        <a:moveTo>
                          <a:pt x="19554" y="4066"/>
                        </a:moveTo>
                      </a:path>
                    </a:pathLst>
                  </a:custGeom>
                  <a:solidFill>
                    <a:srgbClr val="83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13" name="AutoShape 151"/>
                  <p:cNvSpPr>
                    <a:spLocks/>
                  </p:cNvSpPr>
                  <p:nvPr/>
                </p:nvSpPr>
                <p:spPr bwMode="auto">
                  <a:xfrm>
                    <a:off x="121" y="87"/>
                    <a:ext cx="18" cy="14"/>
                  </a:xfrm>
                  <a:custGeom>
                    <a:avLst/>
                    <a:gdLst>
                      <a:gd name="T0" fmla="*/ 0 w 21600"/>
                      <a:gd name="T1" fmla="*/ 0 h 21600"/>
                      <a:gd name="T2" fmla="*/ 21600 w 21600"/>
                      <a:gd name="T3" fmla="*/ 21600 h 21600"/>
                    </a:gdLst>
                    <a:ahLst/>
                    <a:cxnLst/>
                    <a:rect l="T0" t="T1" r="T2" b="T3"/>
                    <a:pathLst>
                      <a:path w="21600" h="21600">
                        <a:moveTo>
                          <a:pt x="19554" y="4066"/>
                        </a:moveTo>
                        <a:lnTo>
                          <a:pt x="20691" y="10419"/>
                        </a:lnTo>
                        <a:lnTo>
                          <a:pt x="21600" y="16264"/>
                        </a:lnTo>
                        <a:lnTo>
                          <a:pt x="16143" y="17788"/>
                        </a:lnTo>
                        <a:lnTo>
                          <a:pt x="10232" y="19567"/>
                        </a:lnTo>
                        <a:lnTo>
                          <a:pt x="4093" y="20838"/>
                        </a:lnTo>
                        <a:lnTo>
                          <a:pt x="909" y="21600"/>
                        </a:lnTo>
                        <a:lnTo>
                          <a:pt x="455" y="15501"/>
                        </a:lnTo>
                        <a:lnTo>
                          <a:pt x="227" y="8640"/>
                        </a:lnTo>
                        <a:lnTo>
                          <a:pt x="0" y="5336"/>
                        </a:lnTo>
                        <a:lnTo>
                          <a:pt x="455" y="5082"/>
                        </a:lnTo>
                        <a:lnTo>
                          <a:pt x="1819" y="20075"/>
                        </a:lnTo>
                        <a:lnTo>
                          <a:pt x="3183" y="19821"/>
                        </a:lnTo>
                        <a:lnTo>
                          <a:pt x="7048" y="18805"/>
                        </a:lnTo>
                        <a:lnTo>
                          <a:pt x="16825" y="15755"/>
                        </a:lnTo>
                        <a:lnTo>
                          <a:pt x="20008" y="14739"/>
                        </a:lnTo>
                        <a:lnTo>
                          <a:pt x="20691" y="13468"/>
                        </a:lnTo>
                        <a:lnTo>
                          <a:pt x="11141" y="12706"/>
                        </a:lnTo>
                        <a:lnTo>
                          <a:pt x="10686" y="10165"/>
                        </a:lnTo>
                        <a:lnTo>
                          <a:pt x="10232" y="7115"/>
                        </a:lnTo>
                        <a:lnTo>
                          <a:pt x="10232" y="4066"/>
                        </a:lnTo>
                        <a:lnTo>
                          <a:pt x="11596" y="3812"/>
                        </a:lnTo>
                        <a:lnTo>
                          <a:pt x="18417" y="0"/>
                        </a:lnTo>
                        <a:lnTo>
                          <a:pt x="19554" y="4066"/>
                        </a:lnTo>
                        <a:close/>
                        <a:moveTo>
                          <a:pt x="19554" y="4066"/>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14" name="AutoShape 152"/>
                  <p:cNvSpPr>
                    <a:spLocks/>
                  </p:cNvSpPr>
                  <p:nvPr/>
                </p:nvSpPr>
                <p:spPr bwMode="auto">
                  <a:xfrm>
                    <a:off x="18" y="87"/>
                    <a:ext cx="65" cy="15"/>
                  </a:xfrm>
                  <a:custGeom>
                    <a:avLst/>
                    <a:gdLst>
                      <a:gd name="T0" fmla="*/ 0 w 21600"/>
                      <a:gd name="T1" fmla="*/ 0 h 21600"/>
                      <a:gd name="T2" fmla="*/ 21600 w 21600"/>
                      <a:gd name="T3" fmla="*/ 21600 h 21600"/>
                    </a:gdLst>
                    <a:ahLst/>
                    <a:cxnLst/>
                    <a:rect l="T0" t="T1" r="T2" b="T3"/>
                    <a:pathLst>
                      <a:path w="21600" h="21600">
                        <a:moveTo>
                          <a:pt x="15537" y="1507"/>
                        </a:moveTo>
                        <a:lnTo>
                          <a:pt x="16295" y="3767"/>
                        </a:lnTo>
                        <a:lnTo>
                          <a:pt x="21600" y="14316"/>
                        </a:lnTo>
                        <a:lnTo>
                          <a:pt x="19074" y="17079"/>
                        </a:lnTo>
                        <a:lnTo>
                          <a:pt x="16674" y="18586"/>
                        </a:lnTo>
                        <a:lnTo>
                          <a:pt x="14337" y="20344"/>
                        </a:lnTo>
                        <a:lnTo>
                          <a:pt x="12126" y="21600"/>
                        </a:lnTo>
                        <a:lnTo>
                          <a:pt x="14968" y="5023"/>
                        </a:lnTo>
                        <a:lnTo>
                          <a:pt x="14905" y="4521"/>
                        </a:lnTo>
                        <a:lnTo>
                          <a:pt x="14653" y="4019"/>
                        </a:lnTo>
                        <a:lnTo>
                          <a:pt x="14084" y="4019"/>
                        </a:lnTo>
                        <a:lnTo>
                          <a:pt x="13200" y="4019"/>
                        </a:lnTo>
                        <a:lnTo>
                          <a:pt x="12379" y="4772"/>
                        </a:lnTo>
                        <a:lnTo>
                          <a:pt x="11368" y="5526"/>
                        </a:lnTo>
                        <a:lnTo>
                          <a:pt x="8653" y="7284"/>
                        </a:lnTo>
                        <a:lnTo>
                          <a:pt x="6379" y="9293"/>
                        </a:lnTo>
                        <a:lnTo>
                          <a:pt x="4042" y="12056"/>
                        </a:lnTo>
                        <a:lnTo>
                          <a:pt x="2337" y="13312"/>
                        </a:lnTo>
                        <a:lnTo>
                          <a:pt x="2084" y="16828"/>
                        </a:lnTo>
                        <a:lnTo>
                          <a:pt x="1011" y="16828"/>
                        </a:lnTo>
                        <a:lnTo>
                          <a:pt x="442" y="16074"/>
                        </a:lnTo>
                        <a:lnTo>
                          <a:pt x="189" y="15823"/>
                        </a:lnTo>
                        <a:lnTo>
                          <a:pt x="0" y="15070"/>
                        </a:lnTo>
                        <a:lnTo>
                          <a:pt x="0" y="14065"/>
                        </a:lnTo>
                        <a:lnTo>
                          <a:pt x="253" y="13060"/>
                        </a:lnTo>
                        <a:lnTo>
                          <a:pt x="568" y="12307"/>
                        </a:lnTo>
                        <a:lnTo>
                          <a:pt x="1011" y="11805"/>
                        </a:lnTo>
                        <a:lnTo>
                          <a:pt x="1832" y="10800"/>
                        </a:lnTo>
                        <a:lnTo>
                          <a:pt x="2905" y="9293"/>
                        </a:lnTo>
                        <a:lnTo>
                          <a:pt x="4926" y="7786"/>
                        </a:lnTo>
                        <a:lnTo>
                          <a:pt x="7705" y="5023"/>
                        </a:lnTo>
                        <a:lnTo>
                          <a:pt x="10800" y="2763"/>
                        </a:lnTo>
                        <a:lnTo>
                          <a:pt x="14211" y="0"/>
                        </a:lnTo>
                        <a:lnTo>
                          <a:pt x="14842" y="0"/>
                        </a:lnTo>
                        <a:lnTo>
                          <a:pt x="15347" y="0"/>
                        </a:lnTo>
                        <a:lnTo>
                          <a:pt x="15537" y="1507"/>
                        </a:lnTo>
                        <a:close/>
                        <a:moveTo>
                          <a:pt x="15537" y="1507"/>
                        </a:moveTo>
                      </a:path>
                    </a:pathLst>
                  </a:cu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15" name="AutoShape 153"/>
                  <p:cNvSpPr>
                    <a:spLocks/>
                  </p:cNvSpPr>
                  <p:nvPr/>
                </p:nvSpPr>
                <p:spPr bwMode="auto">
                  <a:xfrm>
                    <a:off x="142" y="88"/>
                    <a:ext cx="41" cy="9"/>
                  </a:xfrm>
                  <a:custGeom>
                    <a:avLst/>
                    <a:gdLst>
                      <a:gd name="T0" fmla="*/ 0 w 21600"/>
                      <a:gd name="T1" fmla="*/ 0 h 21600"/>
                      <a:gd name="T2" fmla="*/ 21600 w 21600"/>
                      <a:gd name="T3" fmla="*/ 21600 h 21600"/>
                    </a:gdLst>
                    <a:ahLst/>
                    <a:cxnLst/>
                    <a:rect l="T0" t="T1" r="T2" b="T3"/>
                    <a:pathLst>
                      <a:path w="21600" h="21600">
                        <a:moveTo>
                          <a:pt x="21600" y="3789"/>
                        </a:moveTo>
                        <a:lnTo>
                          <a:pt x="10503" y="13263"/>
                        </a:lnTo>
                        <a:lnTo>
                          <a:pt x="4062" y="18568"/>
                        </a:lnTo>
                        <a:lnTo>
                          <a:pt x="0" y="21600"/>
                        </a:lnTo>
                        <a:lnTo>
                          <a:pt x="99" y="18947"/>
                        </a:lnTo>
                        <a:lnTo>
                          <a:pt x="2774" y="17432"/>
                        </a:lnTo>
                        <a:lnTo>
                          <a:pt x="3369" y="16295"/>
                        </a:lnTo>
                        <a:lnTo>
                          <a:pt x="5747" y="14400"/>
                        </a:lnTo>
                        <a:lnTo>
                          <a:pt x="10998" y="9853"/>
                        </a:lnTo>
                        <a:lnTo>
                          <a:pt x="16150" y="5305"/>
                        </a:lnTo>
                        <a:lnTo>
                          <a:pt x="18330" y="3411"/>
                        </a:lnTo>
                        <a:lnTo>
                          <a:pt x="21501" y="0"/>
                        </a:lnTo>
                        <a:lnTo>
                          <a:pt x="21600" y="3789"/>
                        </a:lnTo>
                        <a:close/>
                        <a:moveTo>
                          <a:pt x="21600" y="3789"/>
                        </a:moveTo>
                      </a:path>
                    </a:pathLst>
                  </a:custGeom>
                  <a:solidFill>
                    <a:srgbClr val="838383"/>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16" name="AutoShape 154"/>
                  <p:cNvSpPr>
                    <a:spLocks/>
                  </p:cNvSpPr>
                  <p:nvPr/>
                </p:nvSpPr>
                <p:spPr bwMode="auto">
                  <a:xfrm>
                    <a:off x="18" y="87"/>
                    <a:ext cx="65" cy="15"/>
                  </a:xfrm>
                  <a:custGeom>
                    <a:avLst/>
                    <a:gdLst>
                      <a:gd name="T0" fmla="*/ 0 w 21600"/>
                      <a:gd name="T1" fmla="*/ 0 h 21600"/>
                      <a:gd name="T2" fmla="*/ 21600 w 21600"/>
                      <a:gd name="T3" fmla="*/ 21600 h 21600"/>
                    </a:gdLst>
                    <a:ahLst/>
                    <a:cxnLst/>
                    <a:rect l="T0" t="T1" r="T2" b="T3"/>
                    <a:pathLst>
                      <a:path w="21600" h="21600">
                        <a:moveTo>
                          <a:pt x="15537" y="1507"/>
                        </a:moveTo>
                        <a:lnTo>
                          <a:pt x="16295" y="3767"/>
                        </a:lnTo>
                        <a:lnTo>
                          <a:pt x="21600" y="14316"/>
                        </a:lnTo>
                        <a:lnTo>
                          <a:pt x="19074" y="17079"/>
                        </a:lnTo>
                        <a:lnTo>
                          <a:pt x="16674" y="18586"/>
                        </a:lnTo>
                        <a:lnTo>
                          <a:pt x="14337" y="20344"/>
                        </a:lnTo>
                        <a:lnTo>
                          <a:pt x="12126" y="21600"/>
                        </a:lnTo>
                        <a:lnTo>
                          <a:pt x="14968" y="5023"/>
                        </a:lnTo>
                        <a:lnTo>
                          <a:pt x="14905" y="4521"/>
                        </a:lnTo>
                        <a:lnTo>
                          <a:pt x="14653" y="4019"/>
                        </a:lnTo>
                        <a:lnTo>
                          <a:pt x="14084" y="4019"/>
                        </a:lnTo>
                        <a:lnTo>
                          <a:pt x="13200" y="4019"/>
                        </a:lnTo>
                        <a:lnTo>
                          <a:pt x="12379" y="4772"/>
                        </a:lnTo>
                        <a:lnTo>
                          <a:pt x="11368" y="5526"/>
                        </a:lnTo>
                        <a:lnTo>
                          <a:pt x="8653" y="7284"/>
                        </a:lnTo>
                        <a:lnTo>
                          <a:pt x="6379" y="9293"/>
                        </a:lnTo>
                        <a:lnTo>
                          <a:pt x="4042" y="12056"/>
                        </a:lnTo>
                        <a:lnTo>
                          <a:pt x="2337" y="13312"/>
                        </a:lnTo>
                        <a:lnTo>
                          <a:pt x="2084" y="16828"/>
                        </a:lnTo>
                        <a:lnTo>
                          <a:pt x="1011" y="16828"/>
                        </a:lnTo>
                        <a:lnTo>
                          <a:pt x="442" y="16074"/>
                        </a:lnTo>
                        <a:lnTo>
                          <a:pt x="189" y="15823"/>
                        </a:lnTo>
                        <a:lnTo>
                          <a:pt x="0" y="15070"/>
                        </a:lnTo>
                        <a:lnTo>
                          <a:pt x="0" y="14065"/>
                        </a:lnTo>
                        <a:lnTo>
                          <a:pt x="253" y="13060"/>
                        </a:lnTo>
                        <a:lnTo>
                          <a:pt x="568" y="12307"/>
                        </a:lnTo>
                        <a:lnTo>
                          <a:pt x="1011" y="11805"/>
                        </a:lnTo>
                        <a:lnTo>
                          <a:pt x="1832" y="10800"/>
                        </a:lnTo>
                        <a:lnTo>
                          <a:pt x="2905" y="9293"/>
                        </a:lnTo>
                        <a:lnTo>
                          <a:pt x="4926" y="7786"/>
                        </a:lnTo>
                        <a:lnTo>
                          <a:pt x="7705" y="5023"/>
                        </a:lnTo>
                        <a:lnTo>
                          <a:pt x="10800" y="2763"/>
                        </a:lnTo>
                        <a:lnTo>
                          <a:pt x="14211" y="0"/>
                        </a:lnTo>
                        <a:lnTo>
                          <a:pt x="14842" y="0"/>
                        </a:lnTo>
                        <a:lnTo>
                          <a:pt x="15347" y="0"/>
                        </a:lnTo>
                        <a:lnTo>
                          <a:pt x="15537" y="1507"/>
                        </a:lnTo>
                        <a:close/>
                        <a:moveTo>
                          <a:pt x="15537" y="1507"/>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17" name="AutoShape 155"/>
                  <p:cNvSpPr>
                    <a:spLocks/>
                  </p:cNvSpPr>
                  <p:nvPr/>
                </p:nvSpPr>
                <p:spPr bwMode="auto">
                  <a:xfrm>
                    <a:off x="142" y="88"/>
                    <a:ext cx="41" cy="9"/>
                  </a:xfrm>
                  <a:custGeom>
                    <a:avLst/>
                    <a:gdLst>
                      <a:gd name="T0" fmla="*/ 0 w 21600"/>
                      <a:gd name="T1" fmla="*/ 0 h 21600"/>
                      <a:gd name="T2" fmla="*/ 21600 w 21600"/>
                      <a:gd name="T3" fmla="*/ 21600 h 21600"/>
                    </a:gdLst>
                    <a:ahLst/>
                    <a:cxnLst/>
                    <a:rect l="T0" t="T1" r="T2" b="T3"/>
                    <a:pathLst>
                      <a:path w="21600" h="21600">
                        <a:moveTo>
                          <a:pt x="21600" y="3789"/>
                        </a:moveTo>
                        <a:lnTo>
                          <a:pt x="10503" y="13263"/>
                        </a:lnTo>
                        <a:lnTo>
                          <a:pt x="4062" y="18568"/>
                        </a:lnTo>
                        <a:lnTo>
                          <a:pt x="0" y="21600"/>
                        </a:lnTo>
                        <a:lnTo>
                          <a:pt x="99" y="18947"/>
                        </a:lnTo>
                        <a:lnTo>
                          <a:pt x="2774" y="17432"/>
                        </a:lnTo>
                        <a:lnTo>
                          <a:pt x="3369" y="16295"/>
                        </a:lnTo>
                        <a:lnTo>
                          <a:pt x="5747" y="14400"/>
                        </a:lnTo>
                        <a:lnTo>
                          <a:pt x="10998" y="9853"/>
                        </a:lnTo>
                        <a:lnTo>
                          <a:pt x="16150" y="5305"/>
                        </a:lnTo>
                        <a:lnTo>
                          <a:pt x="18330" y="3411"/>
                        </a:lnTo>
                        <a:lnTo>
                          <a:pt x="21501" y="0"/>
                        </a:lnTo>
                        <a:lnTo>
                          <a:pt x="21600" y="3789"/>
                        </a:lnTo>
                        <a:close/>
                        <a:moveTo>
                          <a:pt x="21600" y="3789"/>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18" name="AutoShape 156"/>
                  <p:cNvSpPr>
                    <a:spLocks/>
                  </p:cNvSpPr>
                  <p:nvPr/>
                </p:nvSpPr>
                <p:spPr bwMode="auto">
                  <a:xfrm>
                    <a:off x="123" y="89"/>
                    <a:ext cx="10" cy="9"/>
                  </a:xfrm>
                  <a:custGeom>
                    <a:avLst/>
                    <a:gdLst>
                      <a:gd name="T0" fmla="*/ 0 w 21600"/>
                      <a:gd name="T1" fmla="*/ 0 h 21600"/>
                      <a:gd name="T2" fmla="*/ 21600 w 21600"/>
                      <a:gd name="T3" fmla="*/ 21600 h 21600"/>
                    </a:gdLst>
                    <a:ahLst/>
                    <a:cxnLst/>
                    <a:rect l="T0" t="T1" r="T2" b="T3"/>
                    <a:pathLst>
                      <a:path w="21600" h="21600">
                        <a:moveTo>
                          <a:pt x="12528" y="4629"/>
                        </a:moveTo>
                        <a:lnTo>
                          <a:pt x="13824" y="14657"/>
                        </a:lnTo>
                        <a:lnTo>
                          <a:pt x="17712" y="15814"/>
                        </a:lnTo>
                        <a:lnTo>
                          <a:pt x="21600" y="16200"/>
                        </a:lnTo>
                        <a:lnTo>
                          <a:pt x="15984" y="18514"/>
                        </a:lnTo>
                        <a:lnTo>
                          <a:pt x="6912" y="20443"/>
                        </a:lnTo>
                        <a:lnTo>
                          <a:pt x="1296" y="21600"/>
                        </a:lnTo>
                        <a:lnTo>
                          <a:pt x="0" y="10800"/>
                        </a:lnTo>
                        <a:lnTo>
                          <a:pt x="0" y="1157"/>
                        </a:lnTo>
                        <a:lnTo>
                          <a:pt x="6480" y="0"/>
                        </a:lnTo>
                        <a:lnTo>
                          <a:pt x="12096" y="0"/>
                        </a:lnTo>
                        <a:lnTo>
                          <a:pt x="12528" y="4629"/>
                        </a:lnTo>
                        <a:close/>
                        <a:moveTo>
                          <a:pt x="12528" y="4629"/>
                        </a:moveTo>
                      </a:path>
                    </a:pathLst>
                  </a:custGeom>
                  <a:solidFill>
                    <a:srgbClr val="5A5A5A"/>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19" name="AutoShape 157"/>
                  <p:cNvSpPr>
                    <a:spLocks/>
                  </p:cNvSpPr>
                  <p:nvPr/>
                </p:nvSpPr>
                <p:spPr bwMode="auto">
                  <a:xfrm>
                    <a:off x="28" y="91"/>
                    <a:ext cx="33" cy="41"/>
                  </a:xfrm>
                  <a:custGeom>
                    <a:avLst/>
                    <a:gdLst>
                      <a:gd name="T0" fmla="*/ 0 w 21600"/>
                      <a:gd name="T1" fmla="*/ 0 h 21600"/>
                      <a:gd name="T2" fmla="*/ 21600 w 21600"/>
                      <a:gd name="T3" fmla="*/ 21600 h 21600"/>
                    </a:gdLst>
                    <a:ahLst/>
                    <a:cxnLst/>
                    <a:rect l="T0" t="T1" r="T2" b="T3"/>
                    <a:pathLst>
                      <a:path w="21600" h="21600">
                        <a:moveTo>
                          <a:pt x="2386" y="20026"/>
                        </a:moveTo>
                        <a:lnTo>
                          <a:pt x="502" y="21513"/>
                        </a:lnTo>
                        <a:lnTo>
                          <a:pt x="126" y="21600"/>
                        </a:lnTo>
                        <a:lnTo>
                          <a:pt x="0" y="21600"/>
                        </a:lnTo>
                        <a:lnTo>
                          <a:pt x="126" y="20813"/>
                        </a:lnTo>
                        <a:lnTo>
                          <a:pt x="1130" y="19501"/>
                        </a:lnTo>
                        <a:lnTo>
                          <a:pt x="19591" y="87"/>
                        </a:lnTo>
                        <a:lnTo>
                          <a:pt x="20344" y="0"/>
                        </a:lnTo>
                        <a:lnTo>
                          <a:pt x="21600" y="0"/>
                        </a:lnTo>
                        <a:lnTo>
                          <a:pt x="2386" y="20026"/>
                        </a:lnTo>
                        <a:close/>
                        <a:moveTo>
                          <a:pt x="2386" y="20026"/>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20" name="AutoShape 158"/>
                  <p:cNvSpPr>
                    <a:spLocks/>
                  </p:cNvSpPr>
                  <p:nvPr/>
                </p:nvSpPr>
                <p:spPr bwMode="auto">
                  <a:xfrm>
                    <a:off x="123" y="89"/>
                    <a:ext cx="10" cy="9"/>
                  </a:xfrm>
                  <a:custGeom>
                    <a:avLst/>
                    <a:gdLst>
                      <a:gd name="T0" fmla="*/ 0 w 21600"/>
                      <a:gd name="T1" fmla="*/ 0 h 21600"/>
                      <a:gd name="T2" fmla="*/ 21600 w 21600"/>
                      <a:gd name="T3" fmla="*/ 21600 h 21600"/>
                    </a:gdLst>
                    <a:ahLst/>
                    <a:cxnLst/>
                    <a:rect l="T0" t="T1" r="T2" b="T3"/>
                    <a:pathLst>
                      <a:path w="21600" h="21600">
                        <a:moveTo>
                          <a:pt x="12528" y="4629"/>
                        </a:moveTo>
                        <a:lnTo>
                          <a:pt x="13824" y="14657"/>
                        </a:lnTo>
                        <a:lnTo>
                          <a:pt x="17712" y="15814"/>
                        </a:lnTo>
                        <a:lnTo>
                          <a:pt x="21600" y="16200"/>
                        </a:lnTo>
                        <a:lnTo>
                          <a:pt x="15984" y="18514"/>
                        </a:lnTo>
                        <a:lnTo>
                          <a:pt x="6912" y="20443"/>
                        </a:lnTo>
                        <a:lnTo>
                          <a:pt x="1296" y="21600"/>
                        </a:lnTo>
                        <a:lnTo>
                          <a:pt x="0" y="10800"/>
                        </a:lnTo>
                        <a:lnTo>
                          <a:pt x="0" y="1157"/>
                        </a:lnTo>
                        <a:lnTo>
                          <a:pt x="6480" y="0"/>
                        </a:lnTo>
                        <a:lnTo>
                          <a:pt x="12096" y="0"/>
                        </a:lnTo>
                        <a:lnTo>
                          <a:pt x="12528" y="4629"/>
                        </a:lnTo>
                        <a:close/>
                        <a:moveTo>
                          <a:pt x="12528" y="4629"/>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21" name="AutoShape 159"/>
                  <p:cNvSpPr>
                    <a:spLocks/>
                  </p:cNvSpPr>
                  <p:nvPr/>
                </p:nvSpPr>
                <p:spPr bwMode="auto">
                  <a:xfrm>
                    <a:off x="28" y="91"/>
                    <a:ext cx="33" cy="41"/>
                  </a:xfrm>
                  <a:custGeom>
                    <a:avLst/>
                    <a:gdLst>
                      <a:gd name="T0" fmla="*/ 0 w 21600"/>
                      <a:gd name="T1" fmla="*/ 0 h 21600"/>
                      <a:gd name="T2" fmla="*/ 21600 w 21600"/>
                      <a:gd name="T3" fmla="*/ 21600 h 21600"/>
                    </a:gdLst>
                    <a:ahLst/>
                    <a:cxnLst/>
                    <a:rect l="T0" t="T1" r="T2" b="T3"/>
                    <a:pathLst>
                      <a:path w="21600" h="21600">
                        <a:moveTo>
                          <a:pt x="2386" y="20026"/>
                        </a:moveTo>
                        <a:lnTo>
                          <a:pt x="502" y="21513"/>
                        </a:lnTo>
                        <a:lnTo>
                          <a:pt x="126" y="21600"/>
                        </a:lnTo>
                        <a:lnTo>
                          <a:pt x="0" y="21600"/>
                        </a:lnTo>
                        <a:lnTo>
                          <a:pt x="126" y="20813"/>
                        </a:lnTo>
                        <a:lnTo>
                          <a:pt x="1130" y="19501"/>
                        </a:lnTo>
                        <a:lnTo>
                          <a:pt x="19591" y="87"/>
                        </a:lnTo>
                        <a:lnTo>
                          <a:pt x="20344" y="0"/>
                        </a:lnTo>
                        <a:lnTo>
                          <a:pt x="21600" y="0"/>
                        </a:lnTo>
                        <a:lnTo>
                          <a:pt x="2386" y="20026"/>
                        </a:lnTo>
                        <a:close/>
                        <a:moveTo>
                          <a:pt x="2386" y="20026"/>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22" name="AutoShape 160"/>
                  <p:cNvSpPr>
                    <a:spLocks/>
                  </p:cNvSpPr>
                  <p:nvPr/>
                </p:nvSpPr>
                <p:spPr bwMode="auto">
                  <a:xfrm>
                    <a:off x="8" y="92"/>
                    <a:ext cx="48" cy="44"/>
                  </a:xfrm>
                  <a:custGeom>
                    <a:avLst/>
                    <a:gdLst>
                      <a:gd name="T0" fmla="*/ 0 w 21600"/>
                      <a:gd name="T1" fmla="*/ 0 h 21600"/>
                      <a:gd name="T2" fmla="*/ 21600 w 21600"/>
                      <a:gd name="T3" fmla="*/ 21600 h 21600"/>
                    </a:gdLst>
                    <a:ahLst/>
                    <a:cxnLst/>
                    <a:rect l="T0" t="T1" r="T2" b="T3"/>
                    <a:pathLst>
                      <a:path w="21600" h="21600">
                        <a:moveTo>
                          <a:pt x="8909" y="18480"/>
                        </a:moveTo>
                        <a:lnTo>
                          <a:pt x="8741" y="19120"/>
                        </a:lnTo>
                        <a:lnTo>
                          <a:pt x="8489" y="19840"/>
                        </a:lnTo>
                        <a:lnTo>
                          <a:pt x="8153" y="20000"/>
                        </a:lnTo>
                        <a:lnTo>
                          <a:pt x="5295" y="20720"/>
                        </a:lnTo>
                        <a:lnTo>
                          <a:pt x="1513" y="21360"/>
                        </a:lnTo>
                        <a:lnTo>
                          <a:pt x="672" y="21440"/>
                        </a:lnTo>
                        <a:lnTo>
                          <a:pt x="0" y="21600"/>
                        </a:lnTo>
                        <a:lnTo>
                          <a:pt x="1177" y="21280"/>
                        </a:lnTo>
                        <a:lnTo>
                          <a:pt x="1933" y="19440"/>
                        </a:lnTo>
                        <a:lnTo>
                          <a:pt x="1261" y="19440"/>
                        </a:lnTo>
                        <a:lnTo>
                          <a:pt x="672" y="19360"/>
                        </a:lnTo>
                        <a:lnTo>
                          <a:pt x="2017" y="19040"/>
                        </a:lnTo>
                        <a:lnTo>
                          <a:pt x="2689" y="17360"/>
                        </a:lnTo>
                        <a:lnTo>
                          <a:pt x="2185" y="17200"/>
                        </a:lnTo>
                        <a:lnTo>
                          <a:pt x="1261" y="17120"/>
                        </a:lnTo>
                        <a:lnTo>
                          <a:pt x="2942" y="16800"/>
                        </a:lnTo>
                        <a:lnTo>
                          <a:pt x="4707" y="12400"/>
                        </a:lnTo>
                        <a:lnTo>
                          <a:pt x="5043" y="12400"/>
                        </a:lnTo>
                        <a:lnTo>
                          <a:pt x="5631" y="12240"/>
                        </a:lnTo>
                        <a:lnTo>
                          <a:pt x="6135" y="12080"/>
                        </a:lnTo>
                        <a:lnTo>
                          <a:pt x="6808" y="11760"/>
                        </a:lnTo>
                        <a:lnTo>
                          <a:pt x="6304" y="11520"/>
                        </a:lnTo>
                        <a:lnTo>
                          <a:pt x="5799" y="11280"/>
                        </a:lnTo>
                        <a:lnTo>
                          <a:pt x="5043" y="11280"/>
                        </a:lnTo>
                        <a:lnTo>
                          <a:pt x="6051" y="8640"/>
                        </a:lnTo>
                        <a:lnTo>
                          <a:pt x="6472" y="8640"/>
                        </a:lnTo>
                        <a:lnTo>
                          <a:pt x="7060" y="8560"/>
                        </a:lnTo>
                        <a:lnTo>
                          <a:pt x="7564" y="8240"/>
                        </a:lnTo>
                        <a:lnTo>
                          <a:pt x="8153" y="7920"/>
                        </a:lnTo>
                        <a:lnTo>
                          <a:pt x="7564" y="7680"/>
                        </a:lnTo>
                        <a:lnTo>
                          <a:pt x="7144" y="7520"/>
                        </a:lnTo>
                        <a:lnTo>
                          <a:pt x="6472" y="7520"/>
                        </a:lnTo>
                        <a:lnTo>
                          <a:pt x="8405" y="2640"/>
                        </a:lnTo>
                        <a:lnTo>
                          <a:pt x="13279" y="1440"/>
                        </a:lnTo>
                        <a:lnTo>
                          <a:pt x="17146" y="640"/>
                        </a:lnTo>
                        <a:lnTo>
                          <a:pt x="21600" y="0"/>
                        </a:lnTo>
                        <a:lnTo>
                          <a:pt x="8909" y="18480"/>
                        </a:lnTo>
                        <a:close/>
                        <a:moveTo>
                          <a:pt x="8909" y="18480"/>
                        </a:moveTo>
                      </a:path>
                    </a:pathLst>
                  </a:cu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23" name="Line 161"/>
                  <p:cNvSpPr>
                    <a:spLocks noChangeShapeType="1"/>
                  </p:cNvSpPr>
                  <p:nvPr/>
                </p:nvSpPr>
                <p:spPr bwMode="auto">
                  <a:xfrm>
                    <a:off x="53" y="97"/>
                    <a:ext cx="33" cy="6"/>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24" name="AutoShape 162"/>
                  <p:cNvSpPr>
                    <a:spLocks/>
                  </p:cNvSpPr>
                  <p:nvPr/>
                </p:nvSpPr>
                <p:spPr bwMode="auto">
                  <a:xfrm>
                    <a:off x="8" y="92"/>
                    <a:ext cx="48" cy="44"/>
                  </a:xfrm>
                  <a:custGeom>
                    <a:avLst/>
                    <a:gdLst>
                      <a:gd name="T0" fmla="*/ 0 w 21600"/>
                      <a:gd name="T1" fmla="*/ 0 h 21600"/>
                      <a:gd name="T2" fmla="*/ 21600 w 21600"/>
                      <a:gd name="T3" fmla="*/ 21600 h 21600"/>
                    </a:gdLst>
                    <a:ahLst/>
                    <a:cxnLst/>
                    <a:rect l="T0" t="T1" r="T2" b="T3"/>
                    <a:pathLst>
                      <a:path w="21600" h="21600">
                        <a:moveTo>
                          <a:pt x="8909" y="18480"/>
                        </a:moveTo>
                        <a:lnTo>
                          <a:pt x="8741" y="19120"/>
                        </a:lnTo>
                        <a:lnTo>
                          <a:pt x="8489" y="19840"/>
                        </a:lnTo>
                        <a:lnTo>
                          <a:pt x="8153" y="20000"/>
                        </a:lnTo>
                        <a:lnTo>
                          <a:pt x="5295" y="20720"/>
                        </a:lnTo>
                        <a:lnTo>
                          <a:pt x="1513" y="21360"/>
                        </a:lnTo>
                        <a:lnTo>
                          <a:pt x="672" y="21440"/>
                        </a:lnTo>
                        <a:lnTo>
                          <a:pt x="0" y="21600"/>
                        </a:lnTo>
                        <a:lnTo>
                          <a:pt x="1177" y="21280"/>
                        </a:lnTo>
                        <a:lnTo>
                          <a:pt x="1933" y="19440"/>
                        </a:lnTo>
                        <a:lnTo>
                          <a:pt x="1261" y="19440"/>
                        </a:lnTo>
                        <a:lnTo>
                          <a:pt x="672" y="19360"/>
                        </a:lnTo>
                        <a:lnTo>
                          <a:pt x="2017" y="19040"/>
                        </a:lnTo>
                        <a:lnTo>
                          <a:pt x="2689" y="17360"/>
                        </a:lnTo>
                        <a:lnTo>
                          <a:pt x="2185" y="17200"/>
                        </a:lnTo>
                        <a:lnTo>
                          <a:pt x="1261" y="17120"/>
                        </a:lnTo>
                        <a:lnTo>
                          <a:pt x="2942" y="16800"/>
                        </a:lnTo>
                        <a:lnTo>
                          <a:pt x="4707" y="12400"/>
                        </a:lnTo>
                        <a:lnTo>
                          <a:pt x="5043" y="12400"/>
                        </a:lnTo>
                        <a:lnTo>
                          <a:pt x="5631" y="12240"/>
                        </a:lnTo>
                        <a:lnTo>
                          <a:pt x="6135" y="12080"/>
                        </a:lnTo>
                        <a:lnTo>
                          <a:pt x="6808" y="11760"/>
                        </a:lnTo>
                        <a:lnTo>
                          <a:pt x="6304" y="11520"/>
                        </a:lnTo>
                        <a:lnTo>
                          <a:pt x="5799" y="11280"/>
                        </a:lnTo>
                        <a:lnTo>
                          <a:pt x="5043" y="11280"/>
                        </a:lnTo>
                        <a:lnTo>
                          <a:pt x="6051" y="8640"/>
                        </a:lnTo>
                        <a:lnTo>
                          <a:pt x="6472" y="8640"/>
                        </a:lnTo>
                        <a:lnTo>
                          <a:pt x="7060" y="8560"/>
                        </a:lnTo>
                        <a:lnTo>
                          <a:pt x="7564" y="8240"/>
                        </a:lnTo>
                        <a:lnTo>
                          <a:pt x="8153" y="7920"/>
                        </a:lnTo>
                        <a:lnTo>
                          <a:pt x="7564" y="7680"/>
                        </a:lnTo>
                        <a:lnTo>
                          <a:pt x="7144" y="7520"/>
                        </a:lnTo>
                        <a:lnTo>
                          <a:pt x="6472" y="7520"/>
                        </a:lnTo>
                        <a:lnTo>
                          <a:pt x="8405" y="2640"/>
                        </a:lnTo>
                        <a:lnTo>
                          <a:pt x="13279" y="1440"/>
                        </a:lnTo>
                        <a:lnTo>
                          <a:pt x="17146" y="640"/>
                        </a:lnTo>
                        <a:lnTo>
                          <a:pt x="21600" y="0"/>
                        </a:lnTo>
                        <a:lnTo>
                          <a:pt x="8909" y="18480"/>
                        </a:lnTo>
                        <a:close/>
                        <a:moveTo>
                          <a:pt x="8909" y="18480"/>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25" name="Line 163"/>
                  <p:cNvSpPr>
                    <a:spLocks noChangeShapeType="1"/>
                  </p:cNvSpPr>
                  <p:nvPr/>
                </p:nvSpPr>
                <p:spPr bwMode="auto">
                  <a:xfrm>
                    <a:off x="53" y="97"/>
                    <a:ext cx="33" cy="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26" name="Line 164"/>
                  <p:cNvSpPr>
                    <a:spLocks noChangeShapeType="1"/>
                  </p:cNvSpPr>
                  <p:nvPr/>
                </p:nvSpPr>
                <p:spPr bwMode="auto">
                  <a:xfrm>
                    <a:off x="54" y="99"/>
                    <a:ext cx="36" cy="7"/>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27" name="Line 165"/>
                  <p:cNvSpPr>
                    <a:spLocks noChangeShapeType="1"/>
                  </p:cNvSpPr>
                  <p:nvPr/>
                </p:nvSpPr>
                <p:spPr bwMode="auto">
                  <a:xfrm>
                    <a:off x="56" y="101"/>
                    <a:ext cx="37" cy="6"/>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28" name="Line 166"/>
                  <p:cNvSpPr>
                    <a:spLocks noChangeShapeType="1"/>
                  </p:cNvSpPr>
                  <p:nvPr/>
                </p:nvSpPr>
                <p:spPr bwMode="auto">
                  <a:xfrm>
                    <a:off x="54" y="99"/>
                    <a:ext cx="36" cy="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29" name="Line 167"/>
                  <p:cNvSpPr>
                    <a:spLocks noChangeShapeType="1"/>
                  </p:cNvSpPr>
                  <p:nvPr/>
                </p:nvSpPr>
                <p:spPr bwMode="auto">
                  <a:xfrm>
                    <a:off x="56" y="101"/>
                    <a:ext cx="37" cy="6"/>
                  </a:xfrm>
                  <a:prstGeom prst="line">
                    <a:avLst/>
                  </a:prstGeom>
                  <a:noFill/>
                  <a:ln w="12700">
                    <a:solidFill>
                      <a:srgbClr val="FF83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30" name="AutoShape 168"/>
                  <p:cNvSpPr>
                    <a:spLocks/>
                  </p:cNvSpPr>
                  <p:nvPr/>
                </p:nvSpPr>
                <p:spPr bwMode="auto">
                  <a:xfrm>
                    <a:off x="54" y="101"/>
                    <a:ext cx="97" cy="19"/>
                  </a:xfrm>
                  <a:custGeom>
                    <a:avLst/>
                    <a:gdLst>
                      <a:gd name="T0" fmla="*/ 0 w 21600"/>
                      <a:gd name="T1" fmla="*/ 0 h 21600"/>
                      <a:gd name="T2" fmla="*/ 21600 w 21600"/>
                      <a:gd name="T3" fmla="*/ 21600 h 21600"/>
                    </a:gdLst>
                    <a:ahLst/>
                    <a:cxnLst/>
                    <a:rect l="T0" t="T1" r="T2" b="T3"/>
                    <a:pathLst>
                      <a:path w="21600" h="21600">
                        <a:moveTo>
                          <a:pt x="18169" y="3600"/>
                        </a:moveTo>
                        <a:lnTo>
                          <a:pt x="17322" y="4320"/>
                        </a:lnTo>
                        <a:lnTo>
                          <a:pt x="16772" y="3780"/>
                        </a:lnTo>
                        <a:lnTo>
                          <a:pt x="15882" y="3960"/>
                        </a:lnTo>
                        <a:lnTo>
                          <a:pt x="12494" y="6660"/>
                        </a:lnTo>
                        <a:lnTo>
                          <a:pt x="12621" y="7380"/>
                        </a:lnTo>
                        <a:lnTo>
                          <a:pt x="16264" y="4680"/>
                        </a:lnTo>
                        <a:lnTo>
                          <a:pt x="16602" y="4680"/>
                        </a:lnTo>
                        <a:lnTo>
                          <a:pt x="16814" y="4860"/>
                        </a:lnTo>
                        <a:lnTo>
                          <a:pt x="17068" y="5400"/>
                        </a:lnTo>
                        <a:lnTo>
                          <a:pt x="14485" y="8460"/>
                        </a:lnTo>
                        <a:lnTo>
                          <a:pt x="12071" y="11700"/>
                        </a:lnTo>
                        <a:lnTo>
                          <a:pt x="9868" y="14760"/>
                        </a:lnTo>
                        <a:lnTo>
                          <a:pt x="7581" y="17280"/>
                        </a:lnTo>
                        <a:lnTo>
                          <a:pt x="5506" y="19620"/>
                        </a:lnTo>
                        <a:lnTo>
                          <a:pt x="4193" y="20700"/>
                        </a:lnTo>
                        <a:lnTo>
                          <a:pt x="3134" y="21060"/>
                        </a:lnTo>
                        <a:lnTo>
                          <a:pt x="2372" y="21420"/>
                        </a:lnTo>
                        <a:lnTo>
                          <a:pt x="1694" y="21600"/>
                        </a:lnTo>
                        <a:lnTo>
                          <a:pt x="932" y="21420"/>
                        </a:lnTo>
                        <a:lnTo>
                          <a:pt x="381" y="21420"/>
                        </a:lnTo>
                        <a:lnTo>
                          <a:pt x="0" y="19440"/>
                        </a:lnTo>
                        <a:lnTo>
                          <a:pt x="508" y="19440"/>
                        </a:lnTo>
                        <a:lnTo>
                          <a:pt x="1059" y="19260"/>
                        </a:lnTo>
                        <a:lnTo>
                          <a:pt x="1609" y="19260"/>
                        </a:lnTo>
                        <a:lnTo>
                          <a:pt x="2245" y="18720"/>
                        </a:lnTo>
                        <a:lnTo>
                          <a:pt x="2838" y="18540"/>
                        </a:lnTo>
                        <a:lnTo>
                          <a:pt x="3346" y="18360"/>
                        </a:lnTo>
                        <a:lnTo>
                          <a:pt x="3642" y="18000"/>
                        </a:lnTo>
                        <a:lnTo>
                          <a:pt x="932" y="8100"/>
                        </a:lnTo>
                        <a:lnTo>
                          <a:pt x="2584" y="7020"/>
                        </a:lnTo>
                        <a:lnTo>
                          <a:pt x="4913" y="5220"/>
                        </a:lnTo>
                        <a:lnTo>
                          <a:pt x="7242" y="3060"/>
                        </a:lnTo>
                        <a:lnTo>
                          <a:pt x="8598" y="1620"/>
                        </a:lnTo>
                        <a:lnTo>
                          <a:pt x="8979" y="1440"/>
                        </a:lnTo>
                        <a:lnTo>
                          <a:pt x="10080" y="3780"/>
                        </a:lnTo>
                        <a:lnTo>
                          <a:pt x="10715" y="4500"/>
                        </a:lnTo>
                        <a:lnTo>
                          <a:pt x="11351" y="5220"/>
                        </a:lnTo>
                        <a:lnTo>
                          <a:pt x="11816" y="5400"/>
                        </a:lnTo>
                        <a:lnTo>
                          <a:pt x="12155" y="5580"/>
                        </a:lnTo>
                        <a:lnTo>
                          <a:pt x="14019" y="4860"/>
                        </a:lnTo>
                        <a:lnTo>
                          <a:pt x="15925" y="3780"/>
                        </a:lnTo>
                        <a:lnTo>
                          <a:pt x="16602" y="3240"/>
                        </a:lnTo>
                        <a:lnTo>
                          <a:pt x="17746" y="2520"/>
                        </a:lnTo>
                        <a:lnTo>
                          <a:pt x="18508" y="2160"/>
                        </a:lnTo>
                        <a:lnTo>
                          <a:pt x="21473" y="0"/>
                        </a:lnTo>
                        <a:lnTo>
                          <a:pt x="21600" y="0"/>
                        </a:lnTo>
                        <a:lnTo>
                          <a:pt x="18169" y="3600"/>
                        </a:lnTo>
                        <a:close/>
                        <a:moveTo>
                          <a:pt x="18169" y="360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31" name="AutoShape 169"/>
                  <p:cNvSpPr>
                    <a:spLocks/>
                  </p:cNvSpPr>
                  <p:nvPr/>
                </p:nvSpPr>
                <p:spPr bwMode="auto">
                  <a:xfrm>
                    <a:off x="199" y="105"/>
                    <a:ext cx="79" cy="15"/>
                  </a:xfrm>
                  <a:custGeom>
                    <a:avLst/>
                    <a:gdLst>
                      <a:gd name="T0" fmla="*/ 0 w 21600"/>
                      <a:gd name="T1" fmla="*/ 0 h 21600"/>
                      <a:gd name="T2" fmla="*/ 21600 w 21600"/>
                      <a:gd name="T3" fmla="*/ 21600 h 21600"/>
                    </a:gdLst>
                    <a:ahLst/>
                    <a:cxnLst/>
                    <a:rect l="T0" t="T1" r="T2" b="T3"/>
                    <a:pathLst>
                      <a:path w="21600" h="21600">
                        <a:moveTo>
                          <a:pt x="19056" y="2583"/>
                        </a:moveTo>
                        <a:lnTo>
                          <a:pt x="16667" y="4930"/>
                        </a:lnTo>
                        <a:lnTo>
                          <a:pt x="13188" y="8217"/>
                        </a:lnTo>
                        <a:lnTo>
                          <a:pt x="9398" y="12209"/>
                        </a:lnTo>
                        <a:lnTo>
                          <a:pt x="4881" y="16670"/>
                        </a:lnTo>
                        <a:lnTo>
                          <a:pt x="0" y="21600"/>
                        </a:lnTo>
                        <a:lnTo>
                          <a:pt x="0" y="19722"/>
                        </a:lnTo>
                        <a:lnTo>
                          <a:pt x="4725" y="15026"/>
                        </a:lnTo>
                        <a:lnTo>
                          <a:pt x="12254" y="8217"/>
                        </a:lnTo>
                        <a:lnTo>
                          <a:pt x="16823" y="3991"/>
                        </a:lnTo>
                        <a:lnTo>
                          <a:pt x="21600" y="0"/>
                        </a:lnTo>
                        <a:lnTo>
                          <a:pt x="21340" y="235"/>
                        </a:lnTo>
                        <a:lnTo>
                          <a:pt x="19056" y="2583"/>
                        </a:lnTo>
                        <a:close/>
                        <a:moveTo>
                          <a:pt x="19056" y="2583"/>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32" name="AutoShape 170"/>
                  <p:cNvSpPr>
                    <a:spLocks/>
                  </p:cNvSpPr>
                  <p:nvPr/>
                </p:nvSpPr>
                <p:spPr bwMode="auto">
                  <a:xfrm>
                    <a:off x="54" y="101"/>
                    <a:ext cx="97" cy="19"/>
                  </a:xfrm>
                  <a:custGeom>
                    <a:avLst/>
                    <a:gdLst>
                      <a:gd name="T0" fmla="*/ 0 w 21600"/>
                      <a:gd name="T1" fmla="*/ 0 h 21600"/>
                      <a:gd name="T2" fmla="*/ 21600 w 21600"/>
                      <a:gd name="T3" fmla="*/ 21600 h 21600"/>
                    </a:gdLst>
                    <a:ahLst/>
                    <a:cxnLst/>
                    <a:rect l="T0" t="T1" r="T2" b="T3"/>
                    <a:pathLst>
                      <a:path w="21600" h="21600">
                        <a:moveTo>
                          <a:pt x="18169" y="3600"/>
                        </a:moveTo>
                        <a:lnTo>
                          <a:pt x="17322" y="4320"/>
                        </a:lnTo>
                        <a:lnTo>
                          <a:pt x="16772" y="3780"/>
                        </a:lnTo>
                        <a:lnTo>
                          <a:pt x="15882" y="3960"/>
                        </a:lnTo>
                        <a:lnTo>
                          <a:pt x="12494" y="6660"/>
                        </a:lnTo>
                        <a:lnTo>
                          <a:pt x="12621" y="7380"/>
                        </a:lnTo>
                        <a:lnTo>
                          <a:pt x="16264" y="4680"/>
                        </a:lnTo>
                        <a:lnTo>
                          <a:pt x="16602" y="4680"/>
                        </a:lnTo>
                        <a:lnTo>
                          <a:pt x="16814" y="4860"/>
                        </a:lnTo>
                        <a:lnTo>
                          <a:pt x="17068" y="5400"/>
                        </a:lnTo>
                        <a:lnTo>
                          <a:pt x="14485" y="8460"/>
                        </a:lnTo>
                        <a:lnTo>
                          <a:pt x="12071" y="11700"/>
                        </a:lnTo>
                        <a:lnTo>
                          <a:pt x="9868" y="14760"/>
                        </a:lnTo>
                        <a:lnTo>
                          <a:pt x="7581" y="17280"/>
                        </a:lnTo>
                        <a:lnTo>
                          <a:pt x="5506" y="19620"/>
                        </a:lnTo>
                        <a:lnTo>
                          <a:pt x="4193" y="20700"/>
                        </a:lnTo>
                        <a:lnTo>
                          <a:pt x="3134" y="21060"/>
                        </a:lnTo>
                        <a:lnTo>
                          <a:pt x="2372" y="21420"/>
                        </a:lnTo>
                        <a:lnTo>
                          <a:pt x="1694" y="21600"/>
                        </a:lnTo>
                        <a:lnTo>
                          <a:pt x="932" y="21420"/>
                        </a:lnTo>
                        <a:lnTo>
                          <a:pt x="381" y="21420"/>
                        </a:lnTo>
                        <a:lnTo>
                          <a:pt x="0" y="19440"/>
                        </a:lnTo>
                        <a:lnTo>
                          <a:pt x="508" y="19440"/>
                        </a:lnTo>
                        <a:lnTo>
                          <a:pt x="1059" y="19260"/>
                        </a:lnTo>
                        <a:lnTo>
                          <a:pt x="1609" y="19260"/>
                        </a:lnTo>
                        <a:lnTo>
                          <a:pt x="2245" y="18720"/>
                        </a:lnTo>
                        <a:lnTo>
                          <a:pt x="2838" y="18540"/>
                        </a:lnTo>
                        <a:lnTo>
                          <a:pt x="3346" y="18360"/>
                        </a:lnTo>
                        <a:lnTo>
                          <a:pt x="3642" y="18000"/>
                        </a:lnTo>
                        <a:lnTo>
                          <a:pt x="932" y="8100"/>
                        </a:lnTo>
                        <a:lnTo>
                          <a:pt x="2584" y="7020"/>
                        </a:lnTo>
                        <a:lnTo>
                          <a:pt x="4913" y="5220"/>
                        </a:lnTo>
                        <a:lnTo>
                          <a:pt x="7242" y="3060"/>
                        </a:lnTo>
                        <a:lnTo>
                          <a:pt x="8598" y="1620"/>
                        </a:lnTo>
                        <a:lnTo>
                          <a:pt x="8979" y="1440"/>
                        </a:lnTo>
                        <a:lnTo>
                          <a:pt x="10080" y="3780"/>
                        </a:lnTo>
                        <a:lnTo>
                          <a:pt x="10715" y="4500"/>
                        </a:lnTo>
                        <a:lnTo>
                          <a:pt x="11351" y="5220"/>
                        </a:lnTo>
                        <a:lnTo>
                          <a:pt x="11816" y="5400"/>
                        </a:lnTo>
                        <a:lnTo>
                          <a:pt x="12155" y="5580"/>
                        </a:lnTo>
                        <a:lnTo>
                          <a:pt x="14019" y="4860"/>
                        </a:lnTo>
                        <a:lnTo>
                          <a:pt x="15925" y="3780"/>
                        </a:lnTo>
                        <a:lnTo>
                          <a:pt x="16602" y="3240"/>
                        </a:lnTo>
                        <a:lnTo>
                          <a:pt x="17746" y="2520"/>
                        </a:lnTo>
                        <a:lnTo>
                          <a:pt x="18508" y="2160"/>
                        </a:lnTo>
                        <a:lnTo>
                          <a:pt x="21473" y="0"/>
                        </a:lnTo>
                        <a:lnTo>
                          <a:pt x="21600" y="0"/>
                        </a:lnTo>
                        <a:lnTo>
                          <a:pt x="18169" y="3600"/>
                        </a:lnTo>
                        <a:close/>
                        <a:moveTo>
                          <a:pt x="18169" y="3600"/>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33" name="AutoShape 171"/>
                  <p:cNvSpPr>
                    <a:spLocks/>
                  </p:cNvSpPr>
                  <p:nvPr/>
                </p:nvSpPr>
                <p:spPr bwMode="auto">
                  <a:xfrm>
                    <a:off x="199" y="105"/>
                    <a:ext cx="79" cy="15"/>
                  </a:xfrm>
                  <a:custGeom>
                    <a:avLst/>
                    <a:gdLst>
                      <a:gd name="T0" fmla="*/ 0 w 21600"/>
                      <a:gd name="T1" fmla="*/ 0 h 21600"/>
                      <a:gd name="T2" fmla="*/ 21600 w 21600"/>
                      <a:gd name="T3" fmla="*/ 21600 h 21600"/>
                    </a:gdLst>
                    <a:ahLst/>
                    <a:cxnLst/>
                    <a:rect l="T0" t="T1" r="T2" b="T3"/>
                    <a:pathLst>
                      <a:path w="21600" h="21600">
                        <a:moveTo>
                          <a:pt x="19056" y="2583"/>
                        </a:moveTo>
                        <a:lnTo>
                          <a:pt x="16667" y="4930"/>
                        </a:lnTo>
                        <a:lnTo>
                          <a:pt x="13188" y="8217"/>
                        </a:lnTo>
                        <a:lnTo>
                          <a:pt x="9398" y="12209"/>
                        </a:lnTo>
                        <a:lnTo>
                          <a:pt x="4881" y="16670"/>
                        </a:lnTo>
                        <a:lnTo>
                          <a:pt x="0" y="21600"/>
                        </a:lnTo>
                        <a:lnTo>
                          <a:pt x="0" y="19722"/>
                        </a:lnTo>
                        <a:lnTo>
                          <a:pt x="4725" y="15026"/>
                        </a:lnTo>
                        <a:lnTo>
                          <a:pt x="12254" y="8217"/>
                        </a:lnTo>
                        <a:lnTo>
                          <a:pt x="16823" y="3991"/>
                        </a:lnTo>
                        <a:lnTo>
                          <a:pt x="21600" y="0"/>
                        </a:lnTo>
                        <a:lnTo>
                          <a:pt x="21340" y="235"/>
                        </a:lnTo>
                        <a:lnTo>
                          <a:pt x="19056" y="2583"/>
                        </a:lnTo>
                        <a:close/>
                        <a:moveTo>
                          <a:pt x="19056" y="2583"/>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34" name="AutoShape 172"/>
                  <p:cNvSpPr>
                    <a:spLocks/>
                  </p:cNvSpPr>
                  <p:nvPr/>
                </p:nvSpPr>
                <p:spPr bwMode="auto">
                  <a:xfrm>
                    <a:off x="149" y="108"/>
                    <a:ext cx="118" cy="117"/>
                  </a:xfrm>
                  <a:custGeom>
                    <a:avLst/>
                    <a:gdLst>
                      <a:gd name="T0" fmla="*/ 0 w 21600"/>
                      <a:gd name="T1" fmla="*/ 0 h 21600"/>
                      <a:gd name="T2" fmla="*/ 21600 w 21600"/>
                      <a:gd name="T3" fmla="*/ 21600 h 21600"/>
                    </a:gdLst>
                    <a:ahLst/>
                    <a:cxnLst/>
                    <a:rect l="T0" t="T1" r="T2" b="T3"/>
                    <a:pathLst>
                      <a:path w="21600" h="21600">
                        <a:moveTo>
                          <a:pt x="20410" y="1708"/>
                        </a:moveTo>
                        <a:lnTo>
                          <a:pt x="7562" y="20654"/>
                        </a:lnTo>
                        <a:lnTo>
                          <a:pt x="7212" y="21051"/>
                        </a:lnTo>
                        <a:lnTo>
                          <a:pt x="6862" y="21295"/>
                        </a:lnTo>
                        <a:lnTo>
                          <a:pt x="6476" y="21508"/>
                        </a:lnTo>
                        <a:lnTo>
                          <a:pt x="6056" y="21600"/>
                        </a:lnTo>
                        <a:lnTo>
                          <a:pt x="5636" y="21600"/>
                        </a:lnTo>
                        <a:lnTo>
                          <a:pt x="5181" y="21508"/>
                        </a:lnTo>
                        <a:lnTo>
                          <a:pt x="1400" y="20471"/>
                        </a:lnTo>
                        <a:lnTo>
                          <a:pt x="1050" y="20410"/>
                        </a:lnTo>
                        <a:lnTo>
                          <a:pt x="630" y="20349"/>
                        </a:lnTo>
                        <a:lnTo>
                          <a:pt x="0" y="20288"/>
                        </a:lnTo>
                        <a:lnTo>
                          <a:pt x="280" y="20227"/>
                        </a:lnTo>
                        <a:lnTo>
                          <a:pt x="595" y="20166"/>
                        </a:lnTo>
                        <a:lnTo>
                          <a:pt x="910" y="20166"/>
                        </a:lnTo>
                        <a:lnTo>
                          <a:pt x="1295" y="20258"/>
                        </a:lnTo>
                        <a:lnTo>
                          <a:pt x="5321" y="21295"/>
                        </a:lnTo>
                        <a:lnTo>
                          <a:pt x="5706" y="21356"/>
                        </a:lnTo>
                        <a:lnTo>
                          <a:pt x="6126" y="21295"/>
                        </a:lnTo>
                        <a:lnTo>
                          <a:pt x="6441" y="21142"/>
                        </a:lnTo>
                        <a:lnTo>
                          <a:pt x="6757" y="20959"/>
                        </a:lnTo>
                        <a:lnTo>
                          <a:pt x="7037" y="20654"/>
                        </a:lnTo>
                        <a:lnTo>
                          <a:pt x="19149" y="2258"/>
                        </a:lnTo>
                        <a:lnTo>
                          <a:pt x="20270" y="336"/>
                        </a:lnTo>
                        <a:lnTo>
                          <a:pt x="21600" y="0"/>
                        </a:lnTo>
                        <a:lnTo>
                          <a:pt x="20410" y="1708"/>
                        </a:lnTo>
                        <a:close/>
                        <a:moveTo>
                          <a:pt x="20410" y="1708"/>
                        </a:moveTo>
                      </a:path>
                    </a:pathLst>
                  </a:custGeom>
                  <a:solidFill>
                    <a:srgbClr val="D9D9D9"/>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35" name="AutoShape 173"/>
                  <p:cNvSpPr>
                    <a:spLocks/>
                  </p:cNvSpPr>
                  <p:nvPr/>
                </p:nvSpPr>
                <p:spPr bwMode="auto">
                  <a:xfrm>
                    <a:off x="149" y="108"/>
                    <a:ext cx="118" cy="117"/>
                  </a:xfrm>
                  <a:custGeom>
                    <a:avLst/>
                    <a:gdLst>
                      <a:gd name="T0" fmla="*/ 0 w 21600"/>
                      <a:gd name="T1" fmla="*/ 0 h 21600"/>
                      <a:gd name="T2" fmla="*/ 21600 w 21600"/>
                      <a:gd name="T3" fmla="*/ 21600 h 21600"/>
                    </a:gdLst>
                    <a:ahLst/>
                    <a:cxnLst/>
                    <a:rect l="T0" t="T1" r="T2" b="T3"/>
                    <a:pathLst>
                      <a:path w="21600" h="21600">
                        <a:moveTo>
                          <a:pt x="20410" y="1708"/>
                        </a:moveTo>
                        <a:lnTo>
                          <a:pt x="7562" y="20654"/>
                        </a:lnTo>
                        <a:lnTo>
                          <a:pt x="7212" y="21051"/>
                        </a:lnTo>
                        <a:lnTo>
                          <a:pt x="6862" y="21295"/>
                        </a:lnTo>
                        <a:lnTo>
                          <a:pt x="6476" y="21508"/>
                        </a:lnTo>
                        <a:lnTo>
                          <a:pt x="6056" y="21600"/>
                        </a:lnTo>
                        <a:lnTo>
                          <a:pt x="5636" y="21600"/>
                        </a:lnTo>
                        <a:lnTo>
                          <a:pt x="5181" y="21508"/>
                        </a:lnTo>
                        <a:lnTo>
                          <a:pt x="1400" y="20471"/>
                        </a:lnTo>
                        <a:lnTo>
                          <a:pt x="1050" y="20410"/>
                        </a:lnTo>
                        <a:lnTo>
                          <a:pt x="630" y="20349"/>
                        </a:lnTo>
                        <a:lnTo>
                          <a:pt x="0" y="20288"/>
                        </a:lnTo>
                        <a:lnTo>
                          <a:pt x="280" y="20227"/>
                        </a:lnTo>
                        <a:lnTo>
                          <a:pt x="595" y="20166"/>
                        </a:lnTo>
                        <a:lnTo>
                          <a:pt x="910" y="20166"/>
                        </a:lnTo>
                        <a:lnTo>
                          <a:pt x="1295" y="20258"/>
                        </a:lnTo>
                        <a:lnTo>
                          <a:pt x="5321" y="21295"/>
                        </a:lnTo>
                        <a:lnTo>
                          <a:pt x="5706" y="21356"/>
                        </a:lnTo>
                        <a:lnTo>
                          <a:pt x="6126" y="21295"/>
                        </a:lnTo>
                        <a:lnTo>
                          <a:pt x="6441" y="21142"/>
                        </a:lnTo>
                        <a:lnTo>
                          <a:pt x="6757" y="20959"/>
                        </a:lnTo>
                        <a:lnTo>
                          <a:pt x="7037" y="20654"/>
                        </a:lnTo>
                        <a:lnTo>
                          <a:pt x="19149" y="2258"/>
                        </a:lnTo>
                        <a:lnTo>
                          <a:pt x="20270" y="336"/>
                        </a:lnTo>
                        <a:lnTo>
                          <a:pt x="21600" y="0"/>
                        </a:lnTo>
                        <a:lnTo>
                          <a:pt x="20410" y="1708"/>
                        </a:lnTo>
                        <a:close/>
                        <a:moveTo>
                          <a:pt x="20410" y="1708"/>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36" name="AutoShape 174"/>
                  <p:cNvSpPr>
                    <a:spLocks/>
                  </p:cNvSpPr>
                  <p:nvPr/>
                </p:nvSpPr>
                <p:spPr bwMode="auto">
                  <a:xfrm>
                    <a:off x="46" y="108"/>
                    <a:ext cx="22" cy="10"/>
                  </a:xfrm>
                  <a:custGeom>
                    <a:avLst/>
                    <a:gdLst>
                      <a:gd name="T0" fmla="*/ 0 w 21600"/>
                      <a:gd name="T1" fmla="*/ 0 h 21600"/>
                      <a:gd name="T2" fmla="*/ 21600 w 21600"/>
                      <a:gd name="T3" fmla="*/ 21600 h 21600"/>
                    </a:gdLst>
                    <a:ahLst/>
                    <a:cxnLst/>
                    <a:rect l="T0" t="T1" r="T2" b="T3"/>
                    <a:pathLst>
                      <a:path w="21600" h="21600">
                        <a:moveTo>
                          <a:pt x="21600" y="18621"/>
                        </a:moveTo>
                        <a:lnTo>
                          <a:pt x="20071" y="19366"/>
                        </a:lnTo>
                        <a:lnTo>
                          <a:pt x="17586" y="19738"/>
                        </a:lnTo>
                        <a:lnTo>
                          <a:pt x="14719" y="20110"/>
                        </a:lnTo>
                        <a:lnTo>
                          <a:pt x="12042" y="21228"/>
                        </a:lnTo>
                        <a:lnTo>
                          <a:pt x="9175" y="21600"/>
                        </a:lnTo>
                        <a:lnTo>
                          <a:pt x="6690" y="21600"/>
                        </a:lnTo>
                        <a:lnTo>
                          <a:pt x="0" y="8938"/>
                        </a:lnTo>
                        <a:lnTo>
                          <a:pt x="2676" y="1862"/>
                        </a:lnTo>
                        <a:lnTo>
                          <a:pt x="9940" y="0"/>
                        </a:lnTo>
                        <a:lnTo>
                          <a:pt x="10704" y="0"/>
                        </a:lnTo>
                        <a:lnTo>
                          <a:pt x="21600" y="18621"/>
                        </a:lnTo>
                        <a:close/>
                        <a:moveTo>
                          <a:pt x="21600" y="18621"/>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37" name="AutoShape 175"/>
                  <p:cNvSpPr>
                    <a:spLocks/>
                  </p:cNvSpPr>
                  <p:nvPr/>
                </p:nvSpPr>
                <p:spPr bwMode="auto">
                  <a:xfrm>
                    <a:off x="188" y="110"/>
                    <a:ext cx="10" cy="14"/>
                  </a:xfrm>
                  <a:custGeom>
                    <a:avLst/>
                    <a:gdLst>
                      <a:gd name="T0" fmla="*/ 0 w 21600"/>
                      <a:gd name="T1" fmla="*/ 0 h 21600"/>
                      <a:gd name="T2" fmla="*/ 21600 w 21600"/>
                      <a:gd name="T3" fmla="*/ 21600 h 21600"/>
                    </a:gdLst>
                    <a:ahLst/>
                    <a:cxnLst/>
                    <a:rect l="T0" t="T1" r="T2" b="T3"/>
                    <a:pathLst>
                      <a:path w="21600" h="21600">
                        <a:moveTo>
                          <a:pt x="16650" y="1016"/>
                        </a:moveTo>
                        <a:lnTo>
                          <a:pt x="18000" y="2795"/>
                        </a:lnTo>
                        <a:lnTo>
                          <a:pt x="19350" y="5082"/>
                        </a:lnTo>
                        <a:lnTo>
                          <a:pt x="19800" y="6861"/>
                        </a:lnTo>
                        <a:lnTo>
                          <a:pt x="21150" y="9911"/>
                        </a:lnTo>
                        <a:lnTo>
                          <a:pt x="21600" y="12452"/>
                        </a:lnTo>
                        <a:lnTo>
                          <a:pt x="18000" y="13722"/>
                        </a:lnTo>
                        <a:lnTo>
                          <a:pt x="14850" y="14231"/>
                        </a:lnTo>
                        <a:lnTo>
                          <a:pt x="12150" y="14485"/>
                        </a:lnTo>
                        <a:lnTo>
                          <a:pt x="10350" y="14231"/>
                        </a:lnTo>
                        <a:lnTo>
                          <a:pt x="8550" y="14231"/>
                        </a:lnTo>
                        <a:lnTo>
                          <a:pt x="7200" y="14739"/>
                        </a:lnTo>
                        <a:lnTo>
                          <a:pt x="7650" y="17788"/>
                        </a:lnTo>
                        <a:lnTo>
                          <a:pt x="8550" y="20838"/>
                        </a:lnTo>
                        <a:lnTo>
                          <a:pt x="6750" y="21600"/>
                        </a:lnTo>
                        <a:lnTo>
                          <a:pt x="5400" y="17280"/>
                        </a:lnTo>
                        <a:lnTo>
                          <a:pt x="4050" y="11689"/>
                        </a:lnTo>
                        <a:lnTo>
                          <a:pt x="3150" y="7115"/>
                        </a:lnTo>
                        <a:lnTo>
                          <a:pt x="1350" y="2795"/>
                        </a:lnTo>
                        <a:lnTo>
                          <a:pt x="0" y="0"/>
                        </a:lnTo>
                        <a:lnTo>
                          <a:pt x="4050" y="0"/>
                        </a:lnTo>
                        <a:lnTo>
                          <a:pt x="12600" y="508"/>
                        </a:lnTo>
                        <a:lnTo>
                          <a:pt x="14400" y="508"/>
                        </a:lnTo>
                        <a:lnTo>
                          <a:pt x="16650" y="1016"/>
                        </a:lnTo>
                        <a:close/>
                        <a:moveTo>
                          <a:pt x="16650" y="1016"/>
                        </a:moveTo>
                      </a:path>
                    </a:pathLst>
                  </a:custGeom>
                  <a:solidFill>
                    <a:srgbClr val="83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38" name="AutoShape 176"/>
                  <p:cNvSpPr>
                    <a:spLocks/>
                  </p:cNvSpPr>
                  <p:nvPr/>
                </p:nvSpPr>
                <p:spPr bwMode="auto">
                  <a:xfrm>
                    <a:off x="46" y="108"/>
                    <a:ext cx="22" cy="10"/>
                  </a:xfrm>
                  <a:custGeom>
                    <a:avLst/>
                    <a:gdLst>
                      <a:gd name="T0" fmla="*/ 0 w 21600"/>
                      <a:gd name="T1" fmla="*/ 0 h 21600"/>
                      <a:gd name="T2" fmla="*/ 21600 w 21600"/>
                      <a:gd name="T3" fmla="*/ 21600 h 21600"/>
                    </a:gdLst>
                    <a:ahLst/>
                    <a:cxnLst/>
                    <a:rect l="T0" t="T1" r="T2" b="T3"/>
                    <a:pathLst>
                      <a:path w="21600" h="21600">
                        <a:moveTo>
                          <a:pt x="21600" y="18621"/>
                        </a:moveTo>
                        <a:lnTo>
                          <a:pt x="20071" y="19366"/>
                        </a:lnTo>
                        <a:lnTo>
                          <a:pt x="17586" y="19738"/>
                        </a:lnTo>
                        <a:lnTo>
                          <a:pt x="14719" y="20110"/>
                        </a:lnTo>
                        <a:lnTo>
                          <a:pt x="12042" y="21228"/>
                        </a:lnTo>
                        <a:lnTo>
                          <a:pt x="9175" y="21600"/>
                        </a:lnTo>
                        <a:lnTo>
                          <a:pt x="6690" y="21600"/>
                        </a:lnTo>
                        <a:lnTo>
                          <a:pt x="0" y="8938"/>
                        </a:lnTo>
                        <a:lnTo>
                          <a:pt x="2676" y="1862"/>
                        </a:lnTo>
                        <a:lnTo>
                          <a:pt x="9940" y="0"/>
                        </a:lnTo>
                        <a:lnTo>
                          <a:pt x="10704" y="0"/>
                        </a:lnTo>
                        <a:lnTo>
                          <a:pt x="21600" y="18621"/>
                        </a:lnTo>
                        <a:close/>
                        <a:moveTo>
                          <a:pt x="21600" y="18621"/>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39" name="AutoShape 177"/>
                  <p:cNvSpPr>
                    <a:spLocks/>
                  </p:cNvSpPr>
                  <p:nvPr/>
                </p:nvSpPr>
                <p:spPr bwMode="auto">
                  <a:xfrm>
                    <a:off x="188" y="110"/>
                    <a:ext cx="10" cy="14"/>
                  </a:xfrm>
                  <a:custGeom>
                    <a:avLst/>
                    <a:gdLst>
                      <a:gd name="T0" fmla="*/ 0 w 21600"/>
                      <a:gd name="T1" fmla="*/ 0 h 21600"/>
                      <a:gd name="T2" fmla="*/ 21600 w 21600"/>
                      <a:gd name="T3" fmla="*/ 21600 h 21600"/>
                    </a:gdLst>
                    <a:ahLst/>
                    <a:cxnLst/>
                    <a:rect l="T0" t="T1" r="T2" b="T3"/>
                    <a:pathLst>
                      <a:path w="21600" h="21600">
                        <a:moveTo>
                          <a:pt x="16650" y="1016"/>
                        </a:moveTo>
                        <a:lnTo>
                          <a:pt x="18000" y="2795"/>
                        </a:lnTo>
                        <a:lnTo>
                          <a:pt x="19350" y="5082"/>
                        </a:lnTo>
                        <a:lnTo>
                          <a:pt x="19800" y="6861"/>
                        </a:lnTo>
                        <a:lnTo>
                          <a:pt x="21150" y="9911"/>
                        </a:lnTo>
                        <a:lnTo>
                          <a:pt x="21600" y="12452"/>
                        </a:lnTo>
                        <a:lnTo>
                          <a:pt x="18000" y="13722"/>
                        </a:lnTo>
                        <a:lnTo>
                          <a:pt x="14850" y="14231"/>
                        </a:lnTo>
                        <a:lnTo>
                          <a:pt x="12150" y="14485"/>
                        </a:lnTo>
                        <a:lnTo>
                          <a:pt x="10350" y="14231"/>
                        </a:lnTo>
                        <a:lnTo>
                          <a:pt x="8550" y="14231"/>
                        </a:lnTo>
                        <a:lnTo>
                          <a:pt x="7200" y="14739"/>
                        </a:lnTo>
                        <a:lnTo>
                          <a:pt x="7650" y="17788"/>
                        </a:lnTo>
                        <a:lnTo>
                          <a:pt x="8550" y="20838"/>
                        </a:lnTo>
                        <a:lnTo>
                          <a:pt x="6750" y="21600"/>
                        </a:lnTo>
                        <a:lnTo>
                          <a:pt x="5400" y="17280"/>
                        </a:lnTo>
                        <a:lnTo>
                          <a:pt x="4050" y="11689"/>
                        </a:lnTo>
                        <a:lnTo>
                          <a:pt x="3150" y="7115"/>
                        </a:lnTo>
                        <a:lnTo>
                          <a:pt x="1350" y="2795"/>
                        </a:lnTo>
                        <a:lnTo>
                          <a:pt x="0" y="0"/>
                        </a:lnTo>
                        <a:lnTo>
                          <a:pt x="4050" y="0"/>
                        </a:lnTo>
                        <a:lnTo>
                          <a:pt x="12600" y="508"/>
                        </a:lnTo>
                        <a:lnTo>
                          <a:pt x="14400" y="508"/>
                        </a:lnTo>
                        <a:lnTo>
                          <a:pt x="16650" y="1016"/>
                        </a:lnTo>
                        <a:close/>
                        <a:moveTo>
                          <a:pt x="16650" y="1016"/>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40" name="AutoShape 178"/>
                  <p:cNvSpPr>
                    <a:spLocks/>
                  </p:cNvSpPr>
                  <p:nvPr/>
                </p:nvSpPr>
                <p:spPr bwMode="auto">
                  <a:xfrm>
                    <a:off x="144" y="110"/>
                    <a:ext cx="45" cy="18"/>
                  </a:xfrm>
                  <a:custGeom>
                    <a:avLst/>
                    <a:gdLst>
                      <a:gd name="T0" fmla="*/ 0 w 21600"/>
                      <a:gd name="T1" fmla="*/ 0 h 21600"/>
                      <a:gd name="T2" fmla="*/ 21600 w 21600"/>
                      <a:gd name="T3" fmla="*/ 21600 h 21600"/>
                    </a:gdLst>
                    <a:ahLst/>
                    <a:cxnLst/>
                    <a:rect l="T0" t="T1" r="T2" b="T3"/>
                    <a:pathLst>
                      <a:path w="21600" h="21600">
                        <a:moveTo>
                          <a:pt x="21600" y="10211"/>
                        </a:moveTo>
                        <a:lnTo>
                          <a:pt x="21416" y="11193"/>
                        </a:lnTo>
                        <a:lnTo>
                          <a:pt x="21140" y="11782"/>
                        </a:lnTo>
                        <a:lnTo>
                          <a:pt x="20773" y="11978"/>
                        </a:lnTo>
                        <a:lnTo>
                          <a:pt x="20221" y="12764"/>
                        </a:lnTo>
                        <a:lnTo>
                          <a:pt x="19762" y="12960"/>
                        </a:lnTo>
                        <a:lnTo>
                          <a:pt x="19118" y="13745"/>
                        </a:lnTo>
                        <a:lnTo>
                          <a:pt x="18015" y="14531"/>
                        </a:lnTo>
                        <a:lnTo>
                          <a:pt x="15534" y="16102"/>
                        </a:lnTo>
                        <a:lnTo>
                          <a:pt x="13052" y="17673"/>
                        </a:lnTo>
                        <a:lnTo>
                          <a:pt x="10386" y="19047"/>
                        </a:lnTo>
                        <a:lnTo>
                          <a:pt x="7353" y="20225"/>
                        </a:lnTo>
                        <a:lnTo>
                          <a:pt x="4780" y="21011"/>
                        </a:lnTo>
                        <a:lnTo>
                          <a:pt x="2298" y="21600"/>
                        </a:lnTo>
                        <a:lnTo>
                          <a:pt x="1287" y="21600"/>
                        </a:lnTo>
                        <a:lnTo>
                          <a:pt x="919" y="18262"/>
                        </a:lnTo>
                        <a:lnTo>
                          <a:pt x="551" y="14924"/>
                        </a:lnTo>
                        <a:lnTo>
                          <a:pt x="0" y="11193"/>
                        </a:lnTo>
                        <a:lnTo>
                          <a:pt x="1563" y="9818"/>
                        </a:lnTo>
                        <a:lnTo>
                          <a:pt x="3769" y="8051"/>
                        </a:lnTo>
                        <a:lnTo>
                          <a:pt x="6710" y="6284"/>
                        </a:lnTo>
                        <a:lnTo>
                          <a:pt x="9651" y="4516"/>
                        </a:lnTo>
                        <a:lnTo>
                          <a:pt x="12592" y="2945"/>
                        </a:lnTo>
                        <a:lnTo>
                          <a:pt x="15626" y="1571"/>
                        </a:lnTo>
                        <a:lnTo>
                          <a:pt x="18383" y="589"/>
                        </a:lnTo>
                        <a:lnTo>
                          <a:pt x="20773" y="0"/>
                        </a:lnTo>
                        <a:lnTo>
                          <a:pt x="21140" y="3338"/>
                        </a:lnTo>
                        <a:lnTo>
                          <a:pt x="21324" y="7069"/>
                        </a:lnTo>
                        <a:lnTo>
                          <a:pt x="21600" y="10211"/>
                        </a:lnTo>
                        <a:close/>
                        <a:moveTo>
                          <a:pt x="21600" y="10211"/>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41" name="AutoShape 179"/>
                  <p:cNvSpPr>
                    <a:spLocks/>
                  </p:cNvSpPr>
                  <p:nvPr/>
                </p:nvSpPr>
                <p:spPr bwMode="auto">
                  <a:xfrm>
                    <a:off x="215" y="111"/>
                    <a:ext cx="43" cy="15"/>
                  </a:xfrm>
                  <a:custGeom>
                    <a:avLst/>
                    <a:gdLst>
                      <a:gd name="T0" fmla="*/ 0 w 21600"/>
                      <a:gd name="T1" fmla="*/ 0 h 21600"/>
                      <a:gd name="T2" fmla="*/ 21600 w 21600"/>
                      <a:gd name="T3" fmla="*/ 21600 h 21600"/>
                    </a:gdLst>
                    <a:ahLst/>
                    <a:cxnLst/>
                    <a:rect l="T0" t="T1" r="T2" b="T3"/>
                    <a:pathLst>
                      <a:path w="21600" h="21600">
                        <a:moveTo>
                          <a:pt x="19611" y="8775"/>
                        </a:moveTo>
                        <a:lnTo>
                          <a:pt x="16579" y="9900"/>
                        </a:lnTo>
                        <a:lnTo>
                          <a:pt x="13263" y="11700"/>
                        </a:lnTo>
                        <a:lnTo>
                          <a:pt x="9663" y="14175"/>
                        </a:lnTo>
                        <a:lnTo>
                          <a:pt x="5684" y="17100"/>
                        </a:lnTo>
                        <a:lnTo>
                          <a:pt x="0" y="21600"/>
                        </a:lnTo>
                        <a:lnTo>
                          <a:pt x="474" y="15300"/>
                        </a:lnTo>
                        <a:lnTo>
                          <a:pt x="758" y="13275"/>
                        </a:lnTo>
                        <a:lnTo>
                          <a:pt x="3884" y="10800"/>
                        </a:lnTo>
                        <a:lnTo>
                          <a:pt x="7768" y="8325"/>
                        </a:lnTo>
                        <a:lnTo>
                          <a:pt x="12411" y="5175"/>
                        </a:lnTo>
                        <a:lnTo>
                          <a:pt x="15537" y="3150"/>
                        </a:lnTo>
                        <a:lnTo>
                          <a:pt x="18189" y="1575"/>
                        </a:lnTo>
                        <a:lnTo>
                          <a:pt x="21600" y="0"/>
                        </a:lnTo>
                        <a:lnTo>
                          <a:pt x="21505" y="900"/>
                        </a:lnTo>
                        <a:lnTo>
                          <a:pt x="19611" y="8775"/>
                        </a:lnTo>
                        <a:close/>
                        <a:moveTo>
                          <a:pt x="19611" y="8775"/>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42" name="AutoShape 180"/>
                  <p:cNvSpPr>
                    <a:spLocks/>
                  </p:cNvSpPr>
                  <p:nvPr/>
                </p:nvSpPr>
                <p:spPr bwMode="auto">
                  <a:xfrm>
                    <a:off x="144" y="110"/>
                    <a:ext cx="45" cy="18"/>
                  </a:xfrm>
                  <a:custGeom>
                    <a:avLst/>
                    <a:gdLst>
                      <a:gd name="T0" fmla="*/ 0 w 21600"/>
                      <a:gd name="T1" fmla="*/ 0 h 21600"/>
                      <a:gd name="T2" fmla="*/ 21600 w 21600"/>
                      <a:gd name="T3" fmla="*/ 21600 h 21600"/>
                    </a:gdLst>
                    <a:ahLst/>
                    <a:cxnLst/>
                    <a:rect l="T0" t="T1" r="T2" b="T3"/>
                    <a:pathLst>
                      <a:path w="21600" h="21600">
                        <a:moveTo>
                          <a:pt x="21600" y="10211"/>
                        </a:moveTo>
                        <a:lnTo>
                          <a:pt x="21416" y="11193"/>
                        </a:lnTo>
                        <a:lnTo>
                          <a:pt x="21140" y="11782"/>
                        </a:lnTo>
                        <a:lnTo>
                          <a:pt x="20773" y="11978"/>
                        </a:lnTo>
                        <a:lnTo>
                          <a:pt x="20221" y="12764"/>
                        </a:lnTo>
                        <a:lnTo>
                          <a:pt x="19762" y="12960"/>
                        </a:lnTo>
                        <a:lnTo>
                          <a:pt x="19118" y="13745"/>
                        </a:lnTo>
                        <a:lnTo>
                          <a:pt x="18015" y="14531"/>
                        </a:lnTo>
                        <a:lnTo>
                          <a:pt x="15534" y="16102"/>
                        </a:lnTo>
                        <a:lnTo>
                          <a:pt x="13052" y="17673"/>
                        </a:lnTo>
                        <a:lnTo>
                          <a:pt x="10386" y="19047"/>
                        </a:lnTo>
                        <a:lnTo>
                          <a:pt x="7353" y="20225"/>
                        </a:lnTo>
                        <a:lnTo>
                          <a:pt x="4780" y="21011"/>
                        </a:lnTo>
                        <a:lnTo>
                          <a:pt x="2298" y="21600"/>
                        </a:lnTo>
                        <a:lnTo>
                          <a:pt x="1287" y="21600"/>
                        </a:lnTo>
                        <a:lnTo>
                          <a:pt x="919" y="18262"/>
                        </a:lnTo>
                        <a:lnTo>
                          <a:pt x="551" y="14924"/>
                        </a:lnTo>
                        <a:lnTo>
                          <a:pt x="0" y="11193"/>
                        </a:lnTo>
                        <a:lnTo>
                          <a:pt x="1563" y="9818"/>
                        </a:lnTo>
                        <a:lnTo>
                          <a:pt x="3769" y="8051"/>
                        </a:lnTo>
                        <a:lnTo>
                          <a:pt x="6710" y="6284"/>
                        </a:lnTo>
                        <a:lnTo>
                          <a:pt x="9651" y="4516"/>
                        </a:lnTo>
                        <a:lnTo>
                          <a:pt x="12592" y="2945"/>
                        </a:lnTo>
                        <a:lnTo>
                          <a:pt x="15626" y="1571"/>
                        </a:lnTo>
                        <a:lnTo>
                          <a:pt x="18383" y="589"/>
                        </a:lnTo>
                        <a:lnTo>
                          <a:pt x="20773" y="0"/>
                        </a:lnTo>
                        <a:lnTo>
                          <a:pt x="21140" y="3338"/>
                        </a:lnTo>
                        <a:lnTo>
                          <a:pt x="21324" y="7069"/>
                        </a:lnTo>
                        <a:lnTo>
                          <a:pt x="21600" y="10211"/>
                        </a:lnTo>
                        <a:close/>
                        <a:moveTo>
                          <a:pt x="21600" y="10211"/>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43" name="AutoShape 181"/>
                  <p:cNvSpPr>
                    <a:spLocks/>
                  </p:cNvSpPr>
                  <p:nvPr/>
                </p:nvSpPr>
                <p:spPr bwMode="auto">
                  <a:xfrm>
                    <a:off x="215" y="111"/>
                    <a:ext cx="43" cy="15"/>
                  </a:xfrm>
                  <a:custGeom>
                    <a:avLst/>
                    <a:gdLst>
                      <a:gd name="T0" fmla="*/ 0 w 21600"/>
                      <a:gd name="T1" fmla="*/ 0 h 21600"/>
                      <a:gd name="T2" fmla="*/ 21600 w 21600"/>
                      <a:gd name="T3" fmla="*/ 21600 h 21600"/>
                    </a:gdLst>
                    <a:ahLst/>
                    <a:cxnLst/>
                    <a:rect l="T0" t="T1" r="T2" b="T3"/>
                    <a:pathLst>
                      <a:path w="21600" h="21600">
                        <a:moveTo>
                          <a:pt x="19611" y="8775"/>
                        </a:moveTo>
                        <a:lnTo>
                          <a:pt x="16579" y="9900"/>
                        </a:lnTo>
                        <a:lnTo>
                          <a:pt x="13263" y="11700"/>
                        </a:lnTo>
                        <a:lnTo>
                          <a:pt x="9663" y="14175"/>
                        </a:lnTo>
                        <a:lnTo>
                          <a:pt x="5684" y="17100"/>
                        </a:lnTo>
                        <a:lnTo>
                          <a:pt x="0" y="21600"/>
                        </a:lnTo>
                        <a:lnTo>
                          <a:pt x="474" y="15300"/>
                        </a:lnTo>
                        <a:lnTo>
                          <a:pt x="758" y="13275"/>
                        </a:lnTo>
                        <a:lnTo>
                          <a:pt x="3884" y="10800"/>
                        </a:lnTo>
                        <a:lnTo>
                          <a:pt x="7768" y="8325"/>
                        </a:lnTo>
                        <a:lnTo>
                          <a:pt x="12411" y="5175"/>
                        </a:lnTo>
                        <a:lnTo>
                          <a:pt x="15537" y="3150"/>
                        </a:lnTo>
                        <a:lnTo>
                          <a:pt x="18189" y="1575"/>
                        </a:lnTo>
                        <a:lnTo>
                          <a:pt x="21600" y="0"/>
                        </a:lnTo>
                        <a:lnTo>
                          <a:pt x="21505" y="900"/>
                        </a:lnTo>
                        <a:lnTo>
                          <a:pt x="19611" y="8775"/>
                        </a:lnTo>
                        <a:close/>
                        <a:moveTo>
                          <a:pt x="19611" y="8775"/>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44" name="AutoShape 182"/>
                  <p:cNvSpPr>
                    <a:spLocks/>
                  </p:cNvSpPr>
                  <p:nvPr/>
                </p:nvSpPr>
                <p:spPr bwMode="auto">
                  <a:xfrm>
                    <a:off x="216" y="112"/>
                    <a:ext cx="41" cy="13"/>
                  </a:xfrm>
                  <a:custGeom>
                    <a:avLst/>
                    <a:gdLst>
                      <a:gd name="T0" fmla="*/ 0 w 21600"/>
                      <a:gd name="T1" fmla="*/ 0 h 21600"/>
                      <a:gd name="T2" fmla="*/ 21600 w 21600"/>
                      <a:gd name="T3" fmla="*/ 21600 h 21600"/>
                    </a:gdLst>
                    <a:ahLst/>
                    <a:cxnLst/>
                    <a:rect l="T0" t="T1" r="T2" b="T3"/>
                    <a:pathLst>
                      <a:path w="21600" h="21600">
                        <a:moveTo>
                          <a:pt x="21600" y="0"/>
                        </a:moveTo>
                        <a:lnTo>
                          <a:pt x="19993" y="7547"/>
                        </a:lnTo>
                        <a:lnTo>
                          <a:pt x="15472" y="9889"/>
                        </a:lnTo>
                        <a:lnTo>
                          <a:pt x="11754" y="11971"/>
                        </a:lnTo>
                        <a:lnTo>
                          <a:pt x="8037" y="14834"/>
                        </a:lnTo>
                        <a:lnTo>
                          <a:pt x="4019" y="18737"/>
                        </a:lnTo>
                        <a:lnTo>
                          <a:pt x="0" y="21600"/>
                        </a:lnTo>
                        <a:lnTo>
                          <a:pt x="703" y="14834"/>
                        </a:lnTo>
                        <a:lnTo>
                          <a:pt x="3918" y="11711"/>
                        </a:lnTo>
                        <a:lnTo>
                          <a:pt x="10850" y="7027"/>
                        </a:lnTo>
                        <a:lnTo>
                          <a:pt x="16979" y="2863"/>
                        </a:lnTo>
                        <a:lnTo>
                          <a:pt x="21600" y="0"/>
                        </a:lnTo>
                        <a:close/>
                        <a:moveTo>
                          <a:pt x="21600" y="0"/>
                        </a:moveTo>
                      </a:path>
                    </a:pathLst>
                  </a:custGeom>
                  <a:solidFill>
                    <a:srgbClr val="00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45" name="AutoShape 183"/>
                  <p:cNvSpPr>
                    <a:spLocks/>
                  </p:cNvSpPr>
                  <p:nvPr/>
                </p:nvSpPr>
                <p:spPr bwMode="auto">
                  <a:xfrm>
                    <a:off x="216" y="112"/>
                    <a:ext cx="41" cy="13"/>
                  </a:xfrm>
                  <a:custGeom>
                    <a:avLst/>
                    <a:gdLst>
                      <a:gd name="T0" fmla="*/ 0 w 21600"/>
                      <a:gd name="T1" fmla="*/ 0 h 21600"/>
                      <a:gd name="T2" fmla="*/ 21600 w 21600"/>
                      <a:gd name="T3" fmla="*/ 21600 h 21600"/>
                    </a:gdLst>
                    <a:ahLst/>
                    <a:cxnLst/>
                    <a:rect l="T0" t="T1" r="T2" b="T3"/>
                    <a:pathLst>
                      <a:path w="21600" h="21600">
                        <a:moveTo>
                          <a:pt x="21600" y="0"/>
                        </a:moveTo>
                        <a:lnTo>
                          <a:pt x="19993" y="7547"/>
                        </a:lnTo>
                        <a:lnTo>
                          <a:pt x="15472" y="9889"/>
                        </a:lnTo>
                        <a:lnTo>
                          <a:pt x="11754" y="11971"/>
                        </a:lnTo>
                        <a:lnTo>
                          <a:pt x="8037" y="14834"/>
                        </a:lnTo>
                        <a:lnTo>
                          <a:pt x="4019" y="18737"/>
                        </a:lnTo>
                        <a:lnTo>
                          <a:pt x="0" y="21600"/>
                        </a:lnTo>
                        <a:lnTo>
                          <a:pt x="703" y="14834"/>
                        </a:lnTo>
                        <a:lnTo>
                          <a:pt x="3918" y="11711"/>
                        </a:lnTo>
                        <a:lnTo>
                          <a:pt x="10850" y="7027"/>
                        </a:lnTo>
                        <a:lnTo>
                          <a:pt x="16979" y="2863"/>
                        </a:lnTo>
                        <a:lnTo>
                          <a:pt x="21600" y="0"/>
                        </a:lnTo>
                        <a:close/>
                        <a:moveTo>
                          <a:pt x="21600" y="0"/>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46" name="AutoShape 184"/>
                  <p:cNvSpPr>
                    <a:spLocks/>
                  </p:cNvSpPr>
                  <p:nvPr/>
                </p:nvSpPr>
                <p:spPr bwMode="auto">
                  <a:xfrm>
                    <a:off x="216" y="112"/>
                    <a:ext cx="39" cy="13"/>
                  </a:xfrm>
                  <a:custGeom>
                    <a:avLst/>
                    <a:gdLst>
                      <a:gd name="T0" fmla="*/ 0 w 21600"/>
                      <a:gd name="T1" fmla="*/ 0 h 21600"/>
                      <a:gd name="T2" fmla="*/ 21600 w 21600"/>
                      <a:gd name="T3" fmla="*/ 21600 h 21600"/>
                    </a:gdLst>
                    <a:ahLst/>
                    <a:cxnLst/>
                    <a:rect l="T0" t="T1" r="T2" b="T3"/>
                    <a:pathLst>
                      <a:path w="21600" h="21600">
                        <a:moveTo>
                          <a:pt x="20541" y="6422"/>
                        </a:moveTo>
                        <a:lnTo>
                          <a:pt x="17576" y="7881"/>
                        </a:lnTo>
                        <a:lnTo>
                          <a:pt x="14082" y="9632"/>
                        </a:lnTo>
                        <a:lnTo>
                          <a:pt x="10376" y="12551"/>
                        </a:lnTo>
                        <a:lnTo>
                          <a:pt x="6776" y="15470"/>
                        </a:lnTo>
                        <a:lnTo>
                          <a:pt x="2647" y="19557"/>
                        </a:lnTo>
                        <a:lnTo>
                          <a:pt x="0" y="21600"/>
                        </a:lnTo>
                        <a:lnTo>
                          <a:pt x="635" y="16054"/>
                        </a:lnTo>
                        <a:lnTo>
                          <a:pt x="3282" y="13135"/>
                        </a:lnTo>
                        <a:lnTo>
                          <a:pt x="6671" y="10508"/>
                        </a:lnTo>
                        <a:lnTo>
                          <a:pt x="11859" y="6714"/>
                        </a:lnTo>
                        <a:lnTo>
                          <a:pt x="16306" y="3211"/>
                        </a:lnTo>
                        <a:lnTo>
                          <a:pt x="19482" y="1168"/>
                        </a:lnTo>
                        <a:lnTo>
                          <a:pt x="21600" y="0"/>
                        </a:lnTo>
                        <a:lnTo>
                          <a:pt x="20541" y="6422"/>
                        </a:lnTo>
                        <a:close/>
                        <a:moveTo>
                          <a:pt x="20541" y="6422"/>
                        </a:moveTo>
                      </a:path>
                    </a:pathLst>
                  </a:cu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47" name="AutoShape 185"/>
                  <p:cNvSpPr>
                    <a:spLocks/>
                  </p:cNvSpPr>
                  <p:nvPr/>
                </p:nvSpPr>
                <p:spPr bwMode="auto">
                  <a:xfrm>
                    <a:off x="216" y="112"/>
                    <a:ext cx="39" cy="13"/>
                  </a:xfrm>
                  <a:custGeom>
                    <a:avLst/>
                    <a:gdLst>
                      <a:gd name="T0" fmla="*/ 0 w 21600"/>
                      <a:gd name="T1" fmla="*/ 0 h 21600"/>
                      <a:gd name="T2" fmla="*/ 21600 w 21600"/>
                      <a:gd name="T3" fmla="*/ 21600 h 21600"/>
                    </a:gdLst>
                    <a:ahLst/>
                    <a:cxnLst/>
                    <a:rect l="T0" t="T1" r="T2" b="T3"/>
                    <a:pathLst>
                      <a:path w="21600" h="21600">
                        <a:moveTo>
                          <a:pt x="20541" y="6422"/>
                        </a:moveTo>
                        <a:lnTo>
                          <a:pt x="17576" y="7881"/>
                        </a:lnTo>
                        <a:lnTo>
                          <a:pt x="14082" y="9632"/>
                        </a:lnTo>
                        <a:lnTo>
                          <a:pt x="10376" y="12551"/>
                        </a:lnTo>
                        <a:lnTo>
                          <a:pt x="6776" y="15470"/>
                        </a:lnTo>
                        <a:lnTo>
                          <a:pt x="2647" y="19557"/>
                        </a:lnTo>
                        <a:lnTo>
                          <a:pt x="0" y="21600"/>
                        </a:lnTo>
                        <a:lnTo>
                          <a:pt x="635" y="16054"/>
                        </a:lnTo>
                        <a:lnTo>
                          <a:pt x="3282" y="13135"/>
                        </a:lnTo>
                        <a:lnTo>
                          <a:pt x="6671" y="10508"/>
                        </a:lnTo>
                        <a:lnTo>
                          <a:pt x="11859" y="6714"/>
                        </a:lnTo>
                        <a:lnTo>
                          <a:pt x="16306" y="3211"/>
                        </a:lnTo>
                        <a:lnTo>
                          <a:pt x="19482" y="1168"/>
                        </a:lnTo>
                        <a:lnTo>
                          <a:pt x="21600" y="0"/>
                        </a:lnTo>
                        <a:lnTo>
                          <a:pt x="20541" y="6422"/>
                        </a:lnTo>
                        <a:close/>
                        <a:moveTo>
                          <a:pt x="20541" y="6422"/>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48" name="AutoShape 186"/>
                  <p:cNvSpPr>
                    <a:spLocks/>
                  </p:cNvSpPr>
                  <p:nvPr/>
                </p:nvSpPr>
                <p:spPr bwMode="auto">
                  <a:xfrm>
                    <a:off x="197" y="111"/>
                    <a:ext cx="53" cy="12"/>
                  </a:xfrm>
                  <a:custGeom>
                    <a:avLst/>
                    <a:gdLst>
                      <a:gd name="T0" fmla="*/ 0 w 21600"/>
                      <a:gd name="T1" fmla="*/ 0 h 21600"/>
                      <a:gd name="T2" fmla="*/ 21600 w 21600"/>
                      <a:gd name="T3" fmla="*/ 21600 h 21600"/>
                    </a:gdLst>
                    <a:ahLst/>
                    <a:cxnLst/>
                    <a:rect l="T0" t="T1" r="T2" b="T3"/>
                    <a:pathLst>
                      <a:path w="21600" h="21600">
                        <a:moveTo>
                          <a:pt x="0" y="21600"/>
                        </a:moveTo>
                        <a:lnTo>
                          <a:pt x="388" y="20674"/>
                        </a:lnTo>
                        <a:lnTo>
                          <a:pt x="544" y="19131"/>
                        </a:lnTo>
                        <a:lnTo>
                          <a:pt x="699" y="17280"/>
                        </a:lnTo>
                        <a:lnTo>
                          <a:pt x="11810" y="7714"/>
                        </a:lnTo>
                        <a:lnTo>
                          <a:pt x="17637" y="2777"/>
                        </a:lnTo>
                        <a:lnTo>
                          <a:pt x="21600" y="0"/>
                        </a:lnTo>
                        <a:lnTo>
                          <a:pt x="16783" y="4629"/>
                        </a:lnTo>
                        <a:lnTo>
                          <a:pt x="0" y="21600"/>
                        </a:lnTo>
                        <a:close/>
                        <a:moveTo>
                          <a:pt x="0" y="21600"/>
                        </a:moveTo>
                      </a:path>
                    </a:pathLst>
                  </a:cu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49" name="AutoShape 187"/>
                  <p:cNvSpPr>
                    <a:spLocks/>
                  </p:cNvSpPr>
                  <p:nvPr/>
                </p:nvSpPr>
                <p:spPr bwMode="auto">
                  <a:xfrm>
                    <a:off x="197" y="111"/>
                    <a:ext cx="53" cy="12"/>
                  </a:xfrm>
                  <a:custGeom>
                    <a:avLst/>
                    <a:gdLst>
                      <a:gd name="T0" fmla="*/ 0 w 21600"/>
                      <a:gd name="T1" fmla="*/ 0 h 21600"/>
                      <a:gd name="T2" fmla="*/ 21600 w 21600"/>
                      <a:gd name="T3" fmla="*/ 21600 h 21600"/>
                    </a:gdLst>
                    <a:ahLst/>
                    <a:cxnLst/>
                    <a:rect l="T0" t="T1" r="T2" b="T3"/>
                    <a:pathLst>
                      <a:path w="21600" h="21600">
                        <a:moveTo>
                          <a:pt x="0" y="21600"/>
                        </a:moveTo>
                        <a:lnTo>
                          <a:pt x="388" y="20674"/>
                        </a:lnTo>
                        <a:lnTo>
                          <a:pt x="544" y="19131"/>
                        </a:lnTo>
                        <a:lnTo>
                          <a:pt x="699" y="17280"/>
                        </a:lnTo>
                        <a:lnTo>
                          <a:pt x="11810" y="7714"/>
                        </a:lnTo>
                        <a:lnTo>
                          <a:pt x="17637" y="2777"/>
                        </a:lnTo>
                        <a:lnTo>
                          <a:pt x="21600" y="0"/>
                        </a:lnTo>
                        <a:lnTo>
                          <a:pt x="16783" y="4629"/>
                        </a:lnTo>
                        <a:lnTo>
                          <a:pt x="0" y="21600"/>
                        </a:lnTo>
                        <a:close/>
                        <a:moveTo>
                          <a:pt x="0" y="21600"/>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50" name="AutoShape 188"/>
                  <p:cNvSpPr>
                    <a:spLocks/>
                  </p:cNvSpPr>
                  <p:nvPr/>
                </p:nvSpPr>
                <p:spPr bwMode="auto">
                  <a:xfrm>
                    <a:off x="166" y="118"/>
                    <a:ext cx="87" cy="104"/>
                  </a:xfrm>
                  <a:custGeom>
                    <a:avLst/>
                    <a:gdLst>
                      <a:gd name="T0" fmla="*/ 0 w 21600"/>
                      <a:gd name="T1" fmla="*/ 0 h 21600"/>
                      <a:gd name="T2" fmla="*/ 21600 w 21600"/>
                      <a:gd name="T3" fmla="*/ 21600 h 21600"/>
                    </a:gdLst>
                    <a:ahLst/>
                    <a:cxnLst/>
                    <a:rect l="T0" t="T1" r="T2" b="T3"/>
                    <a:pathLst>
                      <a:path w="21600" h="21600">
                        <a:moveTo>
                          <a:pt x="20897" y="955"/>
                        </a:moveTo>
                        <a:lnTo>
                          <a:pt x="5435" y="20610"/>
                        </a:lnTo>
                        <a:lnTo>
                          <a:pt x="5013" y="21054"/>
                        </a:lnTo>
                        <a:lnTo>
                          <a:pt x="4592" y="21395"/>
                        </a:lnTo>
                        <a:lnTo>
                          <a:pt x="4076" y="21566"/>
                        </a:lnTo>
                        <a:lnTo>
                          <a:pt x="3467" y="21600"/>
                        </a:lnTo>
                        <a:lnTo>
                          <a:pt x="2764" y="21498"/>
                        </a:lnTo>
                        <a:lnTo>
                          <a:pt x="0" y="20883"/>
                        </a:lnTo>
                        <a:lnTo>
                          <a:pt x="656" y="18938"/>
                        </a:lnTo>
                        <a:lnTo>
                          <a:pt x="1406" y="16550"/>
                        </a:lnTo>
                        <a:lnTo>
                          <a:pt x="2155" y="14059"/>
                        </a:lnTo>
                        <a:lnTo>
                          <a:pt x="2764" y="11636"/>
                        </a:lnTo>
                        <a:lnTo>
                          <a:pt x="3327" y="9282"/>
                        </a:lnTo>
                        <a:lnTo>
                          <a:pt x="3842" y="6756"/>
                        </a:lnTo>
                        <a:lnTo>
                          <a:pt x="4123" y="5153"/>
                        </a:lnTo>
                        <a:lnTo>
                          <a:pt x="4217" y="4129"/>
                        </a:lnTo>
                        <a:lnTo>
                          <a:pt x="4264" y="3344"/>
                        </a:lnTo>
                        <a:lnTo>
                          <a:pt x="4264" y="2662"/>
                        </a:lnTo>
                        <a:lnTo>
                          <a:pt x="4123" y="2252"/>
                        </a:lnTo>
                        <a:lnTo>
                          <a:pt x="3936" y="2013"/>
                        </a:lnTo>
                        <a:lnTo>
                          <a:pt x="6794" y="1399"/>
                        </a:lnTo>
                        <a:lnTo>
                          <a:pt x="9839" y="751"/>
                        </a:lnTo>
                        <a:lnTo>
                          <a:pt x="13026" y="136"/>
                        </a:lnTo>
                        <a:lnTo>
                          <a:pt x="12229" y="409"/>
                        </a:lnTo>
                        <a:lnTo>
                          <a:pt x="11761" y="1979"/>
                        </a:lnTo>
                        <a:lnTo>
                          <a:pt x="13775" y="1467"/>
                        </a:lnTo>
                        <a:lnTo>
                          <a:pt x="15509" y="1024"/>
                        </a:lnTo>
                        <a:lnTo>
                          <a:pt x="17055" y="682"/>
                        </a:lnTo>
                        <a:lnTo>
                          <a:pt x="18742" y="409"/>
                        </a:lnTo>
                        <a:lnTo>
                          <a:pt x="20241" y="136"/>
                        </a:lnTo>
                        <a:lnTo>
                          <a:pt x="21600" y="0"/>
                        </a:lnTo>
                        <a:lnTo>
                          <a:pt x="20897" y="955"/>
                        </a:lnTo>
                        <a:close/>
                        <a:moveTo>
                          <a:pt x="20897" y="955"/>
                        </a:moveTo>
                      </a:path>
                    </a:pathLst>
                  </a:cu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51" name="AutoShape 189"/>
                  <p:cNvSpPr>
                    <a:spLocks/>
                  </p:cNvSpPr>
                  <p:nvPr/>
                </p:nvSpPr>
                <p:spPr bwMode="auto">
                  <a:xfrm>
                    <a:off x="166" y="118"/>
                    <a:ext cx="87" cy="104"/>
                  </a:xfrm>
                  <a:custGeom>
                    <a:avLst/>
                    <a:gdLst>
                      <a:gd name="T0" fmla="*/ 0 w 21600"/>
                      <a:gd name="T1" fmla="*/ 0 h 21600"/>
                      <a:gd name="T2" fmla="*/ 21600 w 21600"/>
                      <a:gd name="T3" fmla="*/ 21600 h 21600"/>
                    </a:gdLst>
                    <a:ahLst/>
                    <a:cxnLst/>
                    <a:rect l="T0" t="T1" r="T2" b="T3"/>
                    <a:pathLst>
                      <a:path w="21600" h="21600">
                        <a:moveTo>
                          <a:pt x="20897" y="955"/>
                        </a:moveTo>
                        <a:lnTo>
                          <a:pt x="5435" y="20610"/>
                        </a:lnTo>
                        <a:lnTo>
                          <a:pt x="5013" y="21054"/>
                        </a:lnTo>
                        <a:lnTo>
                          <a:pt x="4592" y="21395"/>
                        </a:lnTo>
                        <a:lnTo>
                          <a:pt x="4076" y="21566"/>
                        </a:lnTo>
                        <a:lnTo>
                          <a:pt x="3467" y="21600"/>
                        </a:lnTo>
                        <a:lnTo>
                          <a:pt x="2764" y="21498"/>
                        </a:lnTo>
                        <a:lnTo>
                          <a:pt x="0" y="20883"/>
                        </a:lnTo>
                        <a:lnTo>
                          <a:pt x="656" y="18938"/>
                        </a:lnTo>
                        <a:lnTo>
                          <a:pt x="1406" y="16550"/>
                        </a:lnTo>
                        <a:lnTo>
                          <a:pt x="2155" y="14059"/>
                        </a:lnTo>
                        <a:lnTo>
                          <a:pt x="2764" y="11636"/>
                        </a:lnTo>
                        <a:lnTo>
                          <a:pt x="3327" y="9282"/>
                        </a:lnTo>
                        <a:lnTo>
                          <a:pt x="3842" y="6756"/>
                        </a:lnTo>
                        <a:lnTo>
                          <a:pt x="4123" y="5153"/>
                        </a:lnTo>
                        <a:lnTo>
                          <a:pt x="4217" y="4129"/>
                        </a:lnTo>
                        <a:lnTo>
                          <a:pt x="4264" y="3344"/>
                        </a:lnTo>
                        <a:lnTo>
                          <a:pt x="4264" y="2662"/>
                        </a:lnTo>
                        <a:lnTo>
                          <a:pt x="4123" y="2252"/>
                        </a:lnTo>
                        <a:lnTo>
                          <a:pt x="3936" y="2013"/>
                        </a:lnTo>
                        <a:lnTo>
                          <a:pt x="6794" y="1399"/>
                        </a:lnTo>
                        <a:lnTo>
                          <a:pt x="9839" y="751"/>
                        </a:lnTo>
                        <a:lnTo>
                          <a:pt x="13026" y="136"/>
                        </a:lnTo>
                        <a:lnTo>
                          <a:pt x="12229" y="409"/>
                        </a:lnTo>
                        <a:lnTo>
                          <a:pt x="11761" y="1979"/>
                        </a:lnTo>
                        <a:lnTo>
                          <a:pt x="13775" y="1467"/>
                        </a:lnTo>
                        <a:lnTo>
                          <a:pt x="15509" y="1024"/>
                        </a:lnTo>
                        <a:lnTo>
                          <a:pt x="17055" y="682"/>
                        </a:lnTo>
                        <a:lnTo>
                          <a:pt x="18742" y="409"/>
                        </a:lnTo>
                        <a:lnTo>
                          <a:pt x="20241" y="136"/>
                        </a:lnTo>
                        <a:lnTo>
                          <a:pt x="21600" y="0"/>
                        </a:lnTo>
                        <a:lnTo>
                          <a:pt x="20897" y="955"/>
                        </a:lnTo>
                        <a:close/>
                        <a:moveTo>
                          <a:pt x="20897" y="955"/>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52" name="AutoShape 190"/>
                  <p:cNvSpPr>
                    <a:spLocks/>
                  </p:cNvSpPr>
                  <p:nvPr/>
                </p:nvSpPr>
                <p:spPr bwMode="auto">
                  <a:xfrm>
                    <a:off x="126" y="120"/>
                    <a:ext cx="20" cy="12"/>
                  </a:xfrm>
                  <a:custGeom>
                    <a:avLst/>
                    <a:gdLst>
                      <a:gd name="T0" fmla="*/ 0 w 21600"/>
                      <a:gd name="T1" fmla="*/ 0 h 21600"/>
                      <a:gd name="T2" fmla="*/ 21600 w 21600"/>
                      <a:gd name="T3" fmla="*/ 21600 h 21600"/>
                    </a:gdLst>
                    <a:ahLst/>
                    <a:cxnLst/>
                    <a:rect l="T0" t="T1" r="T2" b="T3"/>
                    <a:pathLst>
                      <a:path w="21600" h="21600">
                        <a:moveTo>
                          <a:pt x="19766" y="7200"/>
                        </a:moveTo>
                        <a:lnTo>
                          <a:pt x="20785" y="14400"/>
                        </a:lnTo>
                        <a:lnTo>
                          <a:pt x="21600" y="21600"/>
                        </a:lnTo>
                        <a:lnTo>
                          <a:pt x="19155" y="20400"/>
                        </a:lnTo>
                        <a:lnTo>
                          <a:pt x="3668" y="21600"/>
                        </a:lnTo>
                        <a:lnTo>
                          <a:pt x="2445" y="21600"/>
                        </a:lnTo>
                        <a:lnTo>
                          <a:pt x="1019" y="13500"/>
                        </a:lnTo>
                        <a:lnTo>
                          <a:pt x="0" y="7200"/>
                        </a:lnTo>
                        <a:lnTo>
                          <a:pt x="611" y="7800"/>
                        </a:lnTo>
                        <a:lnTo>
                          <a:pt x="2649" y="20400"/>
                        </a:lnTo>
                        <a:lnTo>
                          <a:pt x="2853" y="20700"/>
                        </a:lnTo>
                        <a:lnTo>
                          <a:pt x="10189" y="18000"/>
                        </a:lnTo>
                        <a:lnTo>
                          <a:pt x="17321" y="15600"/>
                        </a:lnTo>
                        <a:lnTo>
                          <a:pt x="18543" y="15600"/>
                        </a:lnTo>
                        <a:lnTo>
                          <a:pt x="19155" y="15600"/>
                        </a:lnTo>
                        <a:lnTo>
                          <a:pt x="19358" y="15300"/>
                        </a:lnTo>
                        <a:lnTo>
                          <a:pt x="18543" y="14400"/>
                        </a:lnTo>
                        <a:lnTo>
                          <a:pt x="9374" y="13200"/>
                        </a:lnTo>
                        <a:lnTo>
                          <a:pt x="8355" y="9600"/>
                        </a:lnTo>
                        <a:lnTo>
                          <a:pt x="7743" y="6000"/>
                        </a:lnTo>
                        <a:lnTo>
                          <a:pt x="13245" y="3000"/>
                        </a:lnTo>
                        <a:lnTo>
                          <a:pt x="18340" y="0"/>
                        </a:lnTo>
                        <a:lnTo>
                          <a:pt x="19766" y="7200"/>
                        </a:lnTo>
                        <a:close/>
                        <a:moveTo>
                          <a:pt x="19766" y="7200"/>
                        </a:moveTo>
                      </a:path>
                    </a:pathLst>
                  </a:custGeom>
                  <a:solidFill>
                    <a:srgbClr val="83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53" name="AutoShape 191"/>
                  <p:cNvSpPr>
                    <a:spLocks/>
                  </p:cNvSpPr>
                  <p:nvPr/>
                </p:nvSpPr>
                <p:spPr bwMode="auto">
                  <a:xfrm>
                    <a:off x="126" y="120"/>
                    <a:ext cx="20" cy="12"/>
                  </a:xfrm>
                  <a:custGeom>
                    <a:avLst/>
                    <a:gdLst>
                      <a:gd name="T0" fmla="*/ 0 w 21600"/>
                      <a:gd name="T1" fmla="*/ 0 h 21600"/>
                      <a:gd name="T2" fmla="*/ 21600 w 21600"/>
                      <a:gd name="T3" fmla="*/ 21600 h 21600"/>
                    </a:gdLst>
                    <a:ahLst/>
                    <a:cxnLst/>
                    <a:rect l="T0" t="T1" r="T2" b="T3"/>
                    <a:pathLst>
                      <a:path w="21600" h="21600">
                        <a:moveTo>
                          <a:pt x="19766" y="7200"/>
                        </a:moveTo>
                        <a:lnTo>
                          <a:pt x="20785" y="14400"/>
                        </a:lnTo>
                        <a:lnTo>
                          <a:pt x="21600" y="21600"/>
                        </a:lnTo>
                        <a:lnTo>
                          <a:pt x="19155" y="20400"/>
                        </a:lnTo>
                        <a:lnTo>
                          <a:pt x="3668" y="21600"/>
                        </a:lnTo>
                        <a:lnTo>
                          <a:pt x="2445" y="21600"/>
                        </a:lnTo>
                        <a:lnTo>
                          <a:pt x="1019" y="13500"/>
                        </a:lnTo>
                        <a:lnTo>
                          <a:pt x="0" y="7200"/>
                        </a:lnTo>
                        <a:lnTo>
                          <a:pt x="611" y="7800"/>
                        </a:lnTo>
                        <a:lnTo>
                          <a:pt x="2649" y="20400"/>
                        </a:lnTo>
                        <a:lnTo>
                          <a:pt x="2853" y="20700"/>
                        </a:lnTo>
                        <a:lnTo>
                          <a:pt x="10189" y="18000"/>
                        </a:lnTo>
                        <a:lnTo>
                          <a:pt x="17321" y="15600"/>
                        </a:lnTo>
                        <a:lnTo>
                          <a:pt x="18543" y="15600"/>
                        </a:lnTo>
                        <a:lnTo>
                          <a:pt x="19155" y="15600"/>
                        </a:lnTo>
                        <a:lnTo>
                          <a:pt x="19358" y="15300"/>
                        </a:lnTo>
                        <a:lnTo>
                          <a:pt x="18543" y="14400"/>
                        </a:lnTo>
                        <a:lnTo>
                          <a:pt x="9374" y="13200"/>
                        </a:lnTo>
                        <a:lnTo>
                          <a:pt x="8355" y="9600"/>
                        </a:lnTo>
                        <a:lnTo>
                          <a:pt x="7743" y="6000"/>
                        </a:lnTo>
                        <a:lnTo>
                          <a:pt x="13245" y="3000"/>
                        </a:lnTo>
                        <a:lnTo>
                          <a:pt x="18340" y="0"/>
                        </a:lnTo>
                        <a:lnTo>
                          <a:pt x="19766" y="7200"/>
                        </a:lnTo>
                        <a:close/>
                        <a:moveTo>
                          <a:pt x="19766" y="7200"/>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54" name="AutoShape 192"/>
                  <p:cNvSpPr>
                    <a:spLocks/>
                  </p:cNvSpPr>
                  <p:nvPr/>
                </p:nvSpPr>
                <p:spPr bwMode="auto">
                  <a:xfrm>
                    <a:off x="147" y="122"/>
                    <a:ext cx="43" cy="9"/>
                  </a:xfrm>
                  <a:custGeom>
                    <a:avLst/>
                    <a:gdLst>
                      <a:gd name="T0" fmla="*/ 0 w 21600"/>
                      <a:gd name="T1" fmla="*/ 0 h 21600"/>
                      <a:gd name="T2" fmla="*/ 21600 w 21600"/>
                      <a:gd name="T3" fmla="*/ 21600 h 21600"/>
                    </a:gdLst>
                    <a:ahLst/>
                    <a:cxnLst/>
                    <a:rect l="T0" t="T1" r="T2" b="T3"/>
                    <a:pathLst>
                      <a:path w="21600" h="21600">
                        <a:moveTo>
                          <a:pt x="21600" y="3471"/>
                        </a:moveTo>
                        <a:lnTo>
                          <a:pt x="21600" y="5014"/>
                        </a:lnTo>
                        <a:lnTo>
                          <a:pt x="19593" y="7329"/>
                        </a:lnTo>
                        <a:lnTo>
                          <a:pt x="17777" y="9643"/>
                        </a:lnTo>
                        <a:lnTo>
                          <a:pt x="15196" y="13114"/>
                        </a:lnTo>
                        <a:lnTo>
                          <a:pt x="11947" y="16200"/>
                        </a:lnTo>
                        <a:lnTo>
                          <a:pt x="9749" y="18129"/>
                        </a:lnTo>
                        <a:lnTo>
                          <a:pt x="7455" y="19671"/>
                        </a:lnTo>
                        <a:lnTo>
                          <a:pt x="5065" y="20829"/>
                        </a:lnTo>
                        <a:lnTo>
                          <a:pt x="2103" y="21600"/>
                        </a:lnTo>
                        <a:lnTo>
                          <a:pt x="96" y="21600"/>
                        </a:lnTo>
                        <a:lnTo>
                          <a:pt x="0" y="17357"/>
                        </a:lnTo>
                        <a:lnTo>
                          <a:pt x="2103" y="16586"/>
                        </a:lnTo>
                        <a:lnTo>
                          <a:pt x="4492" y="15814"/>
                        </a:lnTo>
                        <a:lnTo>
                          <a:pt x="7455" y="14271"/>
                        </a:lnTo>
                        <a:lnTo>
                          <a:pt x="10322" y="11571"/>
                        </a:lnTo>
                        <a:lnTo>
                          <a:pt x="15005" y="7329"/>
                        </a:lnTo>
                        <a:lnTo>
                          <a:pt x="19688" y="2314"/>
                        </a:lnTo>
                        <a:lnTo>
                          <a:pt x="20453" y="771"/>
                        </a:lnTo>
                        <a:lnTo>
                          <a:pt x="21122" y="0"/>
                        </a:lnTo>
                        <a:lnTo>
                          <a:pt x="21504" y="386"/>
                        </a:lnTo>
                        <a:lnTo>
                          <a:pt x="21600" y="3471"/>
                        </a:lnTo>
                        <a:close/>
                        <a:moveTo>
                          <a:pt x="21600" y="3471"/>
                        </a:moveTo>
                      </a:path>
                    </a:pathLst>
                  </a:custGeom>
                  <a:solidFill>
                    <a:srgbClr val="ABABAB"/>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55" name="AutoShape 193"/>
                  <p:cNvSpPr>
                    <a:spLocks/>
                  </p:cNvSpPr>
                  <p:nvPr/>
                </p:nvSpPr>
                <p:spPr bwMode="auto">
                  <a:xfrm>
                    <a:off x="147" y="122"/>
                    <a:ext cx="43" cy="9"/>
                  </a:xfrm>
                  <a:custGeom>
                    <a:avLst/>
                    <a:gdLst>
                      <a:gd name="T0" fmla="*/ 0 w 21600"/>
                      <a:gd name="T1" fmla="*/ 0 h 21600"/>
                      <a:gd name="T2" fmla="*/ 21600 w 21600"/>
                      <a:gd name="T3" fmla="*/ 21600 h 21600"/>
                    </a:gdLst>
                    <a:ahLst/>
                    <a:cxnLst/>
                    <a:rect l="T0" t="T1" r="T2" b="T3"/>
                    <a:pathLst>
                      <a:path w="21600" h="21600">
                        <a:moveTo>
                          <a:pt x="21600" y="3471"/>
                        </a:moveTo>
                        <a:lnTo>
                          <a:pt x="21600" y="5014"/>
                        </a:lnTo>
                        <a:lnTo>
                          <a:pt x="19593" y="7329"/>
                        </a:lnTo>
                        <a:lnTo>
                          <a:pt x="17777" y="9643"/>
                        </a:lnTo>
                        <a:lnTo>
                          <a:pt x="15196" y="13114"/>
                        </a:lnTo>
                        <a:lnTo>
                          <a:pt x="11947" y="16200"/>
                        </a:lnTo>
                        <a:lnTo>
                          <a:pt x="9749" y="18129"/>
                        </a:lnTo>
                        <a:lnTo>
                          <a:pt x="7455" y="19671"/>
                        </a:lnTo>
                        <a:lnTo>
                          <a:pt x="5065" y="20829"/>
                        </a:lnTo>
                        <a:lnTo>
                          <a:pt x="2103" y="21600"/>
                        </a:lnTo>
                        <a:lnTo>
                          <a:pt x="96" y="21600"/>
                        </a:lnTo>
                        <a:lnTo>
                          <a:pt x="0" y="17357"/>
                        </a:lnTo>
                        <a:lnTo>
                          <a:pt x="2103" y="16586"/>
                        </a:lnTo>
                        <a:lnTo>
                          <a:pt x="4492" y="15814"/>
                        </a:lnTo>
                        <a:lnTo>
                          <a:pt x="7455" y="14271"/>
                        </a:lnTo>
                        <a:lnTo>
                          <a:pt x="10322" y="11571"/>
                        </a:lnTo>
                        <a:lnTo>
                          <a:pt x="15005" y="7329"/>
                        </a:lnTo>
                        <a:lnTo>
                          <a:pt x="19688" y="2314"/>
                        </a:lnTo>
                        <a:lnTo>
                          <a:pt x="20453" y="771"/>
                        </a:lnTo>
                        <a:lnTo>
                          <a:pt x="21122" y="0"/>
                        </a:lnTo>
                        <a:lnTo>
                          <a:pt x="21504" y="386"/>
                        </a:lnTo>
                        <a:lnTo>
                          <a:pt x="21600" y="3471"/>
                        </a:lnTo>
                        <a:close/>
                        <a:moveTo>
                          <a:pt x="21600" y="3471"/>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56" name="Line 194"/>
                  <p:cNvSpPr>
                    <a:spLocks noChangeShapeType="1"/>
                  </p:cNvSpPr>
                  <p:nvPr/>
                </p:nvSpPr>
                <p:spPr bwMode="auto">
                  <a:xfrm>
                    <a:off x="128" y="123"/>
                    <a:ext cx="8" cy="7"/>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57" name="Line 195"/>
                  <p:cNvSpPr>
                    <a:spLocks noChangeShapeType="1"/>
                  </p:cNvSpPr>
                  <p:nvPr/>
                </p:nvSpPr>
                <p:spPr bwMode="auto">
                  <a:xfrm>
                    <a:off x="12" y="130"/>
                    <a:ext cx="15" cy="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58" name="Line 196"/>
                  <p:cNvSpPr>
                    <a:spLocks noChangeShapeType="1"/>
                  </p:cNvSpPr>
                  <p:nvPr/>
                </p:nvSpPr>
                <p:spPr bwMode="auto">
                  <a:xfrm>
                    <a:off x="128" y="123"/>
                    <a:ext cx="8" cy="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59" name="Line 197"/>
                  <p:cNvSpPr>
                    <a:spLocks noChangeShapeType="1"/>
                  </p:cNvSpPr>
                  <p:nvPr/>
                </p:nvSpPr>
                <p:spPr bwMode="auto">
                  <a:xfrm>
                    <a:off x="12" y="130"/>
                    <a:ext cx="15" cy="4"/>
                  </a:xfrm>
                  <a:prstGeom prst="line">
                    <a:avLst/>
                  </a:prstGeom>
                  <a:noFill/>
                  <a:ln w="12700">
                    <a:solidFill>
                      <a:srgbClr val="FFFF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60" name="Line 198"/>
                  <p:cNvSpPr>
                    <a:spLocks noChangeShapeType="1"/>
                  </p:cNvSpPr>
                  <p:nvPr/>
                </p:nvSpPr>
                <p:spPr bwMode="auto">
                  <a:xfrm>
                    <a:off x="151" y="219"/>
                    <a:ext cx="26" cy="7"/>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61" name="Line 199"/>
                  <p:cNvSpPr>
                    <a:spLocks noChangeShapeType="1"/>
                  </p:cNvSpPr>
                  <p:nvPr/>
                </p:nvSpPr>
                <p:spPr bwMode="auto">
                  <a:xfrm>
                    <a:off x="158" y="222"/>
                    <a:ext cx="12" cy="2"/>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62" name="Line 200"/>
                  <p:cNvSpPr>
                    <a:spLocks noChangeShapeType="1"/>
                  </p:cNvSpPr>
                  <p:nvPr/>
                </p:nvSpPr>
                <p:spPr bwMode="auto">
                  <a:xfrm>
                    <a:off x="151" y="219"/>
                    <a:ext cx="26" cy="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63" name="Line 201"/>
                  <p:cNvSpPr>
                    <a:spLocks noChangeShapeType="1"/>
                  </p:cNvSpPr>
                  <p:nvPr/>
                </p:nvSpPr>
                <p:spPr bwMode="auto">
                  <a:xfrm>
                    <a:off x="158" y="222"/>
                    <a:ext cx="12" cy="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64" name="Line 202"/>
                  <p:cNvSpPr>
                    <a:spLocks noChangeShapeType="1"/>
                  </p:cNvSpPr>
                  <p:nvPr/>
                </p:nvSpPr>
                <p:spPr bwMode="auto">
                  <a:xfrm>
                    <a:off x="161" y="224"/>
                    <a:ext cx="14" cy="2"/>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65" name="Line 203"/>
                  <p:cNvSpPr>
                    <a:spLocks noChangeShapeType="1"/>
                  </p:cNvSpPr>
                  <p:nvPr/>
                </p:nvSpPr>
                <p:spPr bwMode="auto">
                  <a:xfrm>
                    <a:off x="216" y="106"/>
                    <a:ext cx="9" cy="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66" name="Line 204"/>
                  <p:cNvSpPr>
                    <a:spLocks noChangeShapeType="1"/>
                  </p:cNvSpPr>
                  <p:nvPr/>
                </p:nvSpPr>
                <p:spPr bwMode="auto">
                  <a:xfrm>
                    <a:off x="161" y="224"/>
                    <a:ext cx="14" cy="2"/>
                  </a:xfrm>
                  <a:prstGeom prst="line">
                    <a:avLst/>
                  </a:prstGeom>
                  <a:noFill/>
                  <a:ln w="12700">
                    <a:solidFill>
                      <a:srgbClr val="FF83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67" name="Line 205"/>
                  <p:cNvSpPr>
                    <a:spLocks noChangeShapeType="1"/>
                  </p:cNvSpPr>
                  <p:nvPr/>
                </p:nvSpPr>
                <p:spPr bwMode="auto">
                  <a:xfrm>
                    <a:off x="216" y="106"/>
                    <a:ext cx="9" cy="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68" name="Line 206"/>
                  <p:cNvSpPr>
                    <a:spLocks noChangeShapeType="1"/>
                  </p:cNvSpPr>
                  <p:nvPr/>
                </p:nvSpPr>
                <p:spPr bwMode="auto">
                  <a:xfrm>
                    <a:off x="233" y="103"/>
                    <a:ext cx="10" cy="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69" name="Line 207"/>
                  <p:cNvSpPr>
                    <a:spLocks noChangeShapeType="1"/>
                  </p:cNvSpPr>
                  <p:nvPr/>
                </p:nvSpPr>
                <p:spPr bwMode="auto">
                  <a:xfrm>
                    <a:off x="251" y="100"/>
                    <a:ext cx="9" cy="5"/>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70" name="Line 208"/>
                  <p:cNvSpPr>
                    <a:spLocks noChangeShapeType="1"/>
                  </p:cNvSpPr>
                  <p:nvPr/>
                </p:nvSpPr>
                <p:spPr bwMode="auto">
                  <a:xfrm>
                    <a:off x="233" y="103"/>
                    <a:ext cx="10" cy="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71" name="Line 209"/>
                  <p:cNvSpPr>
                    <a:spLocks noChangeShapeType="1"/>
                  </p:cNvSpPr>
                  <p:nvPr/>
                </p:nvSpPr>
                <p:spPr bwMode="auto">
                  <a:xfrm>
                    <a:off x="251" y="100"/>
                    <a:ext cx="9" cy="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72" name="Line 210"/>
                  <p:cNvSpPr>
                    <a:spLocks noChangeShapeType="1"/>
                  </p:cNvSpPr>
                  <p:nvPr/>
                </p:nvSpPr>
                <p:spPr bwMode="auto">
                  <a:xfrm>
                    <a:off x="270" y="97"/>
                    <a:ext cx="9" cy="5"/>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73" name="Line 211"/>
                  <p:cNvSpPr>
                    <a:spLocks noChangeShapeType="1"/>
                  </p:cNvSpPr>
                  <p:nvPr/>
                </p:nvSpPr>
                <p:spPr bwMode="auto">
                  <a:xfrm>
                    <a:off x="288" y="94"/>
                    <a:ext cx="10" cy="5"/>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74" name="Line 212"/>
                  <p:cNvSpPr>
                    <a:spLocks noChangeShapeType="1"/>
                  </p:cNvSpPr>
                  <p:nvPr/>
                </p:nvSpPr>
                <p:spPr bwMode="auto">
                  <a:xfrm>
                    <a:off x="270" y="97"/>
                    <a:ext cx="9" cy="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75" name="Line 213"/>
                  <p:cNvSpPr>
                    <a:spLocks noChangeShapeType="1"/>
                  </p:cNvSpPr>
                  <p:nvPr/>
                </p:nvSpPr>
                <p:spPr bwMode="auto">
                  <a:xfrm>
                    <a:off x="288" y="94"/>
                    <a:ext cx="10" cy="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76" name="Line 214"/>
                  <p:cNvSpPr>
                    <a:spLocks noChangeShapeType="1"/>
                  </p:cNvSpPr>
                  <p:nvPr/>
                </p:nvSpPr>
                <p:spPr bwMode="auto">
                  <a:xfrm>
                    <a:off x="252" y="101"/>
                    <a:ext cx="8" cy="2"/>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55477" name="Line 215"/>
                  <p:cNvSpPr>
                    <a:spLocks noChangeShapeType="1"/>
                  </p:cNvSpPr>
                  <p:nvPr/>
                </p:nvSpPr>
                <p:spPr bwMode="auto">
                  <a:xfrm>
                    <a:off x="252" y="101"/>
                    <a:ext cx="8" cy="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478" name="AutoShape 216"/>
                  <p:cNvSpPr>
                    <a:spLocks/>
                  </p:cNvSpPr>
                  <p:nvPr/>
                </p:nvSpPr>
                <p:spPr bwMode="auto">
                  <a:xfrm>
                    <a:off x="199" y="81"/>
                    <a:ext cx="175" cy="35"/>
                  </a:xfrm>
                  <a:custGeom>
                    <a:avLst/>
                    <a:gdLst>
                      <a:gd name="T0" fmla="*/ 0 w 21600"/>
                      <a:gd name="T1" fmla="*/ 0 h 21600"/>
                      <a:gd name="T2" fmla="*/ 21600 w 21600"/>
                      <a:gd name="T3" fmla="*/ 21600 h 21600"/>
                    </a:gdLst>
                    <a:ahLst/>
                    <a:cxnLst/>
                    <a:rect l="T0" t="T1" r="T2" b="T3"/>
                    <a:pathLst>
                      <a:path w="21600" h="21600">
                        <a:moveTo>
                          <a:pt x="0" y="20793"/>
                        </a:moveTo>
                        <a:lnTo>
                          <a:pt x="0" y="21600"/>
                        </a:lnTo>
                        <a:lnTo>
                          <a:pt x="1197" y="20692"/>
                        </a:lnTo>
                        <a:lnTo>
                          <a:pt x="5517" y="16957"/>
                        </a:lnTo>
                        <a:lnTo>
                          <a:pt x="7818" y="14938"/>
                        </a:lnTo>
                        <a:lnTo>
                          <a:pt x="10589" y="12819"/>
                        </a:lnTo>
                        <a:lnTo>
                          <a:pt x="13007" y="10901"/>
                        </a:lnTo>
                        <a:lnTo>
                          <a:pt x="14157" y="9993"/>
                        </a:lnTo>
                        <a:lnTo>
                          <a:pt x="15308" y="8983"/>
                        </a:lnTo>
                        <a:lnTo>
                          <a:pt x="16435" y="7772"/>
                        </a:lnTo>
                        <a:lnTo>
                          <a:pt x="17773" y="6460"/>
                        </a:lnTo>
                        <a:lnTo>
                          <a:pt x="19111" y="4643"/>
                        </a:lnTo>
                        <a:lnTo>
                          <a:pt x="20426" y="2523"/>
                        </a:lnTo>
                        <a:lnTo>
                          <a:pt x="21013" y="1514"/>
                        </a:lnTo>
                        <a:lnTo>
                          <a:pt x="21600" y="0"/>
                        </a:lnTo>
                        <a:lnTo>
                          <a:pt x="20919" y="1211"/>
                        </a:lnTo>
                        <a:lnTo>
                          <a:pt x="20332" y="2120"/>
                        </a:lnTo>
                        <a:lnTo>
                          <a:pt x="19581" y="3331"/>
                        </a:lnTo>
                        <a:lnTo>
                          <a:pt x="18783" y="4542"/>
                        </a:lnTo>
                        <a:lnTo>
                          <a:pt x="17867" y="5753"/>
                        </a:lnTo>
                        <a:lnTo>
                          <a:pt x="17022" y="6662"/>
                        </a:lnTo>
                        <a:lnTo>
                          <a:pt x="16247" y="7469"/>
                        </a:lnTo>
                        <a:lnTo>
                          <a:pt x="15543" y="8176"/>
                        </a:lnTo>
                        <a:lnTo>
                          <a:pt x="14580" y="9084"/>
                        </a:lnTo>
                        <a:lnTo>
                          <a:pt x="13289" y="10194"/>
                        </a:lnTo>
                        <a:lnTo>
                          <a:pt x="11857" y="11204"/>
                        </a:lnTo>
                        <a:lnTo>
                          <a:pt x="10237" y="12516"/>
                        </a:lnTo>
                        <a:lnTo>
                          <a:pt x="8570" y="13929"/>
                        </a:lnTo>
                        <a:lnTo>
                          <a:pt x="6198" y="15746"/>
                        </a:lnTo>
                        <a:lnTo>
                          <a:pt x="3897" y="17764"/>
                        </a:lnTo>
                        <a:lnTo>
                          <a:pt x="2418" y="18976"/>
                        </a:lnTo>
                        <a:lnTo>
                          <a:pt x="0" y="20793"/>
                        </a:lnTo>
                        <a:close/>
                        <a:moveTo>
                          <a:pt x="0" y="20793"/>
                        </a:moveTo>
                      </a:path>
                    </a:pathLst>
                  </a:custGeom>
                  <a:solidFill>
                    <a:srgbClr val="FF83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79" name="AutoShape 217"/>
                  <p:cNvSpPr>
                    <a:spLocks/>
                  </p:cNvSpPr>
                  <p:nvPr/>
                </p:nvSpPr>
                <p:spPr bwMode="auto">
                  <a:xfrm>
                    <a:off x="199" y="81"/>
                    <a:ext cx="175" cy="35"/>
                  </a:xfrm>
                  <a:custGeom>
                    <a:avLst/>
                    <a:gdLst>
                      <a:gd name="T0" fmla="*/ 0 w 21600"/>
                      <a:gd name="T1" fmla="*/ 0 h 21600"/>
                      <a:gd name="T2" fmla="*/ 21600 w 21600"/>
                      <a:gd name="T3" fmla="*/ 21600 h 21600"/>
                    </a:gdLst>
                    <a:ahLst/>
                    <a:cxnLst/>
                    <a:rect l="T0" t="T1" r="T2" b="T3"/>
                    <a:pathLst>
                      <a:path w="21600" h="21600">
                        <a:moveTo>
                          <a:pt x="0" y="20793"/>
                        </a:moveTo>
                        <a:lnTo>
                          <a:pt x="0" y="21600"/>
                        </a:lnTo>
                        <a:lnTo>
                          <a:pt x="1197" y="20692"/>
                        </a:lnTo>
                        <a:lnTo>
                          <a:pt x="5517" y="16957"/>
                        </a:lnTo>
                        <a:lnTo>
                          <a:pt x="7818" y="14938"/>
                        </a:lnTo>
                        <a:lnTo>
                          <a:pt x="10589" y="12819"/>
                        </a:lnTo>
                        <a:lnTo>
                          <a:pt x="13007" y="10901"/>
                        </a:lnTo>
                        <a:lnTo>
                          <a:pt x="14157" y="9993"/>
                        </a:lnTo>
                        <a:lnTo>
                          <a:pt x="15308" y="8983"/>
                        </a:lnTo>
                        <a:lnTo>
                          <a:pt x="16435" y="7772"/>
                        </a:lnTo>
                        <a:lnTo>
                          <a:pt x="17773" y="6460"/>
                        </a:lnTo>
                        <a:lnTo>
                          <a:pt x="19111" y="4643"/>
                        </a:lnTo>
                        <a:lnTo>
                          <a:pt x="20426" y="2523"/>
                        </a:lnTo>
                        <a:lnTo>
                          <a:pt x="21013" y="1514"/>
                        </a:lnTo>
                        <a:lnTo>
                          <a:pt x="21600" y="0"/>
                        </a:lnTo>
                        <a:lnTo>
                          <a:pt x="20919" y="1211"/>
                        </a:lnTo>
                        <a:lnTo>
                          <a:pt x="20332" y="2120"/>
                        </a:lnTo>
                        <a:lnTo>
                          <a:pt x="19581" y="3331"/>
                        </a:lnTo>
                        <a:lnTo>
                          <a:pt x="18783" y="4542"/>
                        </a:lnTo>
                        <a:lnTo>
                          <a:pt x="17867" y="5753"/>
                        </a:lnTo>
                        <a:lnTo>
                          <a:pt x="17022" y="6662"/>
                        </a:lnTo>
                        <a:lnTo>
                          <a:pt x="16247" y="7469"/>
                        </a:lnTo>
                        <a:lnTo>
                          <a:pt x="15543" y="8176"/>
                        </a:lnTo>
                        <a:lnTo>
                          <a:pt x="14580" y="9084"/>
                        </a:lnTo>
                        <a:lnTo>
                          <a:pt x="13289" y="10194"/>
                        </a:lnTo>
                        <a:lnTo>
                          <a:pt x="11857" y="11204"/>
                        </a:lnTo>
                        <a:lnTo>
                          <a:pt x="10237" y="12516"/>
                        </a:lnTo>
                        <a:lnTo>
                          <a:pt x="8570" y="13929"/>
                        </a:lnTo>
                        <a:lnTo>
                          <a:pt x="6198" y="15746"/>
                        </a:lnTo>
                        <a:lnTo>
                          <a:pt x="3897" y="17764"/>
                        </a:lnTo>
                        <a:lnTo>
                          <a:pt x="2418" y="18976"/>
                        </a:lnTo>
                        <a:lnTo>
                          <a:pt x="0" y="20793"/>
                        </a:lnTo>
                        <a:close/>
                        <a:moveTo>
                          <a:pt x="0" y="20793"/>
                        </a:moveTo>
                      </a:path>
                    </a:pathLst>
                  </a:custGeom>
                  <a:noFill/>
                  <a:ln w="12700">
                    <a:solidFill>
                      <a:srgbClr val="FF83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80" name="AutoShape 218"/>
                  <p:cNvSpPr>
                    <a:spLocks/>
                  </p:cNvSpPr>
                  <p:nvPr/>
                </p:nvSpPr>
                <p:spPr bwMode="auto">
                  <a:xfrm>
                    <a:off x="137" y="203"/>
                    <a:ext cx="105" cy="27"/>
                  </a:xfrm>
                  <a:custGeom>
                    <a:avLst/>
                    <a:gdLst>
                      <a:gd name="T0" fmla="*/ 0 w 21600"/>
                      <a:gd name="T1" fmla="*/ 0 h 21600"/>
                      <a:gd name="T2" fmla="*/ 21600 w 21600"/>
                      <a:gd name="T3" fmla="*/ 21600 h 21600"/>
                    </a:gdLst>
                    <a:ahLst/>
                    <a:cxnLst/>
                    <a:rect l="T0" t="T1" r="T2" b="T3"/>
                    <a:pathLst>
                      <a:path w="21600" h="21600">
                        <a:moveTo>
                          <a:pt x="10487" y="5335"/>
                        </a:moveTo>
                        <a:lnTo>
                          <a:pt x="16474" y="1041"/>
                        </a:lnTo>
                        <a:lnTo>
                          <a:pt x="17452" y="390"/>
                        </a:lnTo>
                        <a:lnTo>
                          <a:pt x="18352" y="0"/>
                        </a:lnTo>
                        <a:lnTo>
                          <a:pt x="19174" y="0"/>
                        </a:lnTo>
                        <a:lnTo>
                          <a:pt x="19957" y="260"/>
                        </a:lnTo>
                        <a:lnTo>
                          <a:pt x="20270" y="390"/>
                        </a:lnTo>
                        <a:lnTo>
                          <a:pt x="20583" y="520"/>
                        </a:lnTo>
                        <a:lnTo>
                          <a:pt x="20857" y="911"/>
                        </a:lnTo>
                        <a:lnTo>
                          <a:pt x="21091" y="1041"/>
                        </a:lnTo>
                        <a:lnTo>
                          <a:pt x="21248" y="1561"/>
                        </a:lnTo>
                        <a:lnTo>
                          <a:pt x="21404" y="1952"/>
                        </a:lnTo>
                        <a:lnTo>
                          <a:pt x="21522" y="2472"/>
                        </a:lnTo>
                        <a:lnTo>
                          <a:pt x="21561" y="2993"/>
                        </a:lnTo>
                        <a:lnTo>
                          <a:pt x="21600" y="3513"/>
                        </a:lnTo>
                        <a:lnTo>
                          <a:pt x="21561" y="4164"/>
                        </a:lnTo>
                        <a:lnTo>
                          <a:pt x="21443" y="4684"/>
                        </a:lnTo>
                        <a:lnTo>
                          <a:pt x="21365" y="5335"/>
                        </a:lnTo>
                        <a:lnTo>
                          <a:pt x="21209" y="5855"/>
                        </a:lnTo>
                        <a:lnTo>
                          <a:pt x="21013" y="6636"/>
                        </a:lnTo>
                        <a:lnTo>
                          <a:pt x="20739" y="7157"/>
                        </a:lnTo>
                        <a:lnTo>
                          <a:pt x="20426" y="7807"/>
                        </a:lnTo>
                        <a:lnTo>
                          <a:pt x="19800" y="8978"/>
                        </a:lnTo>
                        <a:lnTo>
                          <a:pt x="19017" y="10019"/>
                        </a:lnTo>
                        <a:lnTo>
                          <a:pt x="18157" y="11060"/>
                        </a:lnTo>
                        <a:lnTo>
                          <a:pt x="17217" y="11711"/>
                        </a:lnTo>
                        <a:lnTo>
                          <a:pt x="5126" y="20559"/>
                        </a:lnTo>
                        <a:lnTo>
                          <a:pt x="4148" y="21080"/>
                        </a:lnTo>
                        <a:lnTo>
                          <a:pt x="3248" y="21340"/>
                        </a:lnTo>
                        <a:lnTo>
                          <a:pt x="2387" y="21600"/>
                        </a:lnTo>
                        <a:lnTo>
                          <a:pt x="1643" y="21340"/>
                        </a:lnTo>
                        <a:lnTo>
                          <a:pt x="1330" y="21210"/>
                        </a:lnTo>
                        <a:lnTo>
                          <a:pt x="1017" y="21080"/>
                        </a:lnTo>
                        <a:lnTo>
                          <a:pt x="783" y="20689"/>
                        </a:lnTo>
                        <a:lnTo>
                          <a:pt x="509" y="20299"/>
                        </a:lnTo>
                        <a:lnTo>
                          <a:pt x="313" y="20039"/>
                        </a:lnTo>
                        <a:lnTo>
                          <a:pt x="157" y="19648"/>
                        </a:lnTo>
                        <a:lnTo>
                          <a:pt x="39" y="19128"/>
                        </a:lnTo>
                        <a:lnTo>
                          <a:pt x="0" y="18607"/>
                        </a:lnTo>
                        <a:lnTo>
                          <a:pt x="0" y="17957"/>
                        </a:lnTo>
                        <a:lnTo>
                          <a:pt x="39" y="17436"/>
                        </a:lnTo>
                        <a:lnTo>
                          <a:pt x="78" y="16916"/>
                        </a:lnTo>
                        <a:lnTo>
                          <a:pt x="235" y="16265"/>
                        </a:lnTo>
                        <a:lnTo>
                          <a:pt x="391" y="15484"/>
                        </a:lnTo>
                        <a:lnTo>
                          <a:pt x="626" y="14964"/>
                        </a:lnTo>
                        <a:lnTo>
                          <a:pt x="861" y="14313"/>
                        </a:lnTo>
                        <a:lnTo>
                          <a:pt x="1135" y="13793"/>
                        </a:lnTo>
                        <a:lnTo>
                          <a:pt x="1800" y="12622"/>
                        </a:lnTo>
                        <a:lnTo>
                          <a:pt x="2583" y="11581"/>
                        </a:lnTo>
                        <a:lnTo>
                          <a:pt x="3483" y="10540"/>
                        </a:lnTo>
                        <a:lnTo>
                          <a:pt x="4383" y="9889"/>
                        </a:lnTo>
                        <a:lnTo>
                          <a:pt x="10487" y="5335"/>
                        </a:lnTo>
                        <a:close/>
                        <a:moveTo>
                          <a:pt x="10487" y="5335"/>
                        </a:moveTo>
                      </a:path>
                    </a:pathLst>
                  </a:custGeom>
                  <a:solidFill>
                    <a:srgbClr val="E03125"/>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81" name="AutoShape 219"/>
                  <p:cNvSpPr>
                    <a:spLocks/>
                  </p:cNvSpPr>
                  <p:nvPr/>
                </p:nvSpPr>
                <p:spPr bwMode="auto">
                  <a:xfrm>
                    <a:off x="137" y="203"/>
                    <a:ext cx="105" cy="27"/>
                  </a:xfrm>
                  <a:custGeom>
                    <a:avLst/>
                    <a:gdLst>
                      <a:gd name="T0" fmla="*/ 0 w 21600"/>
                      <a:gd name="T1" fmla="*/ 0 h 21600"/>
                      <a:gd name="T2" fmla="*/ 21600 w 21600"/>
                      <a:gd name="T3" fmla="*/ 21600 h 21600"/>
                    </a:gdLst>
                    <a:ahLst/>
                    <a:cxnLst/>
                    <a:rect l="T0" t="T1" r="T2" b="T3"/>
                    <a:pathLst>
                      <a:path w="21600" h="21600">
                        <a:moveTo>
                          <a:pt x="10487" y="5335"/>
                        </a:moveTo>
                        <a:lnTo>
                          <a:pt x="16474" y="1041"/>
                        </a:lnTo>
                        <a:lnTo>
                          <a:pt x="17452" y="390"/>
                        </a:lnTo>
                        <a:lnTo>
                          <a:pt x="18352" y="0"/>
                        </a:lnTo>
                        <a:lnTo>
                          <a:pt x="19174" y="0"/>
                        </a:lnTo>
                        <a:lnTo>
                          <a:pt x="19957" y="260"/>
                        </a:lnTo>
                        <a:lnTo>
                          <a:pt x="20270" y="390"/>
                        </a:lnTo>
                        <a:lnTo>
                          <a:pt x="20583" y="520"/>
                        </a:lnTo>
                        <a:lnTo>
                          <a:pt x="20857" y="911"/>
                        </a:lnTo>
                        <a:lnTo>
                          <a:pt x="21091" y="1041"/>
                        </a:lnTo>
                        <a:lnTo>
                          <a:pt x="21248" y="1561"/>
                        </a:lnTo>
                        <a:lnTo>
                          <a:pt x="21404" y="1952"/>
                        </a:lnTo>
                        <a:lnTo>
                          <a:pt x="21522" y="2472"/>
                        </a:lnTo>
                        <a:lnTo>
                          <a:pt x="21561" y="2993"/>
                        </a:lnTo>
                        <a:lnTo>
                          <a:pt x="21600" y="3513"/>
                        </a:lnTo>
                        <a:lnTo>
                          <a:pt x="21561" y="4164"/>
                        </a:lnTo>
                        <a:lnTo>
                          <a:pt x="21443" y="4684"/>
                        </a:lnTo>
                        <a:lnTo>
                          <a:pt x="21365" y="5335"/>
                        </a:lnTo>
                        <a:lnTo>
                          <a:pt x="21209" y="5855"/>
                        </a:lnTo>
                        <a:lnTo>
                          <a:pt x="21013" y="6636"/>
                        </a:lnTo>
                        <a:lnTo>
                          <a:pt x="20739" y="7157"/>
                        </a:lnTo>
                        <a:lnTo>
                          <a:pt x="20426" y="7807"/>
                        </a:lnTo>
                        <a:lnTo>
                          <a:pt x="19800" y="8978"/>
                        </a:lnTo>
                        <a:lnTo>
                          <a:pt x="19017" y="10019"/>
                        </a:lnTo>
                        <a:lnTo>
                          <a:pt x="18157" y="11060"/>
                        </a:lnTo>
                        <a:lnTo>
                          <a:pt x="17217" y="11711"/>
                        </a:lnTo>
                        <a:lnTo>
                          <a:pt x="5126" y="20559"/>
                        </a:lnTo>
                        <a:lnTo>
                          <a:pt x="4148" y="21080"/>
                        </a:lnTo>
                        <a:lnTo>
                          <a:pt x="3248" y="21340"/>
                        </a:lnTo>
                        <a:lnTo>
                          <a:pt x="2387" y="21600"/>
                        </a:lnTo>
                        <a:lnTo>
                          <a:pt x="1643" y="21340"/>
                        </a:lnTo>
                        <a:lnTo>
                          <a:pt x="1330" y="21210"/>
                        </a:lnTo>
                        <a:lnTo>
                          <a:pt x="1017" y="21080"/>
                        </a:lnTo>
                        <a:lnTo>
                          <a:pt x="783" y="20689"/>
                        </a:lnTo>
                        <a:lnTo>
                          <a:pt x="509" y="20299"/>
                        </a:lnTo>
                        <a:lnTo>
                          <a:pt x="313" y="20039"/>
                        </a:lnTo>
                        <a:lnTo>
                          <a:pt x="157" y="19648"/>
                        </a:lnTo>
                        <a:lnTo>
                          <a:pt x="39" y="19128"/>
                        </a:lnTo>
                        <a:lnTo>
                          <a:pt x="0" y="18607"/>
                        </a:lnTo>
                        <a:lnTo>
                          <a:pt x="0" y="17957"/>
                        </a:lnTo>
                        <a:lnTo>
                          <a:pt x="39" y="17436"/>
                        </a:lnTo>
                        <a:lnTo>
                          <a:pt x="78" y="16916"/>
                        </a:lnTo>
                        <a:lnTo>
                          <a:pt x="235" y="16265"/>
                        </a:lnTo>
                        <a:lnTo>
                          <a:pt x="391" y="15484"/>
                        </a:lnTo>
                        <a:lnTo>
                          <a:pt x="626" y="14964"/>
                        </a:lnTo>
                        <a:lnTo>
                          <a:pt x="861" y="14313"/>
                        </a:lnTo>
                        <a:lnTo>
                          <a:pt x="1135" y="13793"/>
                        </a:lnTo>
                        <a:lnTo>
                          <a:pt x="1800" y="12622"/>
                        </a:lnTo>
                        <a:lnTo>
                          <a:pt x="2583" y="11581"/>
                        </a:lnTo>
                        <a:lnTo>
                          <a:pt x="3483" y="10540"/>
                        </a:lnTo>
                        <a:lnTo>
                          <a:pt x="4383" y="9889"/>
                        </a:lnTo>
                        <a:lnTo>
                          <a:pt x="10487" y="5335"/>
                        </a:lnTo>
                        <a:close/>
                        <a:moveTo>
                          <a:pt x="10487" y="5335"/>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5482" name="AutoShape 220"/>
                  <p:cNvSpPr>
                    <a:spLocks/>
                  </p:cNvSpPr>
                  <p:nvPr/>
                </p:nvSpPr>
                <p:spPr bwMode="auto">
                  <a:xfrm>
                    <a:off x="111" y="2"/>
                    <a:ext cx="41" cy="14"/>
                  </a:xfrm>
                  <a:custGeom>
                    <a:avLst/>
                    <a:gdLst>
                      <a:gd name="T0" fmla="*/ 0 w 21600"/>
                      <a:gd name="T1" fmla="*/ 0 h 21600"/>
                      <a:gd name="T2" fmla="*/ 21600 w 21600"/>
                      <a:gd name="T3" fmla="*/ 21600 h 21600"/>
                    </a:gdLst>
                    <a:ahLst/>
                    <a:cxnLst/>
                    <a:rect l="T0" t="T1" r="T2" b="T3"/>
                    <a:pathLst>
                      <a:path w="21600" h="21600">
                        <a:moveTo>
                          <a:pt x="10850" y="0"/>
                        </a:moveTo>
                        <a:lnTo>
                          <a:pt x="14668" y="0"/>
                        </a:lnTo>
                        <a:lnTo>
                          <a:pt x="15974" y="514"/>
                        </a:lnTo>
                        <a:lnTo>
                          <a:pt x="17380" y="1029"/>
                        </a:lnTo>
                        <a:lnTo>
                          <a:pt x="18586" y="2057"/>
                        </a:lnTo>
                        <a:lnTo>
                          <a:pt x="19591" y="3600"/>
                        </a:lnTo>
                        <a:lnTo>
                          <a:pt x="20394" y="4886"/>
                        </a:lnTo>
                        <a:lnTo>
                          <a:pt x="21098" y="6686"/>
                        </a:lnTo>
                        <a:lnTo>
                          <a:pt x="21500" y="8743"/>
                        </a:lnTo>
                        <a:lnTo>
                          <a:pt x="21600" y="11057"/>
                        </a:lnTo>
                        <a:lnTo>
                          <a:pt x="21500" y="13114"/>
                        </a:lnTo>
                        <a:lnTo>
                          <a:pt x="21098" y="15171"/>
                        </a:lnTo>
                        <a:lnTo>
                          <a:pt x="20394" y="16714"/>
                        </a:lnTo>
                        <a:lnTo>
                          <a:pt x="19591" y="18514"/>
                        </a:lnTo>
                        <a:lnTo>
                          <a:pt x="18586" y="19543"/>
                        </a:lnTo>
                        <a:lnTo>
                          <a:pt x="17380" y="20571"/>
                        </a:lnTo>
                        <a:lnTo>
                          <a:pt x="15974" y="21086"/>
                        </a:lnTo>
                        <a:lnTo>
                          <a:pt x="14668" y="21600"/>
                        </a:lnTo>
                        <a:lnTo>
                          <a:pt x="6932" y="21600"/>
                        </a:lnTo>
                        <a:lnTo>
                          <a:pt x="5526" y="21086"/>
                        </a:lnTo>
                        <a:lnTo>
                          <a:pt x="4119" y="20571"/>
                        </a:lnTo>
                        <a:lnTo>
                          <a:pt x="3114" y="19543"/>
                        </a:lnTo>
                        <a:lnTo>
                          <a:pt x="2009" y="18514"/>
                        </a:lnTo>
                        <a:lnTo>
                          <a:pt x="1105" y="16714"/>
                        </a:lnTo>
                        <a:lnTo>
                          <a:pt x="603" y="15171"/>
                        </a:lnTo>
                        <a:lnTo>
                          <a:pt x="201" y="13114"/>
                        </a:lnTo>
                        <a:lnTo>
                          <a:pt x="0" y="11057"/>
                        </a:lnTo>
                        <a:lnTo>
                          <a:pt x="201" y="8743"/>
                        </a:lnTo>
                        <a:lnTo>
                          <a:pt x="603" y="6686"/>
                        </a:lnTo>
                        <a:lnTo>
                          <a:pt x="1105" y="4886"/>
                        </a:lnTo>
                        <a:lnTo>
                          <a:pt x="2009" y="3600"/>
                        </a:lnTo>
                        <a:lnTo>
                          <a:pt x="3114" y="2057"/>
                        </a:lnTo>
                        <a:lnTo>
                          <a:pt x="4119" y="1029"/>
                        </a:lnTo>
                        <a:lnTo>
                          <a:pt x="5526" y="514"/>
                        </a:lnTo>
                        <a:lnTo>
                          <a:pt x="6932" y="0"/>
                        </a:lnTo>
                        <a:lnTo>
                          <a:pt x="10850" y="0"/>
                        </a:lnTo>
                        <a:close/>
                        <a:moveTo>
                          <a:pt x="10850" y="0"/>
                        </a:moveTo>
                      </a:path>
                    </a:pathLst>
                  </a:cu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83" name="AutoShape 221"/>
                  <p:cNvSpPr>
                    <a:spLocks/>
                  </p:cNvSpPr>
                  <p:nvPr/>
                </p:nvSpPr>
                <p:spPr bwMode="auto">
                  <a:xfrm>
                    <a:off x="92" y="0"/>
                    <a:ext cx="97" cy="23"/>
                  </a:xfrm>
                  <a:custGeom>
                    <a:avLst/>
                    <a:gdLst>
                      <a:gd name="T0" fmla="*/ 0 w 21600"/>
                      <a:gd name="T1" fmla="*/ 0 h 21600"/>
                      <a:gd name="T2" fmla="*/ 21600 w 21600"/>
                      <a:gd name="T3" fmla="*/ 21600 h 21600"/>
                    </a:gdLst>
                    <a:ahLst/>
                    <a:cxnLst/>
                    <a:rect l="T0" t="T1" r="T2" b="T3"/>
                    <a:pathLst>
                      <a:path w="21600" h="21600">
                        <a:moveTo>
                          <a:pt x="10505" y="5055"/>
                        </a:moveTo>
                        <a:lnTo>
                          <a:pt x="16158" y="1072"/>
                        </a:lnTo>
                        <a:lnTo>
                          <a:pt x="17128" y="460"/>
                        </a:lnTo>
                        <a:lnTo>
                          <a:pt x="18141" y="153"/>
                        </a:lnTo>
                        <a:lnTo>
                          <a:pt x="19069" y="0"/>
                        </a:lnTo>
                        <a:lnTo>
                          <a:pt x="19828" y="153"/>
                        </a:lnTo>
                        <a:lnTo>
                          <a:pt x="20208" y="460"/>
                        </a:lnTo>
                        <a:lnTo>
                          <a:pt x="20545" y="766"/>
                        </a:lnTo>
                        <a:lnTo>
                          <a:pt x="20841" y="1072"/>
                        </a:lnTo>
                        <a:lnTo>
                          <a:pt x="21052" y="1379"/>
                        </a:lnTo>
                        <a:lnTo>
                          <a:pt x="21305" y="1838"/>
                        </a:lnTo>
                        <a:lnTo>
                          <a:pt x="21431" y="2145"/>
                        </a:lnTo>
                        <a:lnTo>
                          <a:pt x="21516" y="2757"/>
                        </a:lnTo>
                        <a:lnTo>
                          <a:pt x="21600" y="3370"/>
                        </a:lnTo>
                        <a:lnTo>
                          <a:pt x="21600" y="3983"/>
                        </a:lnTo>
                        <a:lnTo>
                          <a:pt x="21558" y="4596"/>
                        </a:lnTo>
                        <a:lnTo>
                          <a:pt x="21431" y="5209"/>
                        </a:lnTo>
                        <a:lnTo>
                          <a:pt x="21305" y="5821"/>
                        </a:lnTo>
                        <a:lnTo>
                          <a:pt x="21136" y="6740"/>
                        </a:lnTo>
                        <a:lnTo>
                          <a:pt x="20883" y="7353"/>
                        </a:lnTo>
                        <a:lnTo>
                          <a:pt x="20630" y="7813"/>
                        </a:lnTo>
                        <a:lnTo>
                          <a:pt x="20292" y="8426"/>
                        </a:lnTo>
                        <a:lnTo>
                          <a:pt x="19533" y="9651"/>
                        </a:lnTo>
                        <a:lnTo>
                          <a:pt x="18731" y="10877"/>
                        </a:lnTo>
                        <a:lnTo>
                          <a:pt x="17761" y="11949"/>
                        </a:lnTo>
                        <a:lnTo>
                          <a:pt x="16748" y="12715"/>
                        </a:lnTo>
                        <a:lnTo>
                          <a:pt x="5442" y="20681"/>
                        </a:lnTo>
                        <a:lnTo>
                          <a:pt x="4388" y="21294"/>
                        </a:lnTo>
                        <a:lnTo>
                          <a:pt x="3459" y="21600"/>
                        </a:lnTo>
                        <a:lnTo>
                          <a:pt x="2573" y="21600"/>
                        </a:lnTo>
                        <a:lnTo>
                          <a:pt x="1730" y="21447"/>
                        </a:lnTo>
                        <a:lnTo>
                          <a:pt x="1392" y="21447"/>
                        </a:lnTo>
                        <a:lnTo>
                          <a:pt x="1055" y="20987"/>
                        </a:lnTo>
                        <a:lnTo>
                          <a:pt x="759" y="20834"/>
                        </a:lnTo>
                        <a:lnTo>
                          <a:pt x="548" y="20374"/>
                        </a:lnTo>
                        <a:lnTo>
                          <a:pt x="338" y="20068"/>
                        </a:lnTo>
                        <a:lnTo>
                          <a:pt x="169" y="19609"/>
                        </a:lnTo>
                        <a:lnTo>
                          <a:pt x="42" y="18996"/>
                        </a:lnTo>
                        <a:lnTo>
                          <a:pt x="0" y="18383"/>
                        </a:lnTo>
                        <a:lnTo>
                          <a:pt x="0" y="17770"/>
                        </a:lnTo>
                        <a:lnTo>
                          <a:pt x="42" y="17157"/>
                        </a:lnTo>
                        <a:lnTo>
                          <a:pt x="169" y="16545"/>
                        </a:lnTo>
                        <a:lnTo>
                          <a:pt x="253" y="15932"/>
                        </a:lnTo>
                        <a:lnTo>
                          <a:pt x="506" y="15166"/>
                        </a:lnTo>
                        <a:lnTo>
                          <a:pt x="717" y="14553"/>
                        </a:lnTo>
                        <a:lnTo>
                          <a:pt x="970" y="13940"/>
                        </a:lnTo>
                        <a:lnTo>
                          <a:pt x="1266" y="13328"/>
                        </a:lnTo>
                        <a:lnTo>
                          <a:pt x="1983" y="11949"/>
                        </a:lnTo>
                        <a:lnTo>
                          <a:pt x="2827" y="10877"/>
                        </a:lnTo>
                        <a:lnTo>
                          <a:pt x="3797" y="9957"/>
                        </a:lnTo>
                        <a:lnTo>
                          <a:pt x="4852" y="9038"/>
                        </a:lnTo>
                        <a:lnTo>
                          <a:pt x="10505" y="5055"/>
                        </a:lnTo>
                        <a:close/>
                        <a:moveTo>
                          <a:pt x="10505" y="5055"/>
                        </a:moveTo>
                      </a:path>
                    </a:pathLst>
                  </a:custGeom>
                  <a:solidFill>
                    <a:srgbClr val="E03125"/>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55484" name="AutoShape 222"/>
                  <p:cNvSpPr>
                    <a:spLocks/>
                  </p:cNvSpPr>
                  <p:nvPr/>
                </p:nvSpPr>
                <p:spPr bwMode="auto">
                  <a:xfrm>
                    <a:off x="92" y="0"/>
                    <a:ext cx="97" cy="23"/>
                  </a:xfrm>
                  <a:custGeom>
                    <a:avLst/>
                    <a:gdLst>
                      <a:gd name="T0" fmla="*/ 0 w 21600"/>
                      <a:gd name="T1" fmla="*/ 0 h 21600"/>
                      <a:gd name="T2" fmla="*/ 21600 w 21600"/>
                      <a:gd name="T3" fmla="*/ 21600 h 21600"/>
                    </a:gdLst>
                    <a:ahLst/>
                    <a:cxnLst/>
                    <a:rect l="T0" t="T1" r="T2" b="T3"/>
                    <a:pathLst>
                      <a:path w="21600" h="21600">
                        <a:moveTo>
                          <a:pt x="10505" y="5055"/>
                        </a:moveTo>
                        <a:lnTo>
                          <a:pt x="16158" y="1072"/>
                        </a:lnTo>
                        <a:lnTo>
                          <a:pt x="17128" y="460"/>
                        </a:lnTo>
                        <a:lnTo>
                          <a:pt x="18141" y="153"/>
                        </a:lnTo>
                        <a:lnTo>
                          <a:pt x="19069" y="0"/>
                        </a:lnTo>
                        <a:lnTo>
                          <a:pt x="19828" y="153"/>
                        </a:lnTo>
                        <a:lnTo>
                          <a:pt x="20208" y="460"/>
                        </a:lnTo>
                        <a:lnTo>
                          <a:pt x="20545" y="766"/>
                        </a:lnTo>
                        <a:lnTo>
                          <a:pt x="20841" y="1072"/>
                        </a:lnTo>
                        <a:lnTo>
                          <a:pt x="21052" y="1379"/>
                        </a:lnTo>
                        <a:lnTo>
                          <a:pt x="21305" y="1838"/>
                        </a:lnTo>
                        <a:lnTo>
                          <a:pt x="21431" y="2145"/>
                        </a:lnTo>
                        <a:lnTo>
                          <a:pt x="21516" y="2757"/>
                        </a:lnTo>
                        <a:lnTo>
                          <a:pt x="21600" y="3370"/>
                        </a:lnTo>
                        <a:lnTo>
                          <a:pt x="21600" y="3983"/>
                        </a:lnTo>
                        <a:lnTo>
                          <a:pt x="21558" y="4596"/>
                        </a:lnTo>
                        <a:lnTo>
                          <a:pt x="21431" y="5209"/>
                        </a:lnTo>
                        <a:lnTo>
                          <a:pt x="21305" y="5821"/>
                        </a:lnTo>
                        <a:lnTo>
                          <a:pt x="21136" y="6740"/>
                        </a:lnTo>
                        <a:lnTo>
                          <a:pt x="20883" y="7353"/>
                        </a:lnTo>
                        <a:lnTo>
                          <a:pt x="20630" y="7813"/>
                        </a:lnTo>
                        <a:lnTo>
                          <a:pt x="20292" y="8426"/>
                        </a:lnTo>
                        <a:lnTo>
                          <a:pt x="19533" y="9651"/>
                        </a:lnTo>
                        <a:lnTo>
                          <a:pt x="18731" y="10877"/>
                        </a:lnTo>
                        <a:lnTo>
                          <a:pt x="17761" y="11949"/>
                        </a:lnTo>
                        <a:lnTo>
                          <a:pt x="16748" y="12715"/>
                        </a:lnTo>
                        <a:lnTo>
                          <a:pt x="5442" y="20681"/>
                        </a:lnTo>
                        <a:lnTo>
                          <a:pt x="4388" y="21294"/>
                        </a:lnTo>
                        <a:lnTo>
                          <a:pt x="3459" y="21600"/>
                        </a:lnTo>
                        <a:lnTo>
                          <a:pt x="2573" y="21600"/>
                        </a:lnTo>
                        <a:lnTo>
                          <a:pt x="1730" y="21447"/>
                        </a:lnTo>
                        <a:lnTo>
                          <a:pt x="1392" y="21447"/>
                        </a:lnTo>
                        <a:lnTo>
                          <a:pt x="1055" y="20987"/>
                        </a:lnTo>
                        <a:lnTo>
                          <a:pt x="759" y="20834"/>
                        </a:lnTo>
                        <a:lnTo>
                          <a:pt x="548" y="20374"/>
                        </a:lnTo>
                        <a:lnTo>
                          <a:pt x="338" y="20068"/>
                        </a:lnTo>
                        <a:lnTo>
                          <a:pt x="169" y="19609"/>
                        </a:lnTo>
                        <a:lnTo>
                          <a:pt x="42" y="18996"/>
                        </a:lnTo>
                        <a:lnTo>
                          <a:pt x="0" y="18383"/>
                        </a:lnTo>
                        <a:lnTo>
                          <a:pt x="0" y="17770"/>
                        </a:lnTo>
                        <a:lnTo>
                          <a:pt x="42" y="17157"/>
                        </a:lnTo>
                        <a:lnTo>
                          <a:pt x="169" y="16545"/>
                        </a:lnTo>
                        <a:lnTo>
                          <a:pt x="253" y="15932"/>
                        </a:lnTo>
                        <a:lnTo>
                          <a:pt x="506" y="15166"/>
                        </a:lnTo>
                        <a:lnTo>
                          <a:pt x="717" y="14553"/>
                        </a:lnTo>
                        <a:lnTo>
                          <a:pt x="970" y="13940"/>
                        </a:lnTo>
                        <a:lnTo>
                          <a:pt x="1266" y="13328"/>
                        </a:lnTo>
                        <a:lnTo>
                          <a:pt x="1983" y="11949"/>
                        </a:lnTo>
                        <a:lnTo>
                          <a:pt x="2827" y="10877"/>
                        </a:lnTo>
                        <a:lnTo>
                          <a:pt x="3797" y="9957"/>
                        </a:lnTo>
                        <a:lnTo>
                          <a:pt x="4852" y="9038"/>
                        </a:lnTo>
                        <a:lnTo>
                          <a:pt x="10505" y="5055"/>
                        </a:lnTo>
                        <a:close/>
                        <a:moveTo>
                          <a:pt x="10505" y="5055"/>
                        </a:move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grpSp>
          <p:pic>
            <p:nvPicPr>
              <p:cNvPr id="55357" name="Picture 2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54" y="1222"/>
                <a:ext cx="198" cy="4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5358" name="Line 224"/>
              <p:cNvSpPr>
                <a:spLocks noChangeShapeType="1"/>
              </p:cNvSpPr>
              <p:nvPr/>
            </p:nvSpPr>
            <p:spPr bwMode="auto">
              <a:xfrm rot="10800000" flipH="1">
                <a:off x="3044" y="976"/>
                <a:ext cx="153" cy="261"/>
              </a:xfrm>
              <a:prstGeom prst="line">
                <a:avLst/>
              </a:prstGeom>
              <a:noFill/>
              <a:ln w="25400">
                <a:solidFill>
                  <a:srgbClr val="FF66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359" name="Line 225"/>
              <p:cNvSpPr>
                <a:spLocks noChangeShapeType="1"/>
              </p:cNvSpPr>
              <p:nvPr/>
            </p:nvSpPr>
            <p:spPr bwMode="auto">
              <a:xfrm rot="10800000" flipH="1">
                <a:off x="2968" y="1143"/>
                <a:ext cx="523" cy="469"/>
              </a:xfrm>
              <a:prstGeom prst="line">
                <a:avLst/>
              </a:prstGeom>
              <a:noFill/>
              <a:ln w="25400">
                <a:solidFill>
                  <a:srgbClr val="FF66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55306" name="Rectangle 226"/>
            <p:cNvSpPr>
              <a:spLocks/>
            </p:cNvSpPr>
            <p:nvPr/>
          </p:nvSpPr>
          <p:spPr bwMode="auto">
            <a:xfrm rot="-3240000">
              <a:off x="1804" y="1070"/>
              <a:ext cx="630"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spcBef>
                  <a:spcPts val="475"/>
                </a:spcBef>
              </a:pPr>
              <a:r>
                <a:rPr lang="en-US" sz="2000">
                  <a:solidFill>
                    <a:schemeClr val="tx1"/>
                  </a:solidFill>
                  <a:cs typeface="Times" charset="0"/>
                </a:rPr>
                <a:t>Layover</a:t>
              </a:r>
            </a:p>
          </p:txBody>
        </p:sp>
        <p:sp>
          <p:nvSpPr>
            <p:cNvPr id="55307" name="Rectangle 227"/>
            <p:cNvSpPr>
              <a:spLocks/>
            </p:cNvSpPr>
            <p:nvPr/>
          </p:nvSpPr>
          <p:spPr bwMode="auto">
            <a:xfrm rot="2579999">
              <a:off x="2292" y="1174"/>
              <a:ext cx="613"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spcBef>
                  <a:spcPts val="475"/>
                </a:spcBef>
              </a:pPr>
              <a:r>
                <a:rPr lang="en-US" sz="2000">
                  <a:solidFill>
                    <a:schemeClr val="tx1"/>
                  </a:solidFill>
                  <a:cs typeface="Times" charset="0"/>
                </a:rPr>
                <a:t>Shadow</a:t>
              </a:r>
            </a:p>
          </p:txBody>
        </p:sp>
        <p:sp>
          <p:nvSpPr>
            <p:cNvPr id="55308" name="Rectangle 228"/>
            <p:cNvSpPr>
              <a:spLocks/>
            </p:cNvSpPr>
            <p:nvPr/>
          </p:nvSpPr>
          <p:spPr bwMode="auto">
            <a:xfrm rot="1800000">
              <a:off x="1235" y="496"/>
              <a:ext cx="264" cy="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spcBef>
                  <a:spcPts val="350"/>
                </a:spcBef>
              </a:pPr>
              <a:r>
                <a:rPr lang="en-US" sz="1800">
                  <a:solidFill>
                    <a:schemeClr val="tx1"/>
                  </a:solidFill>
                  <a:latin typeface="Symbol" charset="0"/>
                  <a:cs typeface="Symbol" charset="0"/>
                  <a:sym typeface="Symbol" charset="0"/>
                </a:rPr>
                <a:t>Δρ</a:t>
              </a:r>
            </a:p>
          </p:txBody>
        </p:sp>
      </p:grpSp>
      <p:sp>
        <p:nvSpPr>
          <p:cNvPr id="55304" name="Rectangle 229"/>
          <p:cNvSpPr>
            <a:spLocks/>
          </p:cNvSpPr>
          <p:nvPr/>
        </p:nvSpPr>
        <p:spPr bwMode="auto">
          <a:xfrm>
            <a:off x="5621338" y="3654425"/>
            <a:ext cx="3303587" cy="302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lnSpc>
                <a:spcPct val="80000"/>
              </a:lnSpc>
              <a:spcBef>
                <a:spcPts val="450"/>
              </a:spcBef>
            </a:pPr>
            <a:r>
              <a:rPr lang="en-US" sz="1800">
                <a:solidFill>
                  <a:schemeClr val="tx1"/>
                </a:solidFill>
                <a:cs typeface="Times" charset="0"/>
              </a:rPr>
              <a:t>• Radar is primarily sensitive to</a:t>
            </a:r>
          </a:p>
          <a:p>
            <a:pPr marL="39688">
              <a:lnSpc>
                <a:spcPct val="80000"/>
              </a:lnSpc>
              <a:spcBef>
                <a:spcPts val="450"/>
              </a:spcBef>
            </a:pPr>
            <a:r>
              <a:rPr lang="en-US" sz="1800">
                <a:solidFill>
                  <a:schemeClr val="tx1"/>
                </a:solidFill>
                <a:cs typeface="Times" charset="0"/>
              </a:rPr>
              <a:t>  the structure of objects being</a:t>
            </a:r>
          </a:p>
          <a:p>
            <a:pPr marL="39688">
              <a:lnSpc>
                <a:spcPct val="80000"/>
              </a:lnSpc>
              <a:spcBef>
                <a:spcPts val="450"/>
              </a:spcBef>
            </a:pPr>
            <a:r>
              <a:rPr lang="en-US" sz="1800">
                <a:solidFill>
                  <a:schemeClr val="tx1"/>
                </a:solidFill>
                <a:cs typeface="Times" charset="0"/>
              </a:rPr>
              <a:t>  imaged whereas optical images</a:t>
            </a:r>
          </a:p>
          <a:p>
            <a:pPr marL="39688">
              <a:lnSpc>
                <a:spcPct val="80000"/>
              </a:lnSpc>
              <a:spcBef>
                <a:spcPts val="450"/>
              </a:spcBef>
            </a:pPr>
            <a:r>
              <a:rPr lang="en-US" sz="1800">
                <a:solidFill>
                  <a:schemeClr val="tx1"/>
                </a:solidFill>
                <a:cs typeface="Times" charset="0"/>
              </a:rPr>
              <a:t>  are primarily sensitive to </a:t>
            </a:r>
          </a:p>
          <a:p>
            <a:pPr marL="39688">
              <a:lnSpc>
                <a:spcPct val="80000"/>
              </a:lnSpc>
              <a:spcBef>
                <a:spcPts val="450"/>
              </a:spcBef>
            </a:pPr>
            <a:r>
              <a:rPr lang="en-US" sz="1800">
                <a:solidFill>
                  <a:schemeClr val="tx1"/>
                </a:solidFill>
                <a:cs typeface="Times" charset="0"/>
              </a:rPr>
              <a:t>  chemistry.</a:t>
            </a:r>
          </a:p>
          <a:p>
            <a:pPr marL="39688">
              <a:lnSpc>
                <a:spcPct val="80000"/>
              </a:lnSpc>
              <a:spcBef>
                <a:spcPts val="450"/>
              </a:spcBef>
            </a:pPr>
            <a:r>
              <a:rPr lang="en-US" sz="1800">
                <a:solidFill>
                  <a:schemeClr val="tx1"/>
                </a:solidFill>
                <a:cs typeface="Times" charset="0"/>
              </a:rPr>
              <a:t>• The scale of objects relative to</a:t>
            </a:r>
          </a:p>
          <a:p>
            <a:pPr marL="39688">
              <a:lnSpc>
                <a:spcPct val="80000"/>
              </a:lnSpc>
              <a:spcBef>
                <a:spcPts val="450"/>
              </a:spcBef>
            </a:pPr>
            <a:r>
              <a:rPr lang="en-US" sz="1800">
                <a:solidFill>
                  <a:schemeClr val="tx1"/>
                </a:solidFill>
                <a:cs typeface="Times" charset="0"/>
              </a:rPr>
              <a:t>   the radar wavelength determines</a:t>
            </a:r>
          </a:p>
          <a:p>
            <a:pPr marL="39688">
              <a:lnSpc>
                <a:spcPct val="80000"/>
              </a:lnSpc>
              <a:spcBef>
                <a:spcPts val="450"/>
              </a:spcBef>
            </a:pPr>
            <a:r>
              <a:rPr lang="en-US" sz="1800">
                <a:solidFill>
                  <a:schemeClr val="tx1"/>
                </a:solidFill>
                <a:cs typeface="Times" charset="0"/>
              </a:rPr>
              <a:t>   how smooth an object appears</a:t>
            </a:r>
          </a:p>
          <a:p>
            <a:pPr marL="39688">
              <a:lnSpc>
                <a:spcPct val="80000"/>
              </a:lnSpc>
              <a:spcBef>
                <a:spcPts val="450"/>
              </a:spcBef>
            </a:pPr>
            <a:r>
              <a:rPr lang="en-US" sz="1800">
                <a:solidFill>
                  <a:schemeClr val="tx1"/>
                </a:solidFill>
                <a:cs typeface="Times" charset="0"/>
              </a:rPr>
              <a:t>   to the radar and how bright or </a:t>
            </a:r>
          </a:p>
          <a:p>
            <a:pPr marL="39688">
              <a:lnSpc>
                <a:spcPct val="80000"/>
              </a:lnSpc>
              <a:spcBef>
                <a:spcPts val="450"/>
              </a:spcBef>
            </a:pPr>
            <a:r>
              <a:rPr lang="en-US" sz="1800">
                <a:solidFill>
                  <a:schemeClr val="tx1"/>
                </a:solidFill>
                <a:cs typeface="Times" charset="0"/>
              </a:rPr>
              <a:t>   dark it is in the imagery.</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8"/>
          <p:cNvSpPr>
            <a:spLocks noChangeArrowheads="1"/>
          </p:cNvSpPr>
          <p:nvPr/>
        </p:nvSpPr>
        <p:spPr bwMode="auto">
          <a:xfrm>
            <a:off x="6972300" y="1358900"/>
            <a:ext cx="1917700" cy="2717800"/>
          </a:xfrm>
          <a:prstGeom prst="rect">
            <a:avLst/>
          </a:prstGeom>
          <a:solidFill>
            <a:srgbClr val="FE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a:p>
        </p:txBody>
      </p:sp>
      <p:sp>
        <p:nvSpPr>
          <p:cNvPr id="56323" name="Rectangle 15"/>
          <p:cNvSpPr>
            <a:spLocks noChangeArrowheads="1"/>
          </p:cNvSpPr>
          <p:nvPr/>
        </p:nvSpPr>
        <p:spPr bwMode="auto">
          <a:xfrm>
            <a:off x="6985000" y="4165600"/>
            <a:ext cx="1917700" cy="269240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a:p>
        </p:txBody>
      </p:sp>
      <p:sp>
        <p:nvSpPr>
          <p:cNvPr id="56324" name="Oval 14"/>
          <p:cNvSpPr>
            <a:spLocks noChangeArrowheads="1"/>
          </p:cNvSpPr>
          <p:nvPr/>
        </p:nvSpPr>
        <p:spPr bwMode="auto">
          <a:xfrm>
            <a:off x="5626100" y="2730500"/>
            <a:ext cx="1219200" cy="419100"/>
          </a:xfrm>
          <a:prstGeom prst="ellipse">
            <a:avLst/>
          </a:prstGeom>
          <a:solidFill>
            <a:schemeClr val="hlink"/>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hangingPunct="0"/>
            <a:endParaRPr lang="en-US"/>
          </a:p>
        </p:txBody>
      </p:sp>
      <p:sp>
        <p:nvSpPr>
          <p:cNvPr id="56325" name="Rectangle 2"/>
          <p:cNvSpPr>
            <a:spLocks noGrp="1" noChangeArrowheads="1"/>
          </p:cNvSpPr>
          <p:nvPr>
            <p:ph type="title"/>
          </p:nvPr>
        </p:nvSpPr>
        <p:spPr>
          <a:xfrm>
            <a:off x="685800" y="469900"/>
            <a:ext cx="7772400" cy="1143000"/>
          </a:xfrm>
        </p:spPr>
        <p:txBody>
          <a:bodyPr/>
          <a:lstStyle/>
          <a:p>
            <a:r>
              <a:rPr lang="en-US" sz="2800">
                <a:latin typeface="Helvetica" charset="0"/>
                <a:ea typeface="ヒラギノ角ゴ Pro W6" charset="0"/>
                <a:cs typeface="ヒラギノ角ゴ Pro W6" charset="0"/>
              </a:rPr>
              <a:t>Wavelength - A Measure of Surface Scale</a:t>
            </a:r>
          </a:p>
        </p:txBody>
      </p:sp>
      <p:pic>
        <p:nvPicPr>
          <p:cNvPr id="563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950" y="3154363"/>
            <a:ext cx="3771900" cy="342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7" name="Text Box 5"/>
          <p:cNvSpPr txBox="1">
            <a:spLocks noChangeArrowheads="1"/>
          </p:cNvSpPr>
          <p:nvPr/>
        </p:nvSpPr>
        <p:spPr bwMode="auto">
          <a:xfrm>
            <a:off x="4492625" y="2906713"/>
            <a:ext cx="11572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2000">
                <a:latin typeface="Helvetica" charset="0"/>
              </a:rPr>
              <a:t>C (6 cm)</a:t>
            </a:r>
          </a:p>
        </p:txBody>
      </p:sp>
      <p:sp>
        <p:nvSpPr>
          <p:cNvPr id="56328" name="Text Box 6"/>
          <p:cNvSpPr txBox="1">
            <a:spLocks noChangeArrowheads="1"/>
          </p:cNvSpPr>
          <p:nvPr/>
        </p:nvSpPr>
        <p:spPr bwMode="auto">
          <a:xfrm>
            <a:off x="5673725" y="2728913"/>
            <a:ext cx="1143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2000">
                <a:latin typeface="Helvetica" charset="0"/>
              </a:rPr>
              <a:t>X (3 cm)</a:t>
            </a:r>
          </a:p>
        </p:txBody>
      </p:sp>
      <p:sp>
        <p:nvSpPr>
          <p:cNvPr id="56329" name="Text Box 7"/>
          <p:cNvSpPr txBox="1">
            <a:spLocks noChangeArrowheads="1"/>
          </p:cNvSpPr>
          <p:nvPr/>
        </p:nvSpPr>
        <p:spPr bwMode="auto">
          <a:xfrm>
            <a:off x="212725" y="3440113"/>
            <a:ext cx="2946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1600" b="1" i="1">
                <a:latin typeface="Helvetica" charset="0"/>
              </a:rPr>
              <a:t>Forest:</a:t>
            </a:r>
            <a:r>
              <a:rPr lang="en-US" sz="1600">
                <a:latin typeface="Helvetica" charset="0"/>
              </a:rPr>
              <a:t> Leaves reflect X-band wavelengths but not L-band </a:t>
            </a:r>
          </a:p>
        </p:txBody>
      </p:sp>
      <p:sp>
        <p:nvSpPr>
          <p:cNvPr id="56330" name="Text Box 8"/>
          <p:cNvSpPr txBox="1">
            <a:spLocks noChangeArrowheads="1"/>
          </p:cNvSpPr>
          <p:nvPr/>
        </p:nvSpPr>
        <p:spPr bwMode="auto">
          <a:xfrm>
            <a:off x="212725" y="1700213"/>
            <a:ext cx="3128963"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2000">
                <a:latin typeface="Helvetica" charset="0"/>
              </a:rPr>
              <a:t>Light interacts most strongly with objects on the size of the wavelength</a:t>
            </a:r>
          </a:p>
        </p:txBody>
      </p:sp>
      <p:sp>
        <p:nvSpPr>
          <p:cNvPr id="56331" name="Rectangle 9"/>
          <p:cNvSpPr>
            <a:spLocks noChangeArrowheads="1"/>
          </p:cNvSpPr>
          <p:nvPr/>
        </p:nvSpPr>
        <p:spPr bwMode="auto">
          <a:xfrm>
            <a:off x="139700" y="1676400"/>
            <a:ext cx="3225800" cy="10160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en-US"/>
          </a:p>
        </p:txBody>
      </p:sp>
      <p:sp>
        <p:nvSpPr>
          <p:cNvPr id="56332" name="Text Box 10"/>
          <p:cNvSpPr txBox="1">
            <a:spLocks noChangeArrowheads="1"/>
          </p:cNvSpPr>
          <p:nvPr/>
        </p:nvSpPr>
        <p:spPr bwMode="auto">
          <a:xfrm>
            <a:off x="250825" y="4595813"/>
            <a:ext cx="29464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1600" b="1" i="1">
                <a:latin typeface="Helvetica" charset="0"/>
              </a:rPr>
              <a:t>Dry soils:</a:t>
            </a:r>
            <a:r>
              <a:rPr lang="en-US" sz="1600">
                <a:latin typeface="Helvetica" charset="0"/>
              </a:rPr>
              <a:t> Surface looks rough to X-band but not L-band</a:t>
            </a:r>
          </a:p>
        </p:txBody>
      </p:sp>
      <p:sp>
        <p:nvSpPr>
          <p:cNvPr id="56333" name="Text Box 11"/>
          <p:cNvSpPr txBox="1">
            <a:spLocks noChangeArrowheads="1"/>
          </p:cNvSpPr>
          <p:nvPr/>
        </p:nvSpPr>
        <p:spPr bwMode="auto">
          <a:xfrm>
            <a:off x="276225" y="5764213"/>
            <a:ext cx="30099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1600" b="1" i="1">
                <a:latin typeface="Helvetica" charset="0"/>
              </a:rPr>
              <a:t>Ice:</a:t>
            </a:r>
            <a:r>
              <a:rPr lang="en-US" sz="1600">
                <a:latin typeface="Helvetica" charset="0"/>
              </a:rPr>
              <a:t> Surface and layering look rough to X-band but not L-band</a:t>
            </a:r>
          </a:p>
        </p:txBody>
      </p:sp>
      <p:pic>
        <p:nvPicPr>
          <p:cNvPr id="5633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088" y="1422400"/>
            <a:ext cx="1731962" cy="259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3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7550" y="4216400"/>
            <a:ext cx="1728788"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36" name="Oval 16"/>
          <p:cNvSpPr>
            <a:spLocks noChangeArrowheads="1"/>
          </p:cNvSpPr>
          <p:nvPr/>
        </p:nvSpPr>
        <p:spPr bwMode="auto">
          <a:xfrm>
            <a:off x="3276600" y="2730500"/>
            <a:ext cx="1219200" cy="419100"/>
          </a:xfrm>
          <a:prstGeom prst="ellipse">
            <a:avLst/>
          </a:prstGeom>
          <a:solidFill>
            <a:srgbClr val="FEFF9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hangingPunct="0"/>
            <a:endParaRPr lang="en-US"/>
          </a:p>
        </p:txBody>
      </p:sp>
      <p:sp>
        <p:nvSpPr>
          <p:cNvPr id="56337" name="Text Box 4"/>
          <p:cNvSpPr txBox="1">
            <a:spLocks noChangeArrowheads="1"/>
          </p:cNvSpPr>
          <p:nvPr/>
        </p:nvSpPr>
        <p:spPr bwMode="auto">
          <a:xfrm>
            <a:off x="3273425" y="2728913"/>
            <a:ext cx="12573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2000">
                <a:latin typeface="Helvetica" charset="0"/>
              </a:rPr>
              <a:t>L (24 cm)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533400" y="609600"/>
            <a:ext cx="8026400" cy="1143000"/>
          </a:xfrm>
        </p:spPr>
        <p:txBody>
          <a:bodyPr/>
          <a:lstStyle/>
          <a:p>
            <a:r>
              <a:rPr lang="en-US" sz="2800">
                <a:latin typeface="Helvetica" charset="0"/>
                <a:ea typeface="ヒラギノ角ゴ Pro W6" charset="0"/>
                <a:cs typeface="ヒラギノ角ゴ Pro W6" charset="0"/>
              </a:rPr>
              <a:t>Polarization - A Measure of </a:t>
            </a:r>
            <a:br>
              <a:rPr lang="en-US" sz="2800">
                <a:latin typeface="Helvetica" charset="0"/>
                <a:ea typeface="ヒラギノ角ゴ Pro W6" charset="0"/>
                <a:cs typeface="ヒラギノ角ゴ Pro W6" charset="0"/>
              </a:rPr>
            </a:br>
            <a:r>
              <a:rPr lang="en-US" sz="2800">
                <a:latin typeface="Helvetica" charset="0"/>
                <a:ea typeface="ヒラギノ角ゴ Pro W6" charset="0"/>
                <a:cs typeface="ヒラギノ角ゴ Pro W6" charset="0"/>
              </a:rPr>
              <a:t>Surface Orientations and Properties</a:t>
            </a:r>
          </a:p>
        </p:txBody>
      </p:sp>
      <p:sp>
        <p:nvSpPr>
          <p:cNvPr id="58371" name="Text Box 3"/>
          <p:cNvSpPr txBox="1">
            <a:spLocks noChangeArrowheads="1"/>
          </p:cNvSpPr>
          <p:nvPr/>
        </p:nvSpPr>
        <p:spPr bwMode="auto">
          <a:xfrm>
            <a:off x="2765425" y="6157913"/>
            <a:ext cx="184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endParaRPr lang="en-US" sz="2000">
              <a:latin typeface="Helvetica" charset="0"/>
            </a:endParaRP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2079625"/>
            <a:ext cx="3594100" cy="194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3" y="4300538"/>
            <a:ext cx="239077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9750" y="2290763"/>
            <a:ext cx="1401763" cy="903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625" y="2266950"/>
            <a:ext cx="1074738" cy="92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6" name="Text Box 8"/>
          <p:cNvSpPr txBox="1">
            <a:spLocks noChangeArrowheads="1"/>
          </p:cNvSpPr>
          <p:nvPr/>
        </p:nvSpPr>
        <p:spPr bwMode="auto">
          <a:xfrm>
            <a:off x="4225925" y="3325813"/>
            <a:ext cx="2274888"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1600">
                <a:latin typeface="Helvetica" charset="0"/>
              </a:rPr>
              <a:t>Vertical polarization passes through horizontally arranged absorbers.</a:t>
            </a:r>
          </a:p>
        </p:txBody>
      </p:sp>
      <p:sp>
        <p:nvSpPr>
          <p:cNvPr id="58377" name="Text Box 9"/>
          <p:cNvSpPr txBox="1">
            <a:spLocks noChangeArrowheads="1"/>
          </p:cNvSpPr>
          <p:nvPr/>
        </p:nvSpPr>
        <p:spPr bwMode="auto">
          <a:xfrm>
            <a:off x="5280025" y="1814513"/>
            <a:ext cx="22733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2000">
                <a:latin typeface="Helvetica" charset="0"/>
              </a:rPr>
              <a:t>Polarization Filters</a:t>
            </a:r>
          </a:p>
        </p:txBody>
      </p:sp>
      <p:sp>
        <p:nvSpPr>
          <p:cNvPr id="58378" name="Text Box 10"/>
          <p:cNvSpPr txBox="1">
            <a:spLocks noChangeArrowheads="1"/>
          </p:cNvSpPr>
          <p:nvPr/>
        </p:nvSpPr>
        <p:spPr bwMode="auto">
          <a:xfrm>
            <a:off x="1165225" y="1814513"/>
            <a:ext cx="22304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2000">
                <a:latin typeface="Helvetica" charset="0"/>
              </a:rPr>
              <a:t>Wave Polarization</a:t>
            </a:r>
          </a:p>
        </p:txBody>
      </p:sp>
      <p:sp>
        <p:nvSpPr>
          <p:cNvPr id="58379" name="Rectangle 11"/>
          <p:cNvSpPr>
            <a:spLocks noChangeArrowheads="1"/>
          </p:cNvSpPr>
          <p:nvPr/>
        </p:nvSpPr>
        <p:spPr bwMode="auto">
          <a:xfrm>
            <a:off x="698500" y="2222500"/>
            <a:ext cx="3238500" cy="17653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en-US"/>
          </a:p>
        </p:txBody>
      </p:sp>
      <p:sp>
        <p:nvSpPr>
          <p:cNvPr id="58380" name="Text Box 12"/>
          <p:cNvSpPr txBox="1">
            <a:spLocks noChangeArrowheads="1"/>
          </p:cNvSpPr>
          <p:nvPr/>
        </p:nvSpPr>
        <p:spPr bwMode="auto">
          <a:xfrm>
            <a:off x="6575425" y="3300413"/>
            <a:ext cx="2338388"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1600">
                <a:latin typeface="Helvetica" charset="0"/>
              </a:rPr>
              <a:t>Horizontal  polarization does not pass through horizontally arranged absorbers.</a:t>
            </a:r>
          </a:p>
        </p:txBody>
      </p:sp>
      <p:sp>
        <p:nvSpPr>
          <p:cNvPr id="58381" name="Text Box 13"/>
          <p:cNvSpPr txBox="1">
            <a:spLocks noChangeArrowheads="1"/>
          </p:cNvSpPr>
          <p:nvPr/>
        </p:nvSpPr>
        <p:spPr bwMode="auto">
          <a:xfrm>
            <a:off x="847725" y="5664200"/>
            <a:ext cx="2947988"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1600">
                <a:latin typeface="Helvetica" charset="0"/>
              </a:rPr>
              <a:t>Mostly horizontal polarization is reflected from a flat surface.</a:t>
            </a:r>
          </a:p>
        </p:txBody>
      </p:sp>
      <p:sp>
        <p:nvSpPr>
          <p:cNvPr id="58382" name="Text Box 14"/>
          <p:cNvSpPr txBox="1">
            <a:spLocks noChangeArrowheads="1"/>
          </p:cNvSpPr>
          <p:nvPr/>
        </p:nvSpPr>
        <p:spPr bwMode="auto">
          <a:xfrm>
            <a:off x="6107113" y="6613525"/>
            <a:ext cx="304958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1000">
                <a:latin typeface="Helvetica" charset="0"/>
              </a:rPr>
              <a:t>Color figures from www.colorado.edu/physics/2000</a:t>
            </a:r>
          </a:p>
        </p:txBody>
      </p:sp>
      <p:pic>
        <p:nvPicPr>
          <p:cNvPr id="5838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800" y="4510088"/>
            <a:ext cx="2708275" cy="206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84"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675" y="4498975"/>
            <a:ext cx="2333625"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524000" y="304800"/>
            <a:ext cx="5943600" cy="1066800"/>
          </a:xfrm>
          <a:extLst>
            <a:ext uri="{91240B29-F687-4f45-9708-019B960494DF}">
              <a14:hiddenLine xmlns:a14="http://schemas.microsoft.com/office/drawing/2010/main" xmlns="" w="12700">
                <a:solidFill>
                  <a:schemeClr val="tx1"/>
                </a:solidFill>
                <a:miter lim="800000"/>
                <a:headEnd/>
                <a:tailEnd/>
              </a14:hiddenLine>
            </a:ext>
          </a:extLst>
        </p:spPr>
        <p:txBody>
          <a:bodyPr lIns="90477" tIns="44445" rIns="90477" bIns="44445" anchor="ctr"/>
          <a:lstStyle/>
          <a:p>
            <a:pPr>
              <a:defRPr/>
            </a:pPr>
            <a:r>
              <a:rPr lang="en-US" dirty="0">
                <a:cs typeface="+mj-cs"/>
              </a:rPr>
              <a:t>Radar Equation in Remote Sensing</a:t>
            </a:r>
          </a:p>
        </p:txBody>
      </p:sp>
      <p:sp>
        <p:nvSpPr>
          <p:cNvPr id="116739" name="Rectangle 3"/>
          <p:cNvSpPr>
            <a:spLocks noGrp="1" noChangeArrowheads="1"/>
          </p:cNvSpPr>
          <p:nvPr>
            <p:ph type="body" idx="4294967295"/>
          </p:nvPr>
        </p:nvSpPr>
        <p:spPr>
          <a:xfrm>
            <a:off x="179512" y="1439396"/>
            <a:ext cx="8640960" cy="2294404"/>
          </a:xfrm>
          <a:extLst>
            <a:ext uri="{91240B29-F687-4f45-9708-019B960494DF}">
              <a14:hiddenLine xmlns:a14="http://schemas.microsoft.com/office/drawing/2010/main" xmlns="" w="12700">
                <a:solidFill>
                  <a:schemeClr val="tx1"/>
                </a:solidFill>
                <a:miter lim="800000"/>
                <a:headEnd/>
                <a:tailEnd/>
              </a14:hiddenLine>
            </a:ext>
          </a:extLst>
        </p:spPr>
        <p:txBody>
          <a:bodyPr lIns="90477" tIns="44445" rIns="90477" bIns="44445"/>
          <a:lstStyle/>
          <a:p>
            <a:pPr>
              <a:buFont typeface="Arial"/>
              <a:buChar char="•"/>
              <a:defRPr/>
            </a:pPr>
            <a:r>
              <a:rPr lang="en-US" sz="1800" dirty="0"/>
              <a:t>Backscatter can be used to interpret surface properties</a:t>
            </a:r>
          </a:p>
          <a:p>
            <a:pPr lvl="1">
              <a:buFont typeface="Arial"/>
              <a:buChar char="•"/>
              <a:defRPr/>
            </a:pPr>
            <a:r>
              <a:rPr lang="en-US" sz="1400" dirty="0"/>
              <a:t>Often using wavelength and polarization to probe characteristics</a:t>
            </a:r>
          </a:p>
          <a:p>
            <a:pPr>
              <a:buFont typeface="Arial"/>
              <a:buChar char="•"/>
              <a:defRPr/>
            </a:pPr>
            <a:r>
              <a:rPr lang="en-US" sz="1800" dirty="0"/>
              <a:t>Other radar instrument characteristics affect the science performance</a:t>
            </a:r>
          </a:p>
          <a:p>
            <a:pPr lvl="1">
              <a:buFont typeface="Arial"/>
              <a:buChar char="•"/>
              <a:defRPr/>
            </a:pPr>
            <a:r>
              <a:rPr lang="en-US" sz="1600" dirty="0"/>
              <a:t>Wavelength and antenna size determine illuminated area and real-aperture resolution</a:t>
            </a:r>
          </a:p>
          <a:p>
            <a:pPr lvl="1">
              <a:buFont typeface="Arial"/>
              <a:buChar char="•"/>
              <a:defRPr/>
            </a:pPr>
            <a:r>
              <a:rPr lang="en-US" sz="1600" dirty="0"/>
              <a:t>Antenna size in flight direction determines resolution for a synthetic aperture radar</a:t>
            </a:r>
          </a:p>
          <a:p>
            <a:pPr lvl="1">
              <a:buFont typeface="Arial"/>
              <a:buChar char="•"/>
              <a:defRPr/>
            </a:pPr>
            <a:r>
              <a:rPr lang="en-US" sz="1600" dirty="0"/>
              <a:t>Antenna area determines ambiguity, or aliasing, performance and swath extent</a:t>
            </a:r>
          </a:p>
          <a:p>
            <a:pPr>
              <a:buFont typeface="Arial"/>
              <a:buChar char="•"/>
              <a:defRPr/>
            </a:pPr>
            <a:r>
              <a:rPr lang="en-US" sz="1800" dirty="0"/>
              <a:t>Sensitivity of the measurement determined by </a:t>
            </a:r>
            <a:r>
              <a:rPr lang="ja-JP" altLang="en-US" sz="1800" dirty="0">
                <a:latin typeface="Arial"/>
              </a:rPr>
              <a:t>“</a:t>
            </a:r>
            <a:r>
              <a:rPr lang="en-US" sz="1800" dirty="0"/>
              <a:t>radar equation</a:t>
            </a:r>
            <a:r>
              <a:rPr lang="ja-JP" altLang="en-US" sz="1800" dirty="0">
                <a:latin typeface="Arial"/>
              </a:rPr>
              <a:t>”</a:t>
            </a:r>
            <a:endParaRPr lang="en-US" sz="1800" dirty="0"/>
          </a:p>
        </p:txBody>
      </p:sp>
      <p:pic>
        <p:nvPicPr>
          <p:cNvPr id="14339"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36" y="3832412"/>
            <a:ext cx="8382000" cy="6681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64" name="Text Box 28"/>
          <p:cNvSpPr txBox="1">
            <a:spLocks noChangeArrowheads="1"/>
          </p:cNvSpPr>
          <p:nvPr/>
        </p:nvSpPr>
        <p:spPr bwMode="auto">
          <a:xfrm>
            <a:off x="346363" y="4572000"/>
            <a:ext cx="1870364" cy="242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lstStyle/>
          <a:p>
            <a:pPr>
              <a:defRPr/>
            </a:pPr>
            <a:r>
              <a:rPr lang="en-US" sz="1300" dirty="0">
                <a:solidFill>
                  <a:srgbClr val="000000"/>
                </a:solidFill>
              </a:rPr>
              <a:t>Signal-to-Noise </a:t>
            </a:r>
          </a:p>
          <a:p>
            <a:pPr>
              <a:defRPr/>
            </a:pPr>
            <a:r>
              <a:rPr lang="en-US" sz="1300" dirty="0">
                <a:solidFill>
                  <a:srgbClr val="000000"/>
                </a:solidFill>
              </a:rPr>
              <a:t>Ratio</a:t>
            </a:r>
          </a:p>
        </p:txBody>
      </p:sp>
      <p:sp>
        <p:nvSpPr>
          <p:cNvPr id="116768" name="Text Box 32"/>
          <p:cNvSpPr txBox="1">
            <a:spLocks noChangeArrowheads="1"/>
          </p:cNvSpPr>
          <p:nvPr/>
        </p:nvSpPr>
        <p:spPr bwMode="auto">
          <a:xfrm>
            <a:off x="4987636" y="5042647"/>
            <a:ext cx="1731818" cy="3361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lstStyle/>
          <a:p>
            <a:pPr>
              <a:defRPr/>
            </a:pPr>
            <a:r>
              <a:rPr lang="en-US" sz="1300">
                <a:solidFill>
                  <a:srgbClr val="000000"/>
                </a:solidFill>
              </a:rPr>
              <a:t>Receive Antenna Area</a:t>
            </a:r>
          </a:p>
        </p:txBody>
      </p:sp>
      <p:sp>
        <p:nvSpPr>
          <p:cNvPr id="116770" name="Text Box 34"/>
          <p:cNvSpPr txBox="1">
            <a:spLocks noChangeArrowheads="1"/>
          </p:cNvSpPr>
          <p:nvPr/>
        </p:nvSpPr>
        <p:spPr bwMode="auto">
          <a:xfrm>
            <a:off x="4433455" y="6454588"/>
            <a:ext cx="3048000" cy="403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lstStyle/>
          <a:p>
            <a:pPr>
              <a:defRPr/>
            </a:pPr>
            <a:r>
              <a:rPr lang="en-US" sz="1300">
                <a:solidFill>
                  <a:srgbClr val="000000"/>
                </a:solidFill>
              </a:rPr>
              <a:t>Radar cross-section or </a:t>
            </a:r>
            <a:r>
              <a:rPr lang="ja-JP" altLang="en-US" sz="1300">
                <a:solidFill>
                  <a:srgbClr val="000000"/>
                </a:solidFill>
                <a:latin typeface="Arial"/>
              </a:rPr>
              <a:t>“</a:t>
            </a:r>
            <a:r>
              <a:rPr lang="en-US" sz="1300">
                <a:solidFill>
                  <a:srgbClr val="000000"/>
                </a:solidFill>
              </a:rPr>
              <a:t>Reflectivity</a:t>
            </a:r>
            <a:r>
              <a:rPr lang="ja-JP" altLang="en-US" sz="1300">
                <a:solidFill>
                  <a:srgbClr val="000000"/>
                </a:solidFill>
                <a:latin typeface="Arial"/>
              </a:rPr>
              <a:t>”</a:t>
            </a:r>
            <a:endParaRPr lang="en-US" sz="1300">
              <a:solidFill>
                <a:srgbClr val="000000"/>
              </a:solidFill>
            </a:endParaRPr>
          </a:p>
        </p:txBody>
      </p:sp>
      <p:sp>
        <p:nvSpPr>
          <p:cNvPr id="116771" name="Text Box 35"/>
          <p:cNvSpPr txBox="1">
            <a:spLocks noChangeArrowheads="1"/>
          </p:cNvSpPr>
          <p:nvPr/>
        </p:nvSpPr>
        <p:spPr bwMode="auto">
          <a:xfrm>
            <a:off x="5541818" y="5513294"/>
            <a:ext cx="1939636" cy="3361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lstStyle/>
          <a:p>
            <a:pPr>
              <a:defRPr/>
            </a:pPr>
            <a:r>
              <a:rPr lang="en-US" sz="1300">
                <a:solidFill>
                  <a:srgbClr val="000000"/>
                </a:solidFill>
              </a:rPr>
              <a:t>System Efficiency/Losses</a:t>
            </a:r>
          </a:p>
        </p:txBody>
      </p:sp>
      <p:sp>
        <p:nvSpPr>
          <p:cNvPr id="116772" name="Text Box 36"/>
          <p:cNvSpPr txBox="1">
            <a:spLocks noChangeArrowheads="1"/>
          </p:cNvSpPr>
          <p:nvPr/>
        </p:nvSpPr>
        <p:spPr bwMode="auto">
          <a:xfrm>
            <a:off x="6719455" y="5849471"/>
            <a:ext cx="1939636" cy="3361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lstStyle/>
          <a:p>
            <a:pPr>
              <a:defRPr/>
            </a:pPr>
            <a:r>
              <a:rPr lang="en-US" sz="1300">
                <a:solidFill>
                  <a:srgbClr val="000000"/>
                </a:solidFill>
              </a:rPr>
              <a:t>Receiver Temperature</a:t>
            </a:r>
          </a:p>
        </p:txBody>
      </p:sp>
      <p:sp>
        <p:nvSpPr>
          <p:cNvPr id="116773" name="Text Box 37"/>
          <p:cNvSpPr txBox="1">
            <a:spLocks noChangeArrowheads="1"/>
          </p:cNvSpPr>
          <p:nvPr/>
        </p:nvSpPr>
        <p:spPr bwMode="auto">
          <a:xfrm>
            <a:off x="7204364" y="6320118"/>
            <a:ext cx="1939636" cy="3361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lstStyle/>
          <a:p>
            <a:pPr>
              <a:defRPr/>
            </a:pPr>
            <a:r>
              <a:rPr lang="en-US" sz="1300">
                <a:solidFill>
                  <a:srgbClr val="000000"/>
                </a:solidFill>
              </a:rPr>
              <a:t>Receiver Bandwidth</a:t>
            </a:r>
          </a:p>
        </p:txBody>
      </p:sp>
      <p:sp>
        <p:nvSpPr>
          <p:cNvPr id="116774" name="Line 38"/>
          <p:cNvSpPr>
            <a:spLocks noChangeShapeType="1"/>
          </p:cNvSpPr>
          <p:nvPr/>
        </p:nvSpPr>
        <p:spPr bwMode="auto">
          <a:xfrm>
            <a:off x="554182" y="4370294"/>
            <a:ext cx="0" cy="20170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solidFill>
                <a:srgbClr val="000000"/>
              </a:solidFill>
              <a:cs typeface="+mn-cs"/>
            </a:endParaRPr>
          </a:p>
        </p:txBody>
      </p:sp>
      <p:sp>
        <p:nvSpPr>
          <p:cNvPr id="116775" name="Line 39"/>
          <p:cNvSpPr>
            <a:spLocks noChangeShapeType="1"/>
          </p:cNvSpPr>
          <p:nvPr/>
        </p:nvSpPr>
        <p:spPr bwMode="auto">
          <a:xfrm>
            <a:off x="1662545" y="4572000"/>
            <a:ext cx="0" cy="5378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solidFill>
                <a:srgbClr val="000000"/>
              </a:solidFill>
              <a:cs typeface="+mn-cs"/>
            </a:endParaRPr>
          </a:p>
        </p:txBody>
      </p:sp>
      <p:sp>
        <p:nvSpPr>
          <p:cNvPr id="116776" name="Line 40"/>
          <p:cNvSpPr>
            <a:spLocks noChangeShapeType="1"/>
          </p:cNvSpPr>
          <p:nvPr/>
        </p:nvSpPr>
        <p:spPr bwMode="auto">
          <a:xfrm>
            <a:off x="2493818" y="4572000"/>
            <a:ext cx="0" cy="107576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solidFill>
                <a:srgbClr val="000000"/>
              </a:solidFill>
              <a:cs typeface="+mn-cs"/>
            </a:endParaRPr>
          </a:p>
        </p:txBody>
      </p:sp>
      <p:sp>
        <p:nvSpPr>
          <p:cNvPr id="116777" name="Line 41"/>
          <p:cNvSpPr>
            <a:spLocks noChangeShapeType="1"/>
          </p:cNvSpPr>
          <p:nvPr/>
        </p:nvSpPr>
        <p:spPr bwMode="auto">
          <a:xfrm>
            <a:off x="3948545" y="4572000"/>
            <a:ext cx="0" cy="14791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solidFill>
                <a:srgbClr val="000000"/>
              </a:solidFill>
              <a:cs typeface="+mn-cs"/>
            </a:endParaRPr>
          </a:p>
        </p:txBody>
      </p:sp>
      <p:sp>
        <p:nvSpPr>
          <p:cNvPr id="116766" name="Text Box 30"/>
          <p:cNvSpPr txBox="1">
            <a:spLocks noChangeArrowheads="1"/>
          </p:cNvSpPr>
          <p:nvPr/>
        </p:nvSpPr>
        <p:spPr bwMode="auto">
          <a:xfrm>
            <a:off x="1385454" y="5109882"/>
            <a:ext cx="1385455" cy="24232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lstStyle/>
          <a:p>
            <a:pPr>
              <a:defRPr/>
            </a:pPr>
            <a:r>
              <a:rPr lang="en-US" sz="1300">
                <a:solidFill>
                  <a:srgbClr val="000000"/>
                </a:solidFill>
              </a:rPr>
              <a:t>Transmit Power</a:t>
            </a:r>
          </a:p>
        </p:txBody>
      </p:sp>
      <p:sp>
        <p:nvSpPr>
          <p:cNvPr id="116767" name="Text Box 31"/>
          <p:cNvSpPr txBox="1">
            <a:spLocks noChangeArrowheads="1"/>
          </p:cNvSpPr>
          <p:nvPr/>
        </p:nvSpPr>
        <p:spPr bwMode="auto">
          <a:xfrm>
            <a:off x="2286000" y="5647764"/>
            <a:ext cx="1801091" cy="24232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lstStyle/>
          <a:p>
            <a:pPr>
              <a:defRPr/>
            </a:pPr>
            <a:r>
              <a:rPr lang="en-US" sz="1300">
                <a:solidFill>
                  <a:srgbClr val="000000"/>
                </a:solidFill>
              </a:rPr>
              <a:t>Transmit Antenna Gain</a:t>
            </a:r>
          </a:p>
        </p:txBody>
      </p:sp>
      <p:sp>
        <p:nvSpPr>
          <p:cNvPr id="116778" name="Line 42"/>
          <p:cNvSpPr>
            <a:spLocks noChangeShapeType="1"/>
          </p:cNvSpPr>
          <p:nvPr/>
        </p:nvSpPr>
        <p:spPr bwMode="auto">
          <a:xfrm>
            <a:off x="4572000" y="4572000"/>
            <a:ext cx="0" cy="1882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solidFill>
                <a:srgbClr val="000000"/>
              </a:solidFill>
              <a:cs typeface="+mn-cs"/>
            </a:endParaRPr>
          </a:p>
        </p:txBody>
      </p:sp>
      <p:sp>
        <p:nvSpPr>
          <p:cNvPr id="116769" name="Text Box 33"/>
          <p:cNvSpPr txBox="1">
            <a:spLocks noChangeArrowheads="1"/>
          </p:cNvSpPr>
          <p:nvPr/>
        </p:nvSpPr>
        <p:spPr bwMode="auto">
          <a:xfrm>
            <a:off x="3740727" y="6051176"/>
            <a:ext cx="1316182" cy="26894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lstStyle/>
          <a:p>
            <a:pPr>
              <a:defRPr/>
            </a:pPr>
            <a:r>
              <a:rPr lang="en-US" sz="1300">
                <a:solidFill>
                  <a:srgbClr val="000000"/>
                </a:solidFill>
              </a:rPr>
              <a:t>Range (distance)</a:t>
            </a:r>
          </a:p>
        </p:txBody>
      </p:sp>
      <p:sp>
        <p:nvSpPr>
          <p:cNvPr id="116779" name="Line 43"/>
          <p:cNvSpPr>
            <a:spLocks noChangeShapeType="1"/>
          </p:cNvSpPr>
          <p:nvPr/>
        </p:nvSpPr>
        <p:spPr bwMode="auto">
          <a:xfrm>
            <a:off x="6580909" y="4572000"/>
            <a:ext cx="0" cy="47064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solidFill>
                <a:srgbClr val="000000"/>
              </a:solidFill>
              <a:cs typeface="+mn-cs"/>
            </a:endParaRPr>
          </a:p>
        </p:txBody>
      </p:sp>
      <p:sp>
        <p:nvSpPr>
          <p:cNvPr id="116780" name="Line 44"/>
          <p:cNvSpPr>
            <a:spLocks noChangeShapeType="1"/>
          </p:cNvSpPr>
          <p:nvPr/>
        </p:nvSpPr>
        <p:spPr bwMode="auto">
          <a:xfrm>
            <a:off x="7273636" y="4572000"/>
            <a:ext cx="0" cy="94129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solidFill>
                <a:srgbClr val="000000"/>
              </a:solidFill>
              <a:cs typeface="+mn-cs"/>
            </a:endParaRPr>
          </a:p>
        </p:txBody>
      </p:sp>
      <p:sp>
        <p:nvSpPr>
          <p:cNvPr id="116782" name="Line 46"/>
          <p:cNvSpPr>
            <a:spLocks noChangeShapeType="1"/>
          </p:cNvSpPr>
          <p:nvPr/>
        </p:nvSpPr>
        <p:spPr bwMode="auto">
          <a:xfrm>
            <a:off x="8312727" y="4572000"/>
            <a:ext cx="0" cy="12102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solidFill>
                <a:srgbClr val="000000"/>
              </a:solidFill>
              <a:cs typeface="+mn-cs"/>
            </a:endParaRPr>
          </a:p>
        </p:txBody>
      </p:sp>
      <p:sp>
        <p:nvSpPr>
          <p:cNvPr id="116783" name="Line 47"/>
          <p:cNvSpPr>
            <a:spLocks noChangeShapeType="1"/>
          </p:cNvSpPr>
          <p:nvPr/>
        </p:nvSpPr>
        <p:spPr bwMode="auto">
          <a:xfrm>
            <a:off x="8589818" y="4572000"/>
            <a:ext cx="0" cy="16808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58" tIns="41029" rIns="82058" bIns="41029" anchor="ctr"/>
          <a:lstStyle/>
          <a:p>
            <a:pPr>
              <a:defRPr/>
            </a:pPr>
            <a:endParaRPr lang="en-US">
              <a:solidFill>
                <a:srgbClr val="000000"/>
              </a:solidFill>
              <a:cs typeface="+mn-cs"/>
            </a:endParaRPr>
          </a:p>
        </p:txBody>
      </p:sp>
    </p:spTree>
    <p:extLst>
      <p:ext uri="{BB962C8B-B14F-4D97-AF65-F5344CB8AC3E}">
        <p14:creationId xmlns:p14="http://schemas.microsoft.com/office/powerpoint/2010/main" val="102409540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130"/>
          <p:cNvSpPr/>
          <p:nvPr/>
        </p:nvSpPr>
        <p:spPr>
          <a:xfrm>
            <a:off x="924347" y="2803461"/>
            <a:ext cx="1205669" cy="1583388"/>
          </a:xfrm>
          <a:custGeom>
            <a:avLst/>
            <a:gdLst>
              <a:gd name="connsiteX0" fmla="*/ 0 w 1205669"/>
              <a:gd name="connsiteY0" fmla="*/ 1583388 h 1583388"/>
              <a:gd name="connsiteX1" fmla="*/ 385814 w 1205669"/>
              <a:gd name="connsiteY1" fmla="*/ 570662 h 1583388"/>
              <a:gd name="connsiteX2" fmla="*/ 1205669 w 1205669"/>
              <a:gd name="connsiteY2" fmla="*/ 0 h 1583388"/>
              <a:gd name="connsiteX3" fmla="*/ 908271 w 1205669"/>
              <a:gd name="connsiteY3" fmla="*/ 731412 h 1583388"/>
              <a:gd name="connsiteX4" fmla="*/ 0 w 1205669"/>
              <a:gd name="connsiteY4" fmla="*/ 1583388 h 1583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9" h="1583388">
                <a:moveTo>
                  <a:pt x="0" y="1583388"/>
                </a:moveTo>
                <a:lnTo>
                  <a:pt x="385814" y="570662"/>
                </a:lnTo>
                <a:lnTo>
                  <a:pt x="1205669" y="0"/>
                </a:lnTo>
                <a:lnTo>
                  <a:pt x="908271" y="731412"/>
                </a:lnTo>
                <a:lnTo>
                  <a:pt x="0" y="1583388"/>
                </a:lnTo>
                <a:close/>
              </a:path>
            </a:pathLst>
          </a:custGeom>
          <a:solidFill>
            <a:srgbClr val="CCFFCC"/>
          </a:solidFill>
          <a:ln>
            <a:no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cxnSp>
        <p:nvCxnSpPr>
          <p:cNvPr id="52" name="Straight Connector 51"/>
          <p:cNvCxnSpPr/>
          <p:nvPr/>
        </p:nvCxnSpPr>
        <p:spPr bwMode="auto">
          <a:xfrm flipV="1">
            <a:off x="1808180" y="2811498"/>
            <a:ext cx="321829" cy="74717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a:xfrm>
            <a:off x="685800" y="304800"/>
            <a:ext cx="7772400" cy="685800"/>
          </a:xfrm>
        </p:spPr>
        <p:txBody>
          <a:bodyPr/>
          <a:lstStyle/>
          <a:p>
            <a:r>
              <a:rPr lang="en-US" dirty="0"/>
              <a:t>SAR Imagery and Speckle</a:t>
            </a:r>
          </a:p>
        </p:txBody>
      </p:sp>
      <p:sp>
        <p:nvSpPr>
          <p:cNvPr id="3" name="Content Placeholder 2"/>
          <p:cNvSpPr>
            <a:spLocks noGrp="1"/>
          </p:cNvSpPr>
          <p:nvPr>
            <p:ph idx="1"/>
          </p:nvPr>
        </p:nvSpPr>
        <p:spPr>
          <a:xfrm>
            <a:off x="135759" y="958425"/>
            <a:ext cx="8578684" cy="1784775"/>
          </a:xfrm>
        </p:spPr>
        <p:txBody>
          <a:bodyPr/>
          <a:lstStyle/>
          <a:p>
            <a:r>
              <a:rPr lang="en-US" sz="2000" dirty="0"/>
              <a:t>Full resolution SAR imagery has a grainy appearance called speckle, which is a phenomena due to the coherent nature of SAR imaging. </a:t>
            </a:r>
          </a:p>
          <a:p>
            <a:r>
              <a:rPr lang="en-US" sz="2000" dirty="0"/>
              <a:t>The total signal return from a resolution cell is the coherent sum of the returns from all the individual </a:t>
            </a:r>
            <a:r>
              <a:rPr lang="en-US" sz="2000" dirty="0" err="1"/>
              <a:t>scatterers</a:t>
            </a:r>
            <a:r>
              <a:rPr lang="en-US" sz="2000" dirty="0"/>
              <a:t> within it that are generally randomly distributed. </a:t>
            </a:r>
          </a:p>
        </p:txBody>
      </p:sp>
      <p:sp>
        <p:nvSpPr>
          <p:cNvPr id="5" name="Rectangle 4"/>
          <p:cNvSpPr/>
          <p:nvPr/>
        </p:nvSpPr>
        <p:spPr bwMode="auto">
          <a:xfrm>
            <a:off x="6123404" y="5894428"/>
            <a:ext cx="419567" cy="2381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grpSp>
        <p:nvGrpSpPr>
          <p:cNvPr id="41" name="Group 40"/>
          <p:cNvGrpSpPr/>
          <p:nvPr/>
        </p:nvGrpSpPr>
        <p:grpSpPr>
          <a:xfrm>
            <a:off x="940416" y="3414309"/>
            <a:ext cx="2202356" cy="972539"/>
            <a:chOff x="1519144" y="2925651"/>
            <a:chExt cx="2202356" cy="972539"/>
          </a:xfrm>
        </p:grpSpPr>
        <p:sp>
          <p:nvSpPr>
            <p:cNvPr id="20" name="Freeform 19"/>
            <p:cNvSpPr/>
            <p:nvPr/>
          </p:nvSpPr>
          <p:spPr>
            <a:xfrm>
              <a:off x="1519144" y="3062290"/>
              <a:ext cx="2202356" cy="835900"/>
            </a:xfrm>
            <a:custGeom>
              <a:avLst/>
              <a:gdLst>
                <a:gd name="connsiteX0" fmla="*/ 868082 w 2202356"/>
                <a:gd name="connsiteY0" fmla="*/ 0 h 835900"/>
                <a:gd name="connsiteX1" fmla="*/ 0 w 2202356"/>
                <a:gd name="connsiteY1" fmla="*/ 835900 h 835900"/>
                <a:gd name="connsiteX2" fmla="*/ 1358388 w 2202356"/>
                <a:gd name="connsiteY2" fmla="*/ 827863 h 835900"/>
                <a:gd name="connsiteX3" fmla="*/ 2202356 w 2202356"/>
                <a:gd name="connsiteY3" fmla="*/ 0 h 835900"/>
                <a:gd name="connsiteX4" fmla="*/ 868082 w 2202356"/>
                <a:gd name="connsiteY4" fmla="*/ 0 h 8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56" h="835900">
                  <a:moveTo>
                    <a:pt x="868082" y="0"/>
                  </a:moveTo>
                  <a:lnTo>
                    <a:pt x="0" y="835900"/>
                  </a:lnTo>
                  <a:lnTo>
                    <a:pt x="1358388" y="827863"/>
                  </a:lnTo>
                  <a:lnTo>
                    <a:pt x="2202356" y="0"/>
                  </a:lnTo>
                  <a:lnTo>
                    <a:pt x="868082" y="0"/>
                  </a:lnTo>
                  <a:close/>
                </a:path>
              </a:pathLst>
            </a:custGeom>
            <a:blipFill rotWithShape="1">
              <a:blip r:embed="rId2">
                <a:alphaModFix amt="31000"/>
              </a:blip>
              <a:tile tx="0" ty="0" sx="100000" sy="100000" flip="none" algn="tl"/>
            </a:blip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21" name="Can 20"/>
            <p:cNvSpPr/>
            <p:nvPr/>
          </p:nvSpPr>
          <p:spPr bwMode="auto">
            <a:xfrm>
              <a:off x="2379189" y="2925651"/>
              <a:ext cx="176831" cy="305425"/>
            </a:xfrm>
            <a:prstGeom prst="can">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24" name="Can 23"/>
            <p:cNvSpPr/>
            <p:nvPr/>
          </p:nvSpPr>
          <p:spPr bwMode="auto">
            <a:xfrm>
              <a:off x="2491401" y="3335564"/>
              <a:ext cx="144998" cy="176512"/>
            </a:xfrm>
            <a:prstGeom prst="can">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25" name="Can 24"/>
            <p:cNvSpPr/>
            <p:nvPr/>
          </p:nvSpPr>
          <p:spPr bwMode="auto">
            <a:xfrm>
              <a:off x="1929072" y="3206964"/>
              <a:ext cx="168157" cy="570037"/>
            </a:xfrm>
            <a:prstGeom prst="can">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26" name="Can 25"/>
            <p:cNvSpPr/>
            <p:nvPr/>
          </p:nvSpPr>
          <p:spPr bwMode="auto">
            <a:xfrm>
              <a:off x="3157902" y="3029201"/>
              <a:ext cx="65256" cy="305425"/>
            </a:xfrm>
            <a:prstGeom prst="can">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27" name="Can 26"/>
            <p:cNvSpPr/>
            <p:nvPr/>
          </p:nvSpPr>
          <p:spPr bwMode="auto">
            <a:xfrm>
              <a:off x="2747656" y="3640989"/>
              <a:ext cx="89688" cy="175574"/>
            </a:xfrm>
            <a:prstGeom prst="can">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28" name="Can 27"/>
            <p:cNvSpPr/>
            <p:nvPr/>
          </p:nvSpPr>
          <p:spPr bwMode="auto">
            <a:xfrm>
              <a:off x="2843791" y="3126590"/>
              <a:ext cx="162345" cy="464612"/>
            </a:xfrm>
            <a:prstGeom prst="can">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29" name="Can 28"/>
            <p:cNvSpPr/>
            <p:nvPr/>
          </p:nvSpPr>
          <p:spPr bwMode="auto">
            <a:xfrm>
              <a:off x="2312977" y="3486400"/>
              <a:ext cx="130513" cy="305425"/>
            </a:xfrm>
            <a:prstGeom prst="can">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grpSp>
      <p:grpSp>
        <p:nvGrpSpPr>
          <p:cNvPr id="42" name="Group 41"/>
          <p:cNvGrpSpPr/>
          <p:nvPr/>
        </p:nvGrpSpPr>
        <p:grpSpPr>
          <a:xfrm>
            <a:off x="6503181" y="3204370"/>
            <a:ext cx="2202356" cy="1181201"/>
            <a:chOff x="5521649" y="2813126"/>
            <a:chExt cx="2202356" cy="1181201"/>
          </a:xfrm>
        </p:grpSpPr>
        <p:sp>
          <p:nvSpPr>
            <p:cNvPr id="30" name="Freeform 29"/>
            <p:cNvSpPr/>
            <p:nvPr/>
          </p:nvSpPr>
          <p:spPr>
            <a:xfrm>
              <a:off x="5521649" y="3158427"/>
              <a:ext cx="2202356" cy="835900"/>
            </a:xfrm>
            <a:custGeom>
              <a:avLst/>
              <a:gdLst>
                <a:gd name="connsiteX0" fmla="*/ 868082 w 2202356"/>
                <a:gd name="connsiteY0" fmla="*/ 0 h 835900"/>
                <a:gd name="connsiteX1" fmla="*/ 0 w 2202356"/>
                <a:gd name="connsiteY1" fmla="*/ 835900 h 835900"/>
                <a:gd name="connsiteX2" fmla="*/ 1358388 w 2202356"/>
                <a:gd name="connsiteY2" fmla="*/ 827863 h 835900"/>
                <a:gd name="connsiteX3" fmla="*/ 2202356 w 2202356"/>
                <a:gd name="connsiteY3" fmla="*/ 0 h 835900"/>
                <a:gd name="connsiteX4" fmla="*/ 868082 w 2202356"/>
                <a:gd name="connsiteY4" fmla="*/ 0 h 8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56" h="835900">
                  <a:moveTo>
                    <a:pt x="868082" y="0"/>
                  </a:moveTo>
                  <a:lnTo>
                    <a:pt x="0" y="835900"/>
                  </a:lnTo>
                  <a:lnTo>
                    <a:pt x="1358388" y="827863"/>
                  </a:lnTo>
                  <a:lnTo>
                    <a:pt x="2202356" y="0"/>
                  </a:lnTo>
                  <a:lnTo>
                    <a:pt x="868082" y="0"/>
                  </a:lnTo>
                  <a:close/>
                </a:path>
              </a:pathLst>
            </a:custGeom>
            <a:blipFill rotWithShape="1">
              <a:blip r:embed="rId2">
                <a:alphaModFix amt="31000"/>
              </a:blip>
              <a:tile tx="0" ty="0" sx="100000" sy="100000" flip="none" algn="tl"/>
            </a:blip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31" name="Can 30"/>
            <p:cNvSpPr/>
            <p:nvPr/>
          </p:nvSpPr>
          <p:spPr bwMode="auto">
            <a:xfrm>
              <a:off x="6381694" y="3021788"/>
              <a:ext cx="176831" cy="305425"/>
            </a:xfrm>
            <a:prstGeom prst="can">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32" name="Can 31"/>
            <p:cNvSpPr/>
            <p:nvPr/>
          </p:nvSpPr>
          <p:spPr bwMode="auto">
            <a:xfrm>
              <a:off x="6582322" y="3745164"/>
              <a:ext cx="144998" cy="176512"/>
            </a:xfrm>
            <a:prstGeom prst="can">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33" name="Can 32"/>
            <p:cNvSpPr/>
            <p:nvPr/>
          </p:nvSpPr>
          <p:spPr bwMode="auto">
            <a:xfrm>
              <a:off x="5634180" y="3504352"/>
              <a:ext cx="136960" cy="457198"/>
            </a:xfrm>
            <a:prstGeom prst="can">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34" name="Can 33"/>
            <p:cNvSpPr/>
            <p:nvPr/>
          </p:nvSpPr>
          <p:spPr bwMode="auto">
            <a:xfrm>
              <a:off x="6742441" y="3077112"/>
              <a:ext cx="65256" cy="305425"/>
            </a:xfrm>
            <a:prstGeom prst="can">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35" name="Can 34"/>
            <p:cNvSpPr/>
            <p:nvPr/>
          </p:nvSpPr>
          <p:spPr bwMode="auto">
            <a:xfrm>
              <a:off x="6308082" y="3423664"/>
              <a:ext cx="89688" cy="175574"/>
            </a:xfrm>
            <a:prstGeom prst="can">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37" name="Can 36"/>
            <p:cNvSpPr/>
            <p:nvPr/>
          </p:nvSpPr>
          <p:spPr bwMode="auto">
            <a:xfrm>
              <a:off x="6524465" y="3389636"/>
              <a:ext cx="130513" cy="305425"/>
            </a:xfrm>
            <a:prstGeom prst="can">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38" name="Can 37"/>
            <p:cNvSpPr/>
            <p:nvPr/>
          </p:nvSpPr>
          <p:spPr bwMode="auto">
            <a:xfrm>
              <a:off x="6084613" y="3101853"/>
              <a:ext cx="64303" cy="570037"/>
            </a:xfrm>
            <a:prstGeom prst="can">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39" name="Can 38"/>
            <p:cNvSpPr/>
            <p:nvPr/>
          </p:nvSpPr>
          <p:spPr bwMode="auto">
            <a:xfrm>
              <a:off x="6775864" y="3488277"/>
              <a:ext cx="151127" cy="279749"/>
            </a:xfrm>
            <a:prstGeom prst="can">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40" name="Can 39"/>
            <p:cNvSpPr/>
            <p:nvPr/>
          </p:nvSpPr>
          <p:spPr bwMode="auto">
            <a:xfrm>
              <a:off x="7120218" y="3101226"/>
              <a:ext cx="322783" cy="306675"/>
            </a:xfrm>
            <a:prstGeom prst="can">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sp>
          <p:nvSpPr>
            <p:cNvPr id="36" name="Can 35"/>
            <p:cNvSpPr/>
            <p:nvPr/>
          </p:nvSpPr>
          <p:spPr bwMode="auto">
            <a:xfrm>
              <a:off x="7008959" y="2813126"/>
              <a:ext cx="168475" cy="817950"/>
            </a:xfrm>
            <a:prstGeom prst="can">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grpSp>
      <p:sp>
        <p:nvSpPr>
          <p:cNvPr id="43" name="TextBox 42"/>
          <p:cNvSpPr txBox="1"/>
          <p:nvPr/>
        </p:nvSpPr>
        <p:spPr>
          <a:xfrm>
            <a:off x="1141360" y="4567535"/>
            <a:ext cx="1245499" cy="461665"/>
          </a:xfrm>
          <a:prstGeom prst="rect">
            <a:avLst/>
          </a:prstGeom>
          <a:noFill/>
        </p:spPr>
        <p:txBody>
          <a:bodyPr wrap="square" rtlCol="0">
            <a:spAutoFit/>
          </a:bodyPr>
          <a:lstStyle/>
          <a:p>
            <a:r>
              <a:rPr lang="en-US" b="1" dirty="0">
                <a:solidFill>
                  <a:schemeClr val="tx1"/>
                </a:solidFill>
                <a:latin typeface="+mj-lt"/>
              </a:rPr>
              <a:t>Pixel N</a:t>
            </a:r>
          </a:p>
        </p:txBody>
      </p:sp>
      <p:sp>
        <p:nvSpPr>
          <p:cNvPr id="44" name="TextBox 43"/>
          <p:cNvSpPr txBox="1"/>
          <p:nvPr/>
        </p:nvSpPr>
        <p:spPr>
          <a:xfrm>
            <a:off x="6755025" y="4567535"/>
            <a:ext cx="1281484" cy="461665"/>
          </a:xfrm>
          <a:prstGeom prst="rect">
            <a:avLst/>
          </a:prstGeom>
          <a:noFill/>
        </p:spPr>
        <p:txBody>
          <a:bodyPr wrap="square" rtlCol="0">
            <a:spAutoFit/>
          </a:bodyPr>
          <a:lstStyle/>
          <a:p>
            <a:r>
              <a:rPr lang="en-US" b="1" dirty="0">
                <a:solidFill>
                  <a:schemeClr val="tx1"/>
                </a:solidFill>
                <a:latin typeface="+mj-lt"/>
              </a:rPr>
              <a:t>Pixel M</a:t>
            </a:r>
          </a:p>
        </p:txBody>
      </p:sp>
      <p:cxnSp>
        <p:nvCxnSpPr>
          <p:cNvPr id="46" name="Straight Connector 45"/>
          <p:cNvCxnSpPr/>
          <p:nvPr/>
        </p:nvCxnSpPr>
        <p:spPr bwMode="auto">
          <a:xfrm flipV="1">
            <a:off x="932378" y="3366086"/>
            <a:ext cx="393851" cy="102076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flipH="1" flipV="1">
            <a:off x="208976" y="2980286"/>
            <a:ext cx="1302125" cy="58674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flipH="1">
            <a:off x="1310156" y="2811498"/>
            <a:ext cx="803778" cy="562626"/>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4" name="Picture 6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397" y="3311823"/>
            <a:ext cx="131661" cy="182863"/>
          </a:xfrm>
          <a:prstGeom prst="rect">
            <a:avLst/>
          </a:prstGeom>
        </p:spPr>
      </p:pic>
      <p:cxnSp>
        <p:nvCxnSpPr>
          <p:cNvPr id="66" name="Straight Connector 65"/>
          <p:cNvCxnSpPr>
            <a:stCxn id="26" idx="1"/>
          </p:cNvCxnSpPr>
          <p:nvPr/>
        </p:nvCxnSpPr>
        <p:spPr bwMode="auto">
          <a:xfrm flipH="1" flipV="1">
            <a:off x="1856724" y="3205336"/>
            <a:ext cx="755078" cy="312523"/>
          </a:xfrm>
          <a:prstGeom prst="line">
            <a:avLst/>
          </a:prstGeom>
          <a:solidFill>
            <a:schemeClr val="accent1"/>
          </a:solidFill>
          <a:ln w="19050" cap="flat" cmpd="sng" algn="ctr">
            <a:solidFill>
              <a:schemeClr val="tx1"/>
            </a:solidFill>
            <a:prstDash val="dash"/>
            <a:round/>
            <a:headEnd type="none" w="med" len="med"/>
            <a:tailEnd type="none" w="med" len="med"/>
          </a:ln>
          <a:effectLst/>
        </p:spPr>
      </p:cxnSp>
      <p:pic>
        <p:nvPicPr>
          <p:cNvPr id="67" name="Picture 6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6065">
            <a:off x="2150677" y="3128357"/>
            <a:ext cx="440372" cy="241494"/>
          </a:xfrm>
          <a:prstGeom prst="rect">
            <a:avLst/>
          </a:prstGeom>
        </p:spPr>
      </p:pic>
      <p:pic>
        <p:nvPicPr>
          <p:cNvPr id="68" name="Picture 6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408" y="5171521"/>
            <a:ext cx="3276684" cy="973818"/>
          </a:xfrm>
          <a:prstGeom prst="rect">
            <a:avLst/>
          </a:prstGeom>
        </p:spPr>
      </p:pic>
      <p:sp>
        <p:nvSpPr>
          <p:cNvPr id="69" name="TextBox 68"/>
          <p:cNvSpPr txBox="1"/>
          <p:nvPr/>
        </p:nvSpPr>
        <p:spPr>
          <a:xfrm>
            <a:off x="3351759" y="2533471"/>
            <a:ext cx="2740889" cy="1077218"/>
          </a:xfrm>
          <a:prstGeom prst="rect">
            <a:avLst/>
          </a:prstGeom>
          <a:noFill/>
          <a:ln>
            <a:solidFill>
              <a:schemeClr val="tx1"/>
            </a:solidFill>
          </a:ln>
        </p:spPr>
        <p:txBody>
          <a:bodyPr wrap="square" rtlCol="0">
            <a:spAutoFit/>
          </a:bodyPr>
          <a:lstStyle/>
          <a:p>
            <a:r>
              <a:rPr lang="en-US" sz="1600" dirty="0">
                <a:latin typeface="+mj-lt"/>
              </a:rPr>
              <a:t>Number and arrangement of scattering elements within resolution cell varies from pixel to pixel.</a:t>
            </a:r>
          </a:p>
        </p:txBody>
      </p:sp>
      <p:sp>
        <p:nvSpPr>
          <p:cNvPr id="70" name="TextBox 69"/>
          <p:cNvSpPr txBox="1"/>
          <p:nvPr/>
        </p:nvSpPr>
        <p:spPr>
          <a:xfrm>
            <a:off x="3216772" y="3788102"/>
            <a:ext cx="2992480" cy="830997"/>
          </a:xfrm>
          <a:prstGeom prst="rect">
            <a:avLst/>
          </a:prstGeom>
          <a:noFill/>
        </p:spPr>
        <p:txBody>
          <a:bodyPr wrap="square" rtlCol="0">
            <a:spAutoFit/>
          </a:bodyPr>
          <a:lstStyle/>
          <a:p>
            <a:pPr algn="just"/>
            <a:r>
              <a:rPr lang="en-US" sz="1600" dirty="0">
                <a:latin typeface="+mj-lt"/>
              </a:rPr>
              <a:t>Returned signal is a coherent combination of the returns from the scattering elements.</a:t>
            </a:r>
          </a:p>
        </p:txBody>
      </p:sp>
      <p:sp>
        <p:nvSpPr>
          <p:cNvPr id="71" name="Right Brace 70"/>
          <p:cNvSpPr/>
          <p:nvPr/>
        </p:nvSpPr>
        <p:spPr bwMode="auto">
          <a:xfrm rot="5400000">
            <a:off x="4543384" y="3367932"/>
            <a:ext cx="303161" cy="2923975"/>
          </a:xfrm>
          <a:prstGeom prst="rightBrace">
            <a:avLst>
              <a:gd name="adj1" fmla="val 20578"/>
              <a:gd name="adj2" fmla="val 50000"/>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pitchFamily="-108" charset="0"/>
            </a:endParaRPr>
          </a:p>
        </p:txBody>
      </p:sp>
      <p:cxnSp>
        <p:nvCxnSpPr>
          <p:cNvPr id="73" name="Straight Connector 72"/>
          <p:cNvCxnSpPr/>
          <p:nvPr/>
        </p:nvCxnSpPr>
        <p:spPr bwMode="auto">
          <a:xfrm>
            <a:off x="675175" y="5157911"/>
            <a:ext cx="0" cy="12056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5" name="Straight Connector 74"/>
          <p:cNvCxnSpPr/>
          <p:nvPr/>
        </p:nvCxnSpPr>
        <p:spPr bwMode="auto">
          <a:xfrm>
            <a:off x="667137" y="6371574"/>
            <a:ext cx="1519144" cy="80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7" name="Straight Arrow Connector 76"/>
          <p:cNvCxnSpPr/>
          <p:nvPr/>
        </p:nvCxnSpPr>
        <p:spPr bwMode="auto">
          <a:xfrm flipV="1">
            <a:off x="691251" y="5640161"/>
            <a:ext cx="1543257" cy="707300"/>
          </a:xfrm>
          <a:prstGeom prst="straightConnector1">
            <a:avLst/>
          </a:prstGeom>
          <a:solidFill>
            <a:schemeClr val="accent1"/>
          </a:solidFill>
          <a:ln w="38100" cap="flat" cmpd="sng" algn="ctr">
            <a:solidFill>
              <a:srgbClr val="0000FF"/>
            </a:solidFill>
            <a:prstDash val="solid"/>
            <a:round/>
            <a:headEnd type="none" w="med" len="med"/>
            <a:tailEnd type="triangle" w="lg" len="lg"/>
          </a:ln>
          <a:effectLst/>
        </p:spPr>
      </p:cxnSp>
      <p:cxnSp>
        <p:nvCxnSpPr>
          <p:cNvPr id="79" name="Straight Arrow Connector 78"/>
          <p:cNvCxnSpPr/>
          <p:nvPr/>
        </p:nvCxnSpPr>
        <p:spPr bwMode="auto">
          <a:xfrm flipH="1" flipV="1">
            <a:off x="369739" y="5945586"/>
            <a:ext cx="305118" cy="409600"/>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80" name="Straight Arrow Connector 79"/>
          <p:cNvCxnSpPr/>
          <p:nvPr/>
        </p:nvCxnSpPr>
        <p:spPr bwMode="auto">
          <a:xfrm flipV="1">
            <a:off x="361065" y="5358848"/>
            <a:ext cx="209619" cy="610225"/>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81" name="Straight Arrow Connector 80"/>
          <p:cNvCxnSpPr/>
          <p:nvPr/>
        </p:nvCxnSpPr>
        <p:spPr bwMode="auto">
          <a:xfrm>
            <a:off x="569729" y="5390060"/>
            <a:ext cx="426958" cy="483189"/>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82" name="Straight Arrow Connector 81"/>
          <p:cNvCxnSpPr/>
          <p:nvPr/>
        </p:nvCxnSpPr>
        <p:spPr bwMode="auto">
          <a:xfrm flipH="1" flipV="1">
            <a:off x="176832" y="5608011"/>
            <a:ext cx="794469" cy="239874"/>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83" name="Straight Arrow Connector 82"/>
          <p:cNvCxnSpPr/>
          <p:nvPr/>
        </p:nvCxnSpPr>
        <p:spPr bwMode="auto">
          <a:xfrm>
            <a:off x="217021" y="5632123"/>
            <a:ext cx="1486992" cy="940388"/>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84" name="Straight Arrow Connector 83"/>
          <p:cNvCxnSpPr/>
          <p:nvPr/>
        </p:nvCxnSpPr>
        <p:spPr bwMode="auto">
          <a:xfrm flipH="1" flipV="1">
            <a:off x="1575408" y="5423148"/>
            <a:ext cx="86510" cy="1123375"/>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85" name="Straight Arrow Connector 84"/>
          <p:cNvCxnSpPr/>
          <p:nvPr/>
        </p:nvCxnSpPr>
        <p:spPr bwMode="auto">
          <a:xfrm>
            <a:off x="1597295" y="5486311"/>
            <a:ext cx="588986" cy="174815"/>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pic>
        <p:nvPicPr>
          <p:cNvPr id="101" name="Picture 10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5755" y="5614674"/>
            <a:ext cx="323890" cy="186237"/>
          </a:xfrm>
          <a:prstGeom prst="rect">
            <a:avLst/>
          </a:prstGeom>
        </p:spPr>
      </p:pic>
      <p:cxnSp>
        <p:nvCxnSpPr>
          <p:cNvPr id="102" name="Straight Connector 101"/>
          <p:cNvCxnSpPr/>
          <p:nvPr/>
        </p:nvCxnSpPr>
        <p:spPr bwMode="auto">
          <a:xfrm>
            <a:off x="7008641" y="5061148"/>
            <a:ext cx="0" cy="12056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p:cNvCxnSpPr/>
          <p:nvPr/>
        </p:nvCxnSpPr>
        <p:spPr bwMode="auto">
          <a:xfrm>
            <a:off x="7000603" y="6274811"/>
            <a:ext cx="1519144" cy="80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 name="Straight Arrow Connector 103"/>
          <p:cNvCxnSpPr/>
          <p:nvPr/>
        </p:nvCxnSpPr>
        <p:spPr bwMode="auto">
          <a:xfrm>
            <a:off x="7024717" y="6250698"/>
            <a:ext cx="1053270" cy="482563"/>
          </a:xfrm>
          <a:prstGeom prst="straightConnector1">
            <a:avLst/>
          </a:prstGeom>
          <a:solidFill>
            <a:schemeClr val="accent1"/>
          </a:solidFill>
          <a:ln w="38100" cap="flat" cmpd="sng" algn="ctr">
            <a:solidFill>
              <a:srgbClr val="0000FF"/>
            </a:solidFill>
            <a:prstDash val="solid"/>
            <a:round/>
            <a:headEnd type="none" w="med" len="med"/>
            <a:tailEnd type="triangle" w="lg" len="lg"/>
          </a:ln>
          <a:effectLst/>
        </p:spPr>
      </p:cxnSp>
      <p:cxnSp>
        <p:nvCxnSpPr>
          <p:cNvPr id="105" name="Straight Arrow Connector 104"/>
          <p:cNvCxnSpPr/>
          <p:nvPr/>
        </p:nvCxnSpPr>
        <p:spPr bwMode="auto">
          <a:xfrm flipH="1" flipV="1">
            <a:off x="6566562" y="5607698"/>
            <a:ext cx="305118" cy="409600"/>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106" name="Straight Arrow Connector 105"/>
          <p:cNvCxnSpPr/>
          <p:nvPr/>
        </p:nvCxnSpPr>
        <p:spPr bwMode="auto">
          <a:xfrm flipV="1">
            <a:off x="6686493" y="5977423"/>
            <a:ext cx="209619" cy="610225"/>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107" name="Straight Arrow Connector 106"/>
          <p:cNvCxnSpPr/>
          <p:nvPr/>
        </p:nvCxnSpPr>
        <p:spPr bwMode="auto">
          <a:xfrm flipH="1">
            <a:off x="7185792" y="5993811"/>
            <a:ext cx="377776" cy="152713"/>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108" name="Straight Arrow Connector 107"/>
          <p:cNvCxnSpPr/>
          <p:nvPr/>
        </p:nvCxnSpPr>
        <p:spPr bwMode="auto">
          <a:xfrm>
            <a:off x="6404535" y="6554873"/>
            <a:ext cx="323102" cy="41751"/>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109" name="Straight Arrow Connector 108"/>
          <p:cNvCxnSpPr/>
          <p:nvPr/>
        </p:nvCxnSpPr>
        <p:spPr bwMode="auto">
          <a:xfrm>
            <a:off x="6598714" y="5639848"/>
            <a:ext cx="964854" cy="362001"/>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110" name="Straight Arrow Connector 109"/>
          <p:cNvCxnSpPr/>
          <p:nvPr/>
        </p:nvCxnSpPr>
        <p:spPr bwMode="auto">
          <a:xfrm flipH="1">
            <a:off x="6382012" y="6264899"/>
            <a:ext cx="632761" cy="283500"/>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111" name="Straight Arrow Connector 110"/>
          <p:cNvCxnSpPr/>
          <p:nvPr/>
        </p:nvCxnSpPr>
        <p:spPr bwMode="auto">
          <a:xfrm flipV="1">
            <a:off x="7215396" y="6042036"/>
            <a:ext cx="854553" cy="122260"/>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pic>
        <p:nvPicPr>
          <p:cNvPr id="113" name="Picture 1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770" y="6553200"/>
            <a:ext cx="395830" cy="202313"/>
          </a:xfrm>
          <a:prstGeom prst="rect">
            <a:avLst/>
          </a:prstGeom>
        </p:spPr>
      </p:pic>
      <p:cxnSp>
        <p:nvCxnSpPr>
          <p:cNvPr id="115" name="Straight Arrow Connector 114"/>
          <p:cNvCxnSpPr/>
          <p:nvPr/>
        </p:nvCxnSpPr>
        <p:spPr bwMode="auto">
          <a:xfrm flipH="1">
            <a:off x="8061911" y="5784836"/>
            <a:ext cx="313476" cy="900200"/>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116" name="Straight Arrow Connector 115"/>
          <p:cNvCxnSpPr/>
          <p:nvPr/>
        </p:nvCxnSpPr>
        <p:spPr bwMode="auto">
          <a:xfrm>
            <a:off x="7801520" y="5593007"/>
            <a:ext cx="588986" cy="174815"/>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117" name="Straight Arrow Connector 116"/>
          <p:cNvCxnSpPr/>
          <p:nvPr/>
        </p:nvCxnSpPr>
        <p:spPr bwMode="auto">
          <a:xfrm flipH="1" flipV="1">
            <a:off x="7804702" y="5543711"/>
            <a:ext cx="245671" cy="474972"/>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sp>
        <p:nvSpPr>
          <p:cNvPr id="132" name="TextBox 131"/>
          <p:cNvSpPr txBox="1"/>
          <p:nvPr/>
        </p:nvSpPr>
        <p:spPr>
          <a:xfrm>
            <a:off x="120568" y="3711699"/>
            <a:ext cx="663363" cy="584776"/>
          </a:xfrm>
          <a:prstGeom prst="rect">
            <a:avLst/>
          </a:prstGeom>
          <a:noFill/>
        </p:spPr>
        <p:txBody>
          <a:bodyPr wrap="none" rtlCol="0">
            <a:spAutoFit/>
          </a:bodyPr>
          <a:lstStyle/>
          <a:p>
            <a:pPr algn="ctr"/>
            <a:r>
              <a:rPr lang="en-US" sz="1600" dirty="0"/>
              <a:t>Phase </a:t>
            </a:r>
          </a:p>
          <a:p>
            <a:pPr algn="ctr"/>
            <a:r>
              <a:rPr lang="en-US" sz="1600" dirty="0"/>
              <a:t>Front </a:t>
            </a:r>
          </a:p>
        </p:txBody>
      </p:sp>
      <p:cxnSp>
        <p:nvCxnSpPr>
          <p:cNvPr id="134" name="Curved Connector 133"/>
          <p:cNvCxnSpPr/>
          <p:nvPr/>
        </p:nvCxnSpPr>
        <p:spPr bwMode="auto">
          <a:xfrm flipV="1">
            <a:off x="643024" y="3719737"/>
            <a:ext cx="570684" cy="297387"/>
          </a:xfrm>
          <a:prstGeom prst="curvedConnector3">
            <a:avLst/>
          </a:prstGeom>
          <a:solidFill>
            <a:schemeClr val="accent1"/>
          </a:solidFill>
          <a:ln w="9525" cap="flat" cmpd="sng" algn="ctr">
            <a:solidFill>
              <a:schemeClr val="tx1"/>
            </a:solidFill>
            <a:prstDash val="solid"/>
            <a:round/>
            <a:headEnd type="none" w="med" len="med"/>
            <a:tailEnd type="arrow"/>
          </a:ln>
          <a:effectLst/>
        </p:spPr>
      </p:cxnSp>
      <p:pic>
        <p:nvPicPr>
          <p:cNvPr id="136" name="Picture 13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643" y="4250036"/>
            <a:ext cx="659099" cy="255569"/>
          </a:xfrm>
          <a:prstGeom prst="rect">
            <a:avLst/>
          </a:prstGeom>
        </p:spPr>
      </p:pic>
    </p:spTree>
    <p:extLst>
      <p:ext uri="{BB962C8B-B14F-4D97-AF65-F5344CB8AC3E}">
        <p14:creationId xmlns:p14="http://schemas.microsoft.com/office/powerpoint/2010/main" val="183874638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762000" y="215900"/>
            <a:ext cx="7772400" cy="1143000"/>
          </a:xfrm>
        </p:spPr>
        <p:txBody>
          <a:bodyPr/>
          <a:lstStyle/>
          <a:p>
            <a:r>
              <a:rPr lang="en-US">
                <a:latin typeface="Helvetica" charset="0"/>
                <a:ea typeface="ヒラギノ角ゴ Pro W6" charset="0"/>
                <a:cs typeface="ヒラギノ角ゴ Pro W6" charset="0"/>
              </a:rPr>
              <a:t>Speckle and Radiometric Accuracy </a:t>
            </a:r>
          </a:p>
        </p:txBody>
      </p:sp>
      <p:sp>
        <p:nvSpPr>
          <p:cNvPr id="62467" name="TextBox 5"/>
          <p:cNvSpPr txBox="1">
            <a:spLocks noChangeArrowheads="1"/>
          </p:cNvSpPr>
          <p:nvPr/>
        </p:nvSpPr>
        <p:spPr bwMode="auto">
          <a:xfrm>
            <a:off x="6769100" y="1803400"/>
            <a:ext cx="2374900" cy="440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r>
              <a:rPr lang="en-US" sz="2000"/>
              <a:t>Natural </a:t>
            </a:r>
            <a:r>
              <a:rPr lang="ja-JP" altLang="en-US" sz="2000"/>
              <a:t>“</a:t>
            </a:r>
            <a:r>
              <a:rPr lang="en-US" sz="2000"/>
              <a:t>laser</a:t>
            </a:r>
            <a:r>
              <a:rPr lang="ja-JP" altLang="en-US" sz="2000"/>
              <a:t>”</a:t>
            </a:r>
            <a:r>
              <a:rPr lang="en-US" sz="2000"/>
              <a:t> speckle masks intrinsic radar backscatter which contains surface information, independent of SNR!</a:t>
            </a:r>
          </a:p>
          <a:p>
            <a:endParaRPr lang="en-US" sz="2000"/>
          </a:p>
          <a:p>
            <a:r>
              <a:rPr lang="en-US" sz="2000"/>
              <a:t>Spatial averaging (looks) reduces the speckle and draws out the natural backscatter reflectivity </a:t>
            </a:r>
          </a:p>
        </p:txBody>
      </p:sp>
      <p:pic>
        <p:nvPicPr>
          <p:cNvPr id="62468" name="Picture 10" descr="fIpow1crop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1568450"/>
            <a:ext cx="4076700" cy="382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69" name="Picture 6" descr="fIpow1crop.jpg"/>
          <p:cNvPicPr>
            <a:picLocks noChangeAspect="1"/>
          </p:cNvPicPr>
          <p:nvPr/>
        </p:nvPicPr>
        <p:blipFill>
          <a:blip r:embed="rId3">
            <a:lum bright="12000" contrast="14000"/>
            <a:extLst>
              <a:ext uri="{28A0092B-C50C-407E-A947-70E740481C1C}">
                <a14:useLocalDpi xmlns:a14="http://schemas.microsoft.com/office/drawing/2010/main" val="0"/>
              </a:ext>
            </a:extLst>
          </a:blip>
          <a:srcRect/>
          <a:stretch>
            <a:fillRect/>
          </a:stretch>
        </p:blipFill>
        <p:spPr bwMode="auto">
          <a:xfrm>
            <a:off x="1433513" y="4594225"/>
            <a:ext cx="5083175" cy="190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70" name="Rectangle 11"/>
          <p:cNvSpPr>
            <a:spLocks noChangeArrowheads="1"/>
          </p:cNvSpPr>
          <p:nvPr/>
        </p:nvSpPr>
        <p:spPr bwMode="auto">
          <a:xfrm>
            <a:off x="4305300" y="5473700"/>
            <a:ext cx="977900" cy="977900"/>
          </a:xfrm>
          <a:prstGeom prst="rect">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hangingPunct="0"/>
            <a:endParaRPr lang="en-US"/>
          </a:p>
        </p:txBody>
      </p:sp>
      <p:cxnSp>
        <p:nvCxnSpPr>
          <p:cNvPr id="62471" name="Straight Connector 13"/>
          <p:cNvCxnSpPr>
            <a:cxnSpLocks noChangeShapeType="1"/>
          </p:cNvCxnSpPr>
          <p:nvPr/>
        </p:nvCxnSpPr>
        <p:spPr bwMode="auto">
          <a:xfrm rot="10800000">
            <a:off x="1003300" y="5384800"/>
            <a:ext cx="3314700" cy="10795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62472" name="Straight Connector 17"/>
          <p:cNvCxnSpPr>
            <a:cxnSpLocks noChangeShapeType="1"/>
          </p:cNvCxnSpPr>
          <p:nvPr/>
        </p:nvCxnSpPr>
        <p:spPr bwMode="auto">
          <a:xfrm rot="16200000" flipH="1">
            <a:off x="3225800" y="3416300"/>
            <a:ext cx="3886200" cy="228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atin typeface="Helvetica" charset="0"/>
                <a:ea typeface="ヒラギノ角ゴ Pro W6" charset="0"/>
                <a:cs typeface="ヒラギノ角ゴ Pro W6" charset="0"/>
              </a:rPr>
              <a:t>Spatial Averaging or Looks</a:t>
            </a:r>
          </a:p>
        </p:txBody>
      </p:sp>
      <p:sp>
        <p:nvSpPr>
          <p:cNvPr id="63491" name="Rectangle 3"/>
          <p:cNvSpPr>
            <a:spLocks noChangeArrowheads="1"/>
          </p:cNvSpPr>
          <p:nvPr/>
        </p:nvSpPr>
        <p:spPr bwMode="auto">
          <a:xfrm>
            <a:off x="754063" y="2144713"/>
            <a:ext cx="2514600" cy="2514600"/>
          </a:xfrm>
          <a:prstGeom prst="rect">
            <a:avLst/>
          </a:prstGeom>
          <a:solidFill>
            <a:srgbClr val="0AB130"/>
          </a:solidFill>
          <a:ln w="28575">
            <a:solidFill>
              <a:schemeClr val="tx1"/>
            </a:solidFill>
            <a:round/>
            <a:headEnd/>
            <a:tailEnd/>
          </a:ln>
        </p:spPr>
        <p:txBody>
          <a:bodyPr/>
          <a:lstStyle/>
          <a:p>
            <a:pPr eaLnBrk="0" hangingPunct="0"/>
            <a:endParaRPr lang="en-US"/>
          </a:p>
        </p:txBody>
      </p:sp>
      <p:sp>
        <p:nvSpPr>
          <p:cNvPr id="63492" name="Rectangle 6"/>
          <p:cNvSpPr>
            <a:spLocks noChangeArrowheads="1"/>
          </p:cNvSpPr>
          <p:nvPr/>
        </p:nvSpPr>
        <p:spPr bwMode="auto">
          <a:xfrm>
            <a:off x="3265488" y="2144713"/>
            <a:ext cx="2514600" cy="2514600"/>
          </a:xfrm>
          <a:prstGeom prst="rect">
            <a:avLst/>
          </a:prstGeom>
          <a:solidFill>
            <a:srgbClr val="0AB130"/>
          </a:solidFill>
          <a:ln w="28575">
            <a:solidFill>
              <a:schemeClr val="tx1"/>
            </a:solidFill>
            <a:round/>
            <a:headEnd/>
            <a:tailEnd/>
          </a:ln>
        </p:spPr>
        <p:txBody>
          <a:bodyPr/>
          <a:lstStyle/>
          <a:p>
            <a:pPr eaLnBrk="0" hangingPunct="0"/>
            <a:endParaRPr lang="en-US"/>
          </a:p>
        </p:txBody>
      </p:sp>
      <p:sp>
        <p:nvSpPr>
          <p:cNvPr id="63493" name="Rectangle 7"/>
          <p:cNvSpPr>
            <a:spLocks noChangeArrowheads="1"/>
          </p:cNvSpPr>
          <p:nvPr/>
        </p:nvSpPr>
        <p:spPr bwMode="auto">
          <a:xfrm>
            <a:off x="5786438" y="2144713"/>
            <a:ext cx="2514600" cy="2514600"/>
          </a:xfrm>
          <a:prstGeom prst="rect">
            <a:avLst/>
          </a:prstGeom>
          <a:solidFill>
            <a:srgbClr val="0AB130"/>
          </a:solidFill>
          <a:ln w="28575">
            <a:solidFill>
              <a:schemeClr val="tx1"/>
            </a:solidFill>
            <a:round/>
            <a:headEnd/>
            <a:tailEnd/>
          </a:ln>
        </p:spPr>
        <p:txBody>
          <a:bodyPr/>
          <a:lstStyle/>
          <a:p>
            <a:pPr eaLnBrk="0" hangingPunct="0"/>
            <a:endParaRPr lang="en-US"/>
          </a:p>
        </p:txBody>
      </p:sp>
      <p:sp>
        <p:nvSpPr>
          <p:cNvPr id="63494" name="Rectangle 11"/>
          <p:cNvSpPr>
            <a:spLocks noChangeArrowheads="1"/>
          </p:cNvSpPr>
          <p:nvPr/>
        </p:nvSpPr>
        <p:spPr bwMode="auto">
          <a:xfrm>
            <a:off x="2809875" y="2159000"/>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495" name="Rectangle 12"/>
          <p:cNvSpPr>
            <a:spLocks noChangeArrowheads="1"/>
          </p:cNvSpPr>
          <p:nvPr/>
        </p:nvSpPr>
        <p:spPr bwMode="auto">
          <a:xfrm>
            <a:off x="3495675" y="2159000"/>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496" name="Rectangle 13"/>
          <p:cNvSpPr>
            <a:spLocks noChangeArrowheads="1"/>
          </p:cNvSpPr>
          <p:nvPr/>
        </p:nvSpPr>
        <p:spPr bwMode="auto">
          <a:xfrm>
            <a:off x="4179888" y="2159000"/>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497" name="Rectangle 14"/>
          <p:cNvSpPr>
            <a:spLocks noChangeArrowheads="1"/>
          </p:cNvSpPr>
          <p:nvPr/>
        </p:nvSpPr>
        <p:spPr bwMode="auto">
          <a:xfrm>
            <a:off x="4865688" y="2159000"/>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498" name="Rectangle 15"/>
          <p:cNvSpPr>
            <a:spLocks noChangeArrowheads="1"/>
          </p:cNvSpPr>
          <p:nvPr/>
        </p:nvSpPr>
        <p:spPr bwMode="auto">
          <a:xfrm>
            <a:off x="5549900" y="2159000"/>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499" name="Rectangle 16"/>
          <p:cNvSpPr>
            <a:spLocks noChangeArrowheads="1"/>
          </p:cNvSpPr>
          <p:nvPr/>
        </p:nvSpPr>
        <p:spPr bwMode="auto">
          <a:xfrm>
            <a:off x="6235700" y="2159000"/>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0" name="Rectangle 17"/>
          <p:cNvSpPr>
            <a:spLocks noChangeArrowheads="1"/>
          </p:cNvSpPr>
          <p:nvPr/>
        </p:nvSpPr>
        <p:spPr bwMode="auto">
          <a:xfrm>
            <a:off x="6919913" y="2159000"/>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1" name="Rectangle 18"/>
          <p:cNvSpPr>
            <a:spLocks noChangeArrowheads="1"/>
          </p:cNvSpPr>
          <p:nvPr/>
        </p:nvSpPr>
        <p:spPr bwMode="auto">
          <a:xfrm>
            <a:off x="7605713" y="2159000"/>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2" name="Rectangle 22"/>
          <p:cNvSpPr>
            <a:spLocks noChangeArrowheads="1"/>
          </p:cNvSpPr>
          <p:nvPr/>
        </p:nvSpPr>
        <p:spPr bwMode="auto">
          <a:xfrm>
            <a:off x="2808288" y="2846388"/>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3" name="Rectangle 23"/>
          <p:cNvSpPr>
            <a:spLocks noChangeArrowheads="1"/>
          </p:cNvSpPr>
          <p:nvPr/>
        </p:nvSpPr>
        <p:spPr bwMode="auto">
          <a:xfrm>
            <a:off x="3492500" y="2846388"/>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4" name="Rectangle 24"/>
          <p:cNvSpPr>
            <a:spLocks noChangeArrowheads="1"/>
          </p:cNvSpPr>
          <p:nvPr/>
        </p:nvSpPr>
        <p:spPr bwMode="auto">
          <a:xfrm>
            <a:off x="4178300" y="2846388"/>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5" name="Rectangle 25"/>
          <p:cNvSpPr>
            <a:spLocks noChangeArrowheads="1"/>
          </p:cNvSpPr>
          <p:nvPr/>
        </p:nvSpPr>
        <p:spPr bwMode="auto">
          <a:xfrm>
            <a:off x="4864100" y="2846388"/>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6" name="Rectangle 26"/>
          <p:cNvSpPr>
            <a:spLocks noChangeArrowheads="1"/>
          </p:cNvSpPr>
          <p:nvPr/>
        </p:nvSpPr>
        <p:spPr bwMode="auto">
          <a:xfrm>
            <a:off x="5548313" y="2846388"/>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7" name="Rectangle 27"/>
          <p:cNvSpPr>
            <a:spLocks noChangeArrowheads="1"/>
          </p:cNvSpPr>
          <p:nvPr/>
        </p:nvSpPr>
        <p:spPr bwMode="auto">
          <a:xfrm>
            <a:off x="6234113" y="2846388"/>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8" name="Rectangle 28"/>
          <p:cNvSpPr>
            <a:spLocks noChangeArrowheads="1"/>
          </p:cNvSpPr>
          <p:nvPr/>
        </p:nvSpPr>
        <p:spPr bwMode="auto">
          <a:xfrm>
            <a:off x="6918325" y="2846388"/>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09" name="Rectangle 29"/>
          <p:cNvSpPr>
            <a:spLocks noChangeArrowheads="1"/>
          </p:cNvSpPr>
          <p:nvPr/>
        </p:nvSpPr>
        <p:spPr bwMode="auto">
          <a:xfrm>
            <a:off x="7604125" y="2846388"/>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10" name="Rectangle 33"/>
          <p:cNvSpPr>
            <a:spLocks noChangeArrowheads="1"/>
          </p:cNvSpPr>
          <p:nvPr/>
        </p:nvSpPr>
        <p:spPr bwMode="auto">
          <a:xfrm>
            <a:off x="2808288" y="3535363"/>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11" name="Rectangle 34"/>
          <p:cNvSpPr>
            <a:spLocks noChangeArrowheads="1"/>
          </p:cNvSpPr>
          <p:nvPr/>
        </p:nvSpPr>
        <p:spPr bwMode="auto">
          <a:xfrm>
            <a:off x="3492500" y="3535363"/>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12" name="Rectangle 35"/>
          <p:cNvSpPr>
            <a:spLocks noChangeArrowheads="1"/>
          </p:cNvSpPr>
          <p:nvPr/>
        </p:nvSpPr>
        <p:spPr bwMode="auto">
          <a:xfrm>
            <a:off x="4178300" y="3535363"/>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13" name="Rectangle 36"/>
          <p:cNvSpPr>
            <a:spLocks noChangeArrowheads="1"/>
          </p:cNvSpPr>
          <p:nvPr/>
        </p:nvSpPr>
        <p:spPr bwMode="auto">
          <a:xfrm>
            <a:off x="4864100" y="3535363"/>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14" name="Rectangle 37"/>
          <p:cNvSpPr>
            <a:spLocks noChangeArrowheads="1"/>
          </p:cNvSpPr>
          <p:nvPr/>
        </p:nvSpPr>
        <p:spPr bwMode="auto">
          <a:xfrm>
            <a:off x="5548313" y="3535363"/>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15" name="Rectangle 38"/>
          <p:cNvSpPr>
            <a:spLocks noChangeArrowheads="1"/>
          </p:cNvSpPr>
          <p:nvPr/>
        </p:nvSpPr>
        <p:spPr bwMode="auto">
          <a:xfrm>
            <a:off x="6234113" y="3535363"/>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16" name="Rectangle 39"/>
          <p:cNvSpPr>
            <a:spLocks noChangeArrowheads="1"/>
          </p:cNvSpPr>
          <p:nvPr/>
        </p:nvSpPr>
        <p:spPr bwMode="auto">
          <a:xfrm>
            <a:off x="6918325" y="3535363"/>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63517" name="Rectangle 40"/>
          <p:cNvSpPr>
            <a:spLocks noChangeArrowheads="1"/>
          </p:cNvSpPr>
          <p:nvPr/>
        </p:nvSpPr>
        <p:spPr bwMode="auto">
          <a:xfrm>
            <a:off x="7604125" y="3535363"/>
            <a:ext cx="685800" cy="685800"/>
          </a:xfrm>
          <a:prstGeom prst="rect">
            <a:avLst/>
          </a:prstGeom>
          <a:solidFill>
            <a:srgbClr val="996633">
              <a:alpha val="49019"/>
            </a:srgbClr>
          </a:solidFill>
          <a:ln w="19050">
            <a:solidFill>
              <a:schemeClr val="tx1"/>
            </a:solidFill>
            <a:round/>
            <a:headEnd/>
            <a:tailEnd/>
          </a:ln>
        </p:spPr>
        <p:txBody>
          <a:bodyPr/>
          <a:lstStyle/>
          <a:p>
            <a:pPr eaLnBrk="0" hangingPunct="0"/>
            <a:endParaRPr lang="en-US"/>
          </a:p>
        </p:txBody>
      </p:sp>
      <p:sp>
        <p:nvSpPr>
          <p:cNvPr id="31" name="Rectangle 30"/>
          <p:cNvSpPr/>
          <p:nvPr/>
        </p:nvSpPr>
        <p:spPr bwMode="auto">
          <a:xfrm>
            <a:off x="3494088" y="2855913"/>
            <a:ext cx="173037"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32" name="Rectangle 31"/>
          <p:cNvSpPr/>
          <p:nvPr/>
        </p:nvSpPr>
        <p:spPr bwMode="auto">
          <a:xfrm>
            <a:off x="3676650" y="2855913"/>
            <a:ext cx="173038"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33" name="Rectangle 32"/>
          <p:cNvSpPr/>
          <p:nvPr/>
        </p:nvSpPr>
        <p:spPr bwMode="auto">
          <a:xfrm>
            <a:off x="3859213" y="2855913"/>
            <a:ext cx="173037"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34" name="Rectangle 33"/>
          <p:cNvSpPr/>
          <p:nvPr/>
        </p:nvSpPr>
        <p:spPr bwMode="auto">
          <a:xfrm>
            <a:off x="4589463" y="2855913"/>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35" name="Rectangle 34"/>
          <p:cNvSpPr/>
          <p:nvPr/>
        </p:nvSpPr>
        <p:spPr bwMode="auto">
          <a:xfrm>
            <a:off x="4406900" y="2855913"/>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36" name="Rectangle 35"/>
          <p:cNvSpPr/>
          <p:nvPr/>
        </p:nvSpPr>
        <p:spPr bwMode="auto">
          <a:xfrm>
            <a:off x="4224338" y="2855913"/>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37" name="Rectangle 36"/>
          <p:cNvSpPr/>
          <p:nvPr/>
        </p:nvSpPr>
        <p:spPr bwMode="auto">
          <a:xfrm>
            <a:off x="4041775" y="2855913"/>
            <a:ext cx="173038"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38" name="Rectangle 37"/>
          <p:cNvSpPr/>
          <p:nvPr/>
        </p:nvSpPr>
        <p:spPr bwMode="auto">
          <a:xfrm>
            <a:off x="4772025" y="2855913"/>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39" name="Rectangle 38"/>
          <p:cNvSpPr/>
          <p:nvPr/>
        </p:nvSpPr>
        <p:spPr bwMode="auto">
          <a:xfrm>
            <a:off x="3492500" y="3062288"/>
            <a:ext cx="173038"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0" name="Rectangle 39"/>
          <p:cNvSpPr/>
          <p:nvPr/>
        </p:nvSpPr>
        <p:spPr bwMode="auto">
          <a:xfrm>
            <a:off x="3675063" y="3062288"/>
            <a:ext cx="173037"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1" name="Rectangle 40"/>
          <p:cNvSpPr/>
          <p:nvPr/>
        </p:nvSpPr>
        <p:spPr bwMode="auto">
          <a:xfrm>
            <a:off x="3857625" y="30622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2" name="Rectangle 41"/>
          <p:cNvSpPr/>
          <p:nvPr/>
        </p:nvSpPr>
        <p:spPr bwMode="auto">
          <a:xfrm>
            <a:off x="4587875" y="30622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3" name="Rectangle 42"/>
          <p:cNvSpPr/>
          <p:nvPr/>
        </p:nvSpPr>
        <p:spPr bwMode="auto">
          <a:xfrm>
            <a:off x="4405313" y="30622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4" name="Rectangle 43"/>
          <p:cNvSpPr/>
          <p:nvPr/>
        </p:nvSpPr>
        <p:spPr bwMode="auto">
          <a:xfrm>
            <a:off x="4222750" y="30622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5" name="Rectangle 44"/>
          <p:cNvSpPr/>
          <p:nvPr/>
        </p:nvSpPr>
        <p:spPr bwMode="auto">
          <a:xfrm>
            <a:off x="4040188" y="30622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6" name="Rectangle 45"/>
          <p:cNvSpPr/>
          <p:nvPr/>
        </p:nvSpPr>
        <p:spPr bwMode="auto">
          <a:xfrm>
            <a:off x="4770438" y="30622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7" name="Rectangle 46"/>
          <p:cNvSpPr/>
          <p:nvPr/>
        </p:nvSpPr>
        <p:spPr bwMode="auto">
          <a:xfrm>
            <a:off x="3490913" y="32781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8" name="Rectangle 47"/>
          <p:cNvSpPr/>
          <p:nvPr/>
        </p:nvSpPr>
        <p:spPr bwMode="auto">
          <a:xfrm>
            <a:off x="3673475" y="32781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49" name="Rectangle 48"/>
          <p:cNvSpPr/>
          <p:nvPr/>
        </p:nvSpPr>
        <p:spPr bwMode="auto">
          <a:xfrm>
            <a:off x="3856038" y="32781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50" name="Rectangle 49"/>
          <p:cNvSpPr/>
          <p:nvPr/>
        </p:nvSpPr>
        <p:spPr bwMode="auto">
          <a:xfrm>
            <a:off x="4584700" y="3278188"/>
            <a:ext cx="173038"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51" name="Rectangle 50"/>
          <p:cNvSpPr/>
          <p:nvPr/>
        </p:nvSpPr>
        <p:spPr bwMode="auto">
          <a:xfrm>
            <a:off x="4403725" y="32781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52" name="Rectangle 51"/>
          <p:cNvSpPr/>
          <p:nvPr/>
        </p:nvSpPr>
        <p:spPr bwMode="auto">
          <a:xfrm>
            <a:off x="4221163" y="32781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53" name="Rectangle 52"/>
          <p:cNvSpPr/>
          <p:nvPr/>
        </p:nvSpPr>
        <p:spPr bwMode="auto">
          <a:xfrm>
            <a:off x="4038600" y="3278188"/>
            <a:ext cx="171450"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54" name="Rectangle 53"/>
          <p:cNvSpPr/>
          <p:nvPr/>
        </p:nvSpPr>
        <p:spPr bwMode="auto">
          <a:xfrm>
            <a:off x="4767263" y="3278188"/>
            <a:ext cx="173037" cy="207962"/>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63542" name="Left Brace 65"/>
          <p:cNvSpPr>
            <a:spLocks/>
          </p:cNvSpPr>
          <p:nvPr/>
        </p:nvSpPr>
        <p:spPr bwMode="auto">
          <a:xfrm rot="-5400000">
            <a:off x="1834356" y="3598069"/>
            <a:ext cx="344488" cy="2540000"/>
          </a:xfrm>
          <a:prstGeom prst="leftBrace">
            <a:avLst>
              <a:gd name="adj1" fmla="val 39938"/>
              <a:gd name="adj2" fmla="val 48486"/>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hangingPunct="0"/>
            <a:endParaRPr lang="en-US"/>
          </a:p>
        </p:txBody>
      </p:sp>
      <p:sp>
        <p:nvSpPr>
          <p:cNvPr id="63543" name="Left Brace 66"/>
          <p:cNvSpPr>
            <a:spLocks/>
          </p:cNvSpPr>
          <p:nvPr/>
        </p:nvSpPr>
        <p:spPr bwMode="auto">
          <a:xfrm>
            <a:off x="2578100" y="2844800"/>
            <a:ext cx="200025" cy="688975"/>
          </a:xfrm>
          <a:prstGeom prst="leftBrace">
            <a:avLst>
              <a:gd name="adj1" fmla="val 8308"/>
              <a:gd name="adj2" fmla="val 50000"/>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hangingPunct="0"/>
            <a:endParaRPr lang="en-US"/>
          </a:p>
        </p:txBody>
      </p:sp>
      <p:sp>
        <p:nvSpPr>
          <p:cNvPr id="57" name="Rectangle 56"/>
          <p:cNvSpPr/>
          <p:nvPr/>
        </p:nvSpPr>
        <p:spPr bwMode="auto">
          <a:xfrm>
            <a:off x="4611688" y="4776788"/>
            <a:ext cx="434975" cy="425450"/>
          </a:xfrm>
          <a:prstGeom prst="rect">
            <a:avLst/>
          </a:prstGeom>
          <a:solidFill>
            <a:schemeClr val="bg2">
              <a:lumMod val="60000"/>
              <a:lumOff val="40000"/>
              <a:alpha val="87000"/>
            </a:schemeClr>
          </a:solidFill>
          <a:ln w="19050" cap="flat" cmpd="sng" algn="ctr">
            <a:solidFill>
              <a:schemeClr val="tx1"/>
            </a:solidFill>
            <a:prstDash val="solid"/>
            <a:round/>
            <a:headEnd type="none" w="med" len="med"/>
            <a:tailEnd type="none" w="med" len="med"/>
          </a:ln>
          <a:effectLst/>
        </p:spPr>
        <p:txBody>
          <a:bodyPr/>
          <a:lstStyle/>
          <a:p>
            <a:pPr eaLnBrk="0" hangingPunct="0">
              <a:defRPr/>
            </a:pPr>
            <a:endParaRPr lang="en-US">
              <a:ea typeface="ヒラギノ明朝 Pro W3" charset="-128"/>
              <a:cs typeface="ヒラギノ明朝 Pro W3" charset="-128"/>
            </a:endParaRPr>
          </a:p>
        </p:txBody>
      </p:sp>
      <p:sp>
        <p:nvSpPr>
          <p:cNvPr id="63545" name="Left Brace 80"/>
          <p:cNvSpPr>
            <a:spLocks/>
          </p:cNvSpPr>
          <p:nvPr/>
        </p:nvSpPr>
        <p:spPr bwMode="auto">
          <a:xfrm flipH="1">
            <a:off x="5072063" y="4786313"/>
            <a:ext cx="190500" cy="420687"/>
          </a:xfrm>
          <a:prstGeom prst="leftBrace">
            <a:avLst>
              <a:gd name="adj1" fmla="val 23167"/>
              <a:gd name="adj2" fmla="val 50000"/>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eaLnBrk="0" hangingPunct="0"/>
            <a:endParaRPr lang="en-US"/>
          </a:p>
        </p:txBody>
      </p:sp>
      <p:cxnSp>
        <p:nvCxnSpPr>
          <p:cNvPr id="63546" name="Straight Connector 90"/>
          <p:cNvCxnSpPr>
            <a:cxnSpLocks noChangeShapeType="1"/>
          </p:cNvCxnSpPr>
          <p:nvPr/>
        </p:nvCxnSpPr>
        <p:spPr bwMode="auto">
          <a:xfrm rot="16200000" flipH="1">
            <a:off x="4309269" y="4048919"/>
            <a:ext cx="1371600" cy="84138"/>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cxnSp>
      <p:sp>
        <p:nvSpPr>
          <p:cNvPr id="63547" name="TextBox 59"/>
          <p:cNvSpPr txBox="1">
            <a:spLocks noChangeArrowheads="1"/>
          </p:cNvSpPr>
          <p:nvPr/>
        </p:nvSpPr>
        <p:spPr bwMode="auto">
          <a:xfrm>
            <a:off x="846138" y="4976813"/>
            <a:ext cx="23177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1600">
                <a:latin typeface="Helvetica" charset="0"/>
              </a:rPr>
              <a:t>Product Estimation Cell</a:t>
            </a:r>
          </a:p>
        </p:txBody>
      </p:sp>
      <p:sp>
        <p:nvSpPr>
          <p:cNvPr id="61" name="TextBox 60"/>
          <p:cNvSpPr txBox="1"/>
          <p:nvPr/>
        </p:nvSpPr>
        <p:spPr>
          <a:xfrm>
            <a:off x="1995488" y="2897188"/>
            <a:ext cx="641350" cy="585787"/>
          </a:xfrm>
          <a:prstGeom prst="rect">
            <a:avLst/>
          </a:prstGeom>
          <a:noFill/>
        </p:spPr>
        <p:txBody>
          <a:bodyPr wrap="none">
            <a:spAutoFit/>
          </a:bodyPr>
          <a:lstStyle/>
          <a:p>
            <a:pPr algn="ctr">
              <a:defRPr/>
            </a:pPr>
            <a:r>
              <a:rPr lang="en-US" sz="1600" dirty="0">
                <a:latin typeface="+mn-lt"/>
                <a:ea typeface="ヒラギノ明朝 Pro W3" charset="-128"/>
                <a:cs typeface="ヒラギノ明朝 Pro W3" charset="-128"/>
              </a:rPr>
              <a:t>DEM</a:t>
            </a:r>
          </a:p>
          <a:p>
            <a:pPr algn="ctr">
              <a:defRPr/>
            </a:pPr>
            <a:r>
              <a:rPr lang="en-US" sz="1600" dirty="0">
                <a:latin typeface="+mn-lt"/>
                <a:ea typeface="ヒラギノ明朝 Pro W3" charset="-128"/>
                <a:cs typeface="ヒラギノ明朝 Pro W3" charset="-128"/>
              </a:rPr>
              <a:t>Pixel</a:t>
            </a:r>
          </a:p>
        </p:txBody>
      </p:sp>
      <p:sp>
        <p:nvSpPr>
          <p:cNvPr id="62" name="TextBox 61"/>
          <p:cNvSpPr txBox="1"/>
          <p:nvPr/>
        </p:nvSpPr>
        <p:spPr>
          <a:xfrm>
            <a:off x="5278438" y="4691063"/>
            <a:ext cx="674687" cy="585787"/>
          </a:xfrm>
          <a:prstGeom prst="rect">
            <a:avLst/>
          </a:prstGeom>
          <a:noFill/>
        </p:spPr>
        <p:txBody>
          <a:bodyPr wrap="none">
            <a:spAutoFit/>
          </a:bodyPr>
          <a:lstStyle/>
          <a:p>
            <a:pPr algn="ctr">
              <a:defRPr/>
            </a:pPr>
            <a:r>
              <a:rPr lang="en-US" sz="1600" dirty="0">
                <a:latin typeface="+mn-lt"/>
                <a:ea typeface="ヒラギノ明朝 Pro W3" charset="-128"/>
                <a:cs typeface="ヒラギノ明朝 Pro W3" charset="-128"/>
              </a:rPr>
              <a:t>Radar</a:t>
            </a:r>
          </a:p>
          <a:p>
            <a:pPr algn="ctr">
              <a:defRPr/>
            </a:pPr>
            <a:r>
              <a:rPr lang="en-US" sz="1600" dirty="0">
                <a:latin typeface="+mn-lt"/>
                <a:ea typeface="ヒラギノ明朝 Pro W3" charset="-128"/>
                <a:cs typeface="ヒラギノ明朝 Pro W3" charset="-128"/>
              </a:rPr>
              <a:t>Pixel</a:t>
            </a:r>
          </a:p>
        </p:txBody>
      </p:sp>
      <p:cxnSp>
        <p:nvCxnSpPr>
          <p:cNvPr id="63550" name="Straight Connector 95"/>
          <p:cNvCxnSpPr>
            <a:cxnSpLocks noChangeShapeType="1"/>
            <a:stCxn id="54" idx="1"/>
          </p:cNvCxnSpPr>
          <p:nvPr/>
        </p:nvCxnSpPr>
        <p:spPr bwMode="auto">
          <a:xfrm rot="10800000" flipV="1">
            <a:off x="4625975" y="3382963"/>
            <a:ext cx="141288" cy="1419225"/>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title"/>
          </p:nvPr>
        </p:nvSpPr>
        <p:spPr>
          <a:xfrm>
            <a:off x="685800" y="38100"/>
            <a:ext cx="7772400" cy="1143000"/>
          </a:xfrm>
        </p:spPr>
        <p:txBody>
          <a:bodyPr rIns="132080"/>
          <a:lstStyle/>
          <a:p>
            <a:pPr indent="0" eaLnBrk="1" hangingPunct="1"/>
            <a:r>
              <a:rPr lang="en-US" sz="3200" dirty="0">
                <a:latin typeface="Helvetica" charset="0"/>
                <a:ea typeface="ヒラギノ角ゴ Pro W6" charset="0"/>
                <a:cs typeface="ヒラギノ角ゴ Pro W6" charset="0"/>
              </a:rPr>
              <a:t>Outline of Theory Sessions</a:t>
            </a:r>
          </a:p>
        </p:txBody>
      </p:sp>
      <p:sp>
        <p:nvSpPr>
          <p:cNvPr id="28675" name="Rectangle 4"/>
          <p:cNvSpPr>
            <a:spLocks noGrp="1" noChangeArrowheads="1"/>
          </p:cNvSpPr>
          <p:nvPr>
            <p:ph type="body" idx="1"/>
          </p:nvPr>
        </p:nvSpPr>
        <p:spPr>
          <a:xfrm>
            <a:off x="685800" y="1358900"/>
            <a:ext cx="7772400" cy="4737100"/>
          </a:xfrm>
        </p:spPr>
        <p:txBody>
          <a:bodyPr rIns="132080"/>
          <a:lstStyle/>
          <a:p>
            <a:pPr marL="573088" indent="-533400" eaLnBrk="1" hangingPunct="1">
              <a:lnSpc>
                <a:spcPct val="90000"/>
              </a:lnSpc>
              <a:spcBef>
                <a:spcPct val="0"/>
              </a:spcBef>
              <a:buFont typeface="Helvetica" charset="0"/>
              <a:buNone/>
            </a:pPr>
            <a:r>
              <a:rPr lang="en-US" sz="1800" u="sng" dirty="0">
                <a:latin typeface="Arial" charset="0"/>
                <a:ea typeface="ヒラギノ角ゴ Pro W3" charset="0"/>
                <a:cs typeface="Arial" charset="0"/>
                <a:sym typeface="Arial" charset="0"/>
              </a:rPr>
              <a:t>Morning </a:t>
            </a:r>
          </a:p>
          <a:p>
            <a:pPr marL="1190625" indent="-457200" eaLnBrk="1" hangingPunct="1">
              <a:lnSpc>
                <a:spcPct val="90000"/>
              </a:lnSpc>
              <a:spcBef>
                <a:spcPct val="0"/>
              </a:spcBef>
              <a:buFont typeface="Helvetica" charset="0"/>
              <a:buNone/>
            </a:pPr>
            <a:endParaRPr lang="en-US" sz="1600" dirty="0">
              <a:latin typeface="Arial" charset="0"/>
              <a:ea typeface="ヒラギノ角ゴ Pro W3" charset="0"/>
              <a:cs typeface="Arial" charset="0"/>
              <a:sym typeface="Arial" charset="0"/>
            </a:endParaRPr>
          </a:p>
          <a:p>
            <a:pPr marL="1190625" indent="-457200" eaLnBrk="1" hangingPunct="1">
              <a:lnSpc>
                <a:spcPct val="90000"/>
              </a:lnSpc>
              <a:spcBef>
                <a:spcPct val="0"/>
              </a:spcBef>
              <a:buFont typeface="Helvetica" charset="0"/>
              <a:buNone/>
            </a:pPr>
            <a:r>
              <a:rPr lang="en-US" sz="1600" dirty="0">
                <a:latin typeface="Arial" charset="0"/>
                <a:ea typeface="ヒラギノ角ゴ Pro W3" charset="0"/>
                <a:cs typeface="Arial" charset="0"/>
                <a:sym typeface="Arial" charset="0"/>
              </a:rPr>
              <a:t>I. Radar Imaging Fundamentals </a:t>
            </a:r>
            <a:endParaRPr lang="en-US" sz="1600" dirty="0">
              <a:latin typeface="Arial" charset="0"/>
              <a:ea typeface="ヒラギノ角ゴ Pro W3" charset="0"/>
              <a:cs typeface="ヒラギノ角ゴ Pro W3" charset="0"/>
              <a:sym typeface="Arial" charset="0"/>
            </a:endParaRPr>
          </a:p>
          <a:p>
            <a:pPr marL="1539875" lvl="1" indent="-457200" eaLnBrk="1" hangingPunct="1">
              <a:lnSpc>
                <a:spcPct val="90000"/>
              </a:lnSpc>
              <a:spcBef>
                <a:spcPts val="600"/>
              </a:spcBef>
              <a:buFont typeface="Helvetica" charset="0"/>
              <a:buAutoNum type="alphaUcPeriod"/>
            </a:pPr>
            <a:r>
              <a:rPr lang="en-US" sz="1400" dirty="0">
                <a:latin typeface="Arial" charset="0"/>
                <a:ea typeface="ＭＳ Ｐゴシック" charset="0"/>
                <a:cs typeface="Arial" charset="0"/>
                <a:sym typeface="Arial" charset="0"/>
              </a:rPr>
              <a:t>Basic Principles of Radar and SAR </a:t>
            </a:r>
            <a:endParaRPr lang="en-US" sz="1400" dirty="0">
              <a:latin typeface="Arial" charset="0"/>
              <a:ea typeface="ヒラギノ角ゴ Pro W3" charset="0"/>
              <a:cs typeface="ヒラギノ角ゴ Pro W3" charset="0"/>
              <a:sym typeface="Arial" charset="0"/>
            </a:endParaRPr>
          </a:p>
          <a:p>
            <a:pPr marL="1539875" lvl="1" indent="-457200" eaLnBrk="1" hangingPunct="1">
              <a:lnSpc>
                <a:spcPct val="90000"/>
              </a:lnSpc>
              <a:buFont typeface="Helvetica" charset="0"/>
              <a:buAutoNum type="alphaUcPeriod"/>
            </a:pPr>
            <a:r>
              <a:rPr lang="en-US" sz="1400" dirty="0">
                <a:latin typeface="Arial" charset="0"/>
                <a:ea typeface="ＭＳ Ｐゴシック" charset="0"/>
                <a:cs typeface="Arial" charset="0"/>
                <a:sym typeface="Arial" charset="0"/>
              </a:rPr>
              <a:t>Properties of Radar Images</a:t>
            </a:r>
          </a:p>
          <a:p>
            <a:pPr marL="457200" indent="-457200" eaLnBrk="1" hangingPunct="1">
              <a:lnSpc>
                <a:spcPct val="90000"/>
              </a:lnSpc>
              <a:buFont typeface="Helvetica" charset="0"/>
              <a:buNone/>
            </a:pPr>
            <a:endParaRPr lang="en-US" sz="1800" dirty="0">
              <a:latin typeface="Arial" charset="0"/>
              <a:ea typeface="ＭＳ Ｐゴシック" charset="0"/>
              <a:cs typeface="Arial" charset="0"/>
              <a:sym typeface="Arial" charset="0"/>
            </a:endParaRPr>
          </a:p>
          <a:p>
            <a:pPr marL="457200" indent="-457200" eaLnBrk="1" hangingPunct="1">
              <a:lnSpc>
                <a:spcPct val="90000"/>
              </a:lnSpc>
              <a:buFont typeface="Helvetica" charset="0"/>
              <a:buNone/>
            </a:pPr>
            <a:r>
              <a:rPr lang="en-US" sz="1800" u="sng" dirty="0">
                <a:latin typeface="Arial" charset="0"/>
                <a:ea typeface="ＭＳ Ｐゴシック" charset="0"/>
                <a:cs typeface="Arial" charset="0"/>
                <a:sym typeface="Arial" charset="0"/>
              </a:rPr>
              <a:t>Afternoon</a:t>
            </a:r>
          </a:p>
          <a:p>
            <a:pPr marL="457200" indent="-457200" eaLnBrk="1" hangingPunct="1">
              <a:lnSpc>
                <a:spcPct val="90000"/>
              </a:lnSpc>
              <a:buFont typeface="Helvetica" charset="0"/>
              <a:buNone/>
            </a:pPr>
            <a:endParaRPr lang="en-US" sz="1800" dirty="0">
              <a:latin typeface="Arial" charset="0"/>
              <a:ea typeface="ヒラギノ角ゴ Pro W3" charset="0"/>
              <a:cs typeface="ヒラギノ角ゴ Pro W3" charset="0"/>
              <a:sym typeface="Arial" charset="0"/>
            </a:endParaRPr>
          </a:p>
          <a:p>
            <a:pPr marL="1192213" indent="-457200" eaLnBrk="1" hangingPunct="1">
              <a:lnSpc>
                <a:spcPct val="90000"/>
              </a:lnSpc>
              <a:spcBef>
                <a:spcPts val="600"/>
              </a:spcBef>
              <a:buFont typeface="Helvetica" charset="0"/>
              <a:buNone/>
            </a:pPr>
            <a:r>
              <a:rPr lang="en-US" sz="1600" dirty="0">
                <a:latin typeface="Arial" charset="0"/>
                <a:ea typeface="ヒラギノ角ゴ Pro W3" charset="0"/>
                <a:cs typeface="Arial" charset="0"/>
                <a:sym typeface="Arial" charset="0"/>
              </a:rPr>
              <a:t>II. Geometric Aspects of Interferometry and Interferometric Phase</a:t>
            </a:r>
            <a:endParaRPr lang="en-US" sz="1600" dirty="0">
              <a:latin typeface="Arial" charset="0"/>
              <a:ea typeface="ヒラギノ角ゴ Pro W3" charset="0"/>
              <a:cs typeface="ヒラギノ角ゴ Pro W3" charset="0"/>
              <a:sym typeface="Arial" charset="0"/>
            </a:endParaRPr>
          </a:p>
          <a:p>
            <a:pPr marL="1541463" lvl="1" indent="-457200" eaLnBrk="1" hangingPunct="1">
              <a:lnSpc>
                <a:spcPct val="90000"/>
              </a:lnSpc>
              <a:spcBef>
                <a:spcPts val="600"/>
              </a:spcBef>
              <a:buFont typeface="Helvetica" charset="0"/>
              <a:buAutoNum type="alphaUcPeriod"/>
            </a:pPr>
            <a:r>
              <a:rPr lang="en-US" sz="1400" dirty="0">
                <a:latin typeface="Arial" charset="0"/>
                <a:ea typeface="ＭＳ Ｐゴシック" charset="0"/>
                <a:cs typeface="Arial" charset="0"/>
                <a:sym typeface="Arial" charset="0"/>
              </a:rPr>
              <a:t>Topographic Mapping</a:t>
            </a:r>
          </a:p>
          <a:p>
            <a:pPr marL="1541463" lvl="1" indent="-457200" eaLnBrk="1" hangingPunct="1">
              <a:lnSpc>
                <a:spcPct val="90000"/>
              </a:lnSpc>
              <a:buFont typeface="Helvetica" charset="0"/>
              <a:buAutoNum type="alphaUcPeriod"/>
            </a:pPr>
            <a:r>
              <a:rPr lang="en-US" sz="1400" dirty="0">
                <a:latin typeface="Arial" charset="0"/>
                <a:ea typeface="ＭＳ Ｐゴシック" charset="0"/>
                <a:cs typeface="Arial" charset="0"/>
                <a:sym typeface="Arial" charset="0"/>
              </a:rPr>
              <a:t>Deformation Mapping</a:t>
            </a:r>
          </a:p>
          <a:p>
            <a:pPr marL="1541463" lvl="1" indent="-457200" eaLnBrk="1" hangingPunct="1">
              <a:lnSpc>
                <a:spcPct val="90000"/>
              </a:lnSpc>
              <a:buFont typeface="Helvetica" charset="0"/>
              <a:buAutoNum type="alphaUcPeriod"/>
            </a:pPr>
            <a:r>
              <a:rPr lang="en-US" sz="1400" dirty="0">
                <a:latin typeface="Arial" charset="0"/>
                <a:ea typeface="ＭＳ Ｐゴシック" charset="0"/>
                <a:cs typeface="Arial" charset="0"/>
                <a:sym typeface="Arial" charset="0"/>
              </a:rPr>
              <a:t>Phase Unwrapping and Atmosphere</a:t>
            </a:r>
          </a:p>
          <a:p>
            <a:pPr marL="1192213" indent="-457200" eaLnBrk="1" hangingPunct="1">
              <a:lnSpc>
                <a:spcPct val="90000"/>
              </a:lnSpc>
              <a:buFont typeface="Helvetica" charset="0"/>
              <a:buNone/>
            </a:pPr>
            <a:r>
              <a:rPr lang="en-US" sz="1600" dirty="0">
                <a:latin typeface="Arial" charset="0"/>
                <a:ea typeface="ヒラギノ角ゴ Pro W3" charset="0"/>
                <a:cs typeface="Arial" charset="0"/>
                <a:sym typeface="Arial" charset="0"/>
              </a:rPr>
              <a:t>III. Interferometric Correlation</a:t>
            </a:r>
            <a:endParaRPr lang="en-US" sz="1400" dirty="0">
              <a:latin typeface="Arial" charset="0"/>
              <a:ea typeface="ヒラギノ角ゴ Pro W3" charset="0"/>
              <a:cs typeface="ヒラギノ角ゴ Pro W3" charset="0"/>
              <a:sym typeface="Arial" charset="0"/>
            </a:endParaRPr>
          </a:p>
          <a:p>
            <a:pPr marL="1541463" lvl="1" indent="-457200" eaLnBrk="1" hangingPunct="1">
              <a:lnSpc>
                <a:spcPct val="90000"/>
              </a:lnSpc>
              <a:spcBef>
                <a:spcPts val="600"/>
              </a:spcBef>
              <a:buFont typeface="Helvetica" charset="0"/>
              <a:buAutoNum type="alphaUcPeriod"/>
            </a:pPr>
            <a:r>
              <a:rPr lang="en-US" sz="1400" dirty="0">
                <a:latin typeface="Arial" charset="0"/>
                <a:ea typeface="ＭＳ Ｐゴシック" charset="0"/>
                <a:cs typeface="Arial" charset="0"/>
                <a:sym typeface="Arial" charset="0"/>
              </a:rPr>
              <a:t>SNR and Interferometric Correlation</a:t>
            </a:r>
          </a:p>
          <a:p>
            <a:pPr marL="1541463" lvl="1" indent="-457200" eaLnBrk="1" hangingPunct="1">
              <a:lnSpc>
                <a:spcPct val="90000"/>
              </a:lnSpc>
              <a:buFont typeface="Helvetica" charset="0"/>
              <a:buAutoNum type="alphaUcPeriod"/>
            </a:pPr>
            <a:r>
              <a:rPr lang="en-US" sz="1400" dirty="0">
                <a:latin typeface="Arial" charset="0"/>
                <a:ea typeface="ＭＳ Ｐゴシック" charset="0"/>
                <a:cs typeface="Arial" charset="0"/>
                <a:sym typeface="Arial" charset="0"/>
              </a:rPr>
              <a:t>Geometric, Temporal, Volumetric Decorrelation</a:t>
            </a:r>
          </a:p>
        </p:txBody>
      </p:sp>
    </p:spTree>
    <p:extLst>
      <p:ext uri="{BB962C8B-B14F-4D97-AF65-F5344CB8AC3E}">
        <p14:creationId xmlns:p14="http://schemas.microsoft.com/office/powerpoint/2010/main" val="400848201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85800"/>
          </a:xfrm>
        </p:spPr>
        <p:txBody>
          <a:bodyPr/>
          <a:lstStyle/>
          <a:p>
            <a:r>
              <a:rPr lang="en-US" sz="2800" dirty="0"/>
              <a:t>Motivation – Understanding the processes and phenomenology of radar interferometry</a:t>
            </a:r>
          </a:p>
        </p:txBody>
      </p:sp>
      <p:sp>
        <p:nvSpPr>
          <p:cNvPr id="4" name="Slide Number Placeholder 3"/>
          <p:cNvSpPr>
            <a:spLocks noGrp="1"/>
          </p:cNvSpPr>
          <p:nvPr>
            <p:ph type="sldNum" sz="quarter" idx="10"/>
          </p:nvPr>
        </p:nvSpPr>
        <p:spPr>
          <a:xfrm>
            <a:off x="8699500" y="6477000"/>
            <a:ext cx="292100" cy="330200"/>
          </a:xfrm>
        </p:spPr>
        <p:txBody>
          <a:bodyPr/>
          <a:lstStyle/>
          <a:p>
            <a:fld id="{76E870B9-F6FF-C447-8621-1C1A1B80FB6A}" type="slidenum">
              <a:rPr lang="en-US" smtClean="0"/>
              <a:pPr/>
              <a:t>5</a:t>
            </a:fld>
            <a:endParaRPr lang="en-US" dirty="0"/>
          </a:p>
        </p:txBody>
      </p:sp>
      <p:graphicFrame>
        <p:nvGraphicFramePr>
          <p:cNvPr id="5" name="Object 4"/>
          <p:cNvGraphicFramePr>
            <a:graphicFrameLocks noChangeAspect="1"/>
          </p:cNvGraphicFramePr>
          <p:nvPr>
            <p:extLst/>
          </p:nvPr>
        </p:nvGraphicFramePr>
        <p:xfrm>
          <a:off x="762000" y="1657290"/>
          <a:ext cx="1225103" cy="911225"/>
        </p:xfrm>
        <a:graphic>
          <a:graphicData uri="http://schemas.openxmlformats.org/presentationml/2006/ole">
            <mc:AlternateContent xmlns:mc="http://schemas.openxmlformats.org/markup-compatibility/2006">
              <mc:Choice xmlns:v="urn:schemas-microsoft-com:vml" Requires="v">
                <p:oleObj spid="_x0000_s217097" name="Photo Editor Photo" r:id="rId4" imgW="4828571" imgH="3591426" progId="MSPhotoEd.3">
                  <p:embed/>
                </p:oleObj>
              </mc:Choice>
              <mc:Fallback>
                <p:oleObj name="Photo Editor Photo" r:id="rId4" imgW="4828571" imgH="3591426" progId="MSPhotoEd.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657290"/>
                        <a:ext cx="1225103" cy="911225"/>
                      </a:xfrm>
                      <a:prstGeom prst="rect">
                        <a:avLst/>
                      </a:prstGeom>
                      <a:noFill/>
                      <a:ln>
                        <a:noFill/>
                      </a:ln>
                      <a:effectLst/>
                      <a:extLst/>
                    </p:spPr>
                  </p:pic>
                </p:oleObj>
              </mc:Fallback>
            </mc:AlternateContent>
          </a:graphicData>
        </a:graphic>
      </p:graphicFrame>
      <p:pic>
        <p:nvPicPr>
          <p:cNvPr id="19" name="Picture 18" descr="raw1.jpg"/>
          <p:cNvPicPr>
            <a:picLocks noChangeAspect="1"/>
          </p:cNvPicPr>
          <p:nvPr/>
        </p:nvPicPr>
        <p:blipFill rotWithShape="1">
          <a:blip r:embed="rId6">
            <a:extLst>
              <a:ext uri="{28A0092B-C50C-407E-A947-70E740481C1C}">
                <a14:useLocalDpi xmlns:a14="http://schemas.microsoft.com/office/drawing/2010/main" val="0"/>
              </a:ext>
            </a:extLst>
          </a:blip>
          <a:srcRect l="1089" t="10350" r="3080" b="8670"/>
          <a:stretch/>
        </p:blipFill>
        <p:spPr>
          <a:xfrm>
            <a:off x="304800" y="2647890"/>
            <a:ext cx="2176911" cy="1576230"/>
          </a:xfrm>
          <a:prstGeom prst="rect">
            <a:avLst/>
          </a:prstGeom>
        </p:spPr>
      </p:pic>
      <p:pic>
        <p:nvPicPr>
          <p:cNvPr id="20" name="Picture 19" descr="raw2.tiff"/>
          <p:cNvPicPr>
            <a:picLocks noChangeAspect="1"/>
          </p:cNvPicPr>
          <p:nvPr/>
        </p:nvPicPr>
        <p:blipFill rotWithShape="1">
          <a:blip r:embed="rId7">
            <a:extLst>
              <a:ext uri="{28A0092B-C50C-407E-A947-70E740481C1C}">
                <a14:useLocalDpi xmlns:a14="http://schemas.microsoft.com/office/drawing/2010/main" val="0"/>
              </a:ext>
            </a:extLst>
          </a:blip>
          <a:srcRect l="1089" t="10531" r="3080" b="9033"/>
          <a:stretch/>
        </p:blipFill>
        <p:spPr>
          <a:xfrm>
            <a:off x="304800" y="4888578"/>
            <a:ext cx="2182035" cy="1569312"/>
          </a:xfrm>
          <a:prstGeom prst="rect">
            <a:avLst/>
          </a:prstGeom>
        </p:spPr>
      </p:pic>
      <p:sp>
        <p:nvSpPr>
          <p:cNvPr id="26" name="TextBox 25"/>
          <p:cNvSpPr txBox="1"/>
          <p:nvPr/>
        </p:nvSpPr>
        <p:spPr>
          <a:xfrm>
            <a:off x="685800" y="4171890"/>
            <a:ext cx="1313180" cy="400110"/>
          </a:xfrm>
          <a:prstGeom prst="rect">
            <a:avLst/>
          </a:prstGeom>
          <a:noFill/>
        </p:spPr>
        <p:txBody>
          <a:bodyPr wrap="none" rtlCol="0">
            <a:spAutoFit/>
          </a:bodyPr>
          <a:lstStyle/>
          <a:p>
            <a:r>
              <a:rPr lang="en-US" sz="2000" dirty="0">
                <a:latin typeface="+mn-lt"/>
              </a:rPr>
              <a:t>First Time</a:t>
            </a:r>
          </a:p>
        </p:txBody>
      </p:sp>
      <p:sp>
        <p:nvSpPr>
          <p:cNvPr id="27" name="TextBox 26"/>
          <p:cNvSpPr txBox="1"/>
          <p:nvPr/>
        </p:nvSpPr>
        <p:spPr>
          <a:xfrm>
            <a:off x="723688" y="6381690"/>
            <a:ext cx="1339329" cy="400110"/>
          </a:xfrm>
          <a:prstGeom prst="rect">
            <a:avLst/>
          </a:prstGeom>
          <a:noFill/>
        </p:spPr>
        <p:txBody>
          <a:bodyPr wrap="none" rtlCol="0">
            <a:spAutoFit/>
          </a:bodyPr>
          <a:lstStyle/>
          <a:p>
            <a:pPr algn="ctr"/>
            <a:r>
              <a:rPr lang="en-US" sz="2000" dirty="0">
                <a:latin typeface="+mn-lt"/>
              </a:rPr>
              <a:t>Next Time </a:t>
            </a:r>
          </a:p>
        </p:txBody>
      </p:sp>
      <p:sp>
        <p:nvSpPr>
          <p:cNvPr id="31" name="TextBox 30"/>
          <p:cNvSpPr txBox="1"/>
          <p:nvPr/>
        </p:nvSpPr>
        <p:spPr>
          <a:xfrm>
            <a:off x="152400" y="1276290"/>
            <a:ext cx="2667000" cy="400110"/>
          </a:xfrm>
          <a:prstGeom prst="rect">
            <a:avLst/>
          </a:prstGeom>
          <a:noFill/>
        </p:spPr>
        <p:txBody>
          <a:bodyPr wrap="square" rtlCol="0">
            <a:spAutoFit/>
          </a:bodyPr>
          <a:lstStyle/>
          <a:p>
            <a:r>
              <a:rPr lang="en-US" sz="2000" dirty="0">
                <a:latin typeface="+mn-lt"/>
              </a:rPr>
              <a:t>Satellite Observation</a:t>
            </a:r>
          </a:p>
        </p:txBody>
      </p:sp>
      <p:sp>
        <p:nvSpPr>
          <p:cNvPr id="41" name="TextBox 40"/>
          <p:cNvSpPr txBox="1"/>
          <p:nvPr/>
        </p:nvSpPr>
        <p:spPr>
          <a:xfrm>
            <a:off x="3048000" y="2438400"/>
            <a:ext cx="1326004" cy="400110"/>
          </a:xfrm>
          <a:prstGeom prst="rect">
            <a:avLst/>
          </a:prstGeom>
          <a:noFill/>
        </p:spPr>
        <p:txBody>
          <a:bodyPr wrap="none" rtlCol="0">
            <a:spAutoFit/>
          </a:bodyPr>
          <a:lstStyle/>
          <a:p>
            <a:r>
              <a:rPr lang="en-US" sz="2000" dirty="0">
                <a:solidFill>
                  <a:srgbClr val="FFFFFF"/>
                </a:solidFill>
                <a:latin typeface="+mn-lt"/>
              </a:rPr>
              <a:t>Amplitude</a:t>
            </a:r>
          </a:p>
        </p:txBody>
      </p:sp>
    </p:spTree>
    <p:extLst>
      <p:ext uri="{BB962C8B-B14F-4D97-AF65-F5344CB8AC3E}">
        <p14:creationId xmlns:p14="http://schemas.microsoft.com/office/powerpoint/2010/main" val="3976703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1" grpId="0"/>
      <p:bldP spid="4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title"/>
          </p:nvPr>
        </p:nvSpPr>
        <p:spPr>
          <a:xfrm>
            <a:off x="1446213" y="0"/>
            <a:ext cx="6565900" cy="1257300"/>
          </a:xfrm>
        </p:spPr>
        <p:txBody>
          <a:bodyPr rIns="132080"/>
          <a:lstStyle/>
          <a:p>
            <a:pPr indent="0" eaLnBrk="1" hangingPunct="1"/>
            <a:r>
              <a:rPr lang="en-US" sz="3200">
                <a:latin typeface="Helvetica" charset="0"/>
                <a:ea typeface="ヒラギノ角ゴ Pro W6" charset="0"/>
                <a:cs typeface="ヒラギノ角ゴ Pro W6" charset="0"/>
              </a:rPr>
              <a:t>What is Radar Interferometry?</a:t>
            </a:r>
          </a:p>
        </p:txBody>
      </p:sp>
      <p:sp>
        <p:nvSpPr>
          <p:cNvPr id="65539" name="Rectangle 4"/>
          <p:cNvSpPr>
            <a:spLocks noGrp="1" noChangeArrowheads="1"/>
          </p:cNvSpPr>
          <p:nvPr>
            <p:ph type="body" idx="1"/>
          </p:nvPr>
        </p:nvSpPr>
        <p:spPr>
          <a:xfrm>
            <a:off x="374650" y="1330325"/>
            <a:ext cx="8229600" cy="1689100"/>
          </a:xfrm>
        </p:spPr>
        <p:txBody>
          <a:bodyPr rIns="132080"/>
          <a:lstStyle/>
          <a:p>
            <a:pPr algn="just" eaLnBrk="1" hangingPunct="1">
              <a:lnSpc>
                <a:spcPct val="90000"/>
              </a:lnSpc>
            </a:pPr>
            <a:r>
              <a:rPr lang="en-US" sz="1800">
                <a:latin typeface="Helvetica" charset="0"/>
                <a:ea typeface="ヒラギノ角ゴ Pro W3" charset="0"/>
                <a:cs typeface="ヒラギノ角ゴ Pro W3" charset="0"/>
              </a:rPr>
              <a:t>Radar interferometry can be broadly defined by use of phase measurements to precisely measure the relative distance to an object when imaged by synthetic aperture radar from two or more observations separated either in time or space. </a:t>
            </a:r>
          </a:p>
          <a:p>
            <a:pPr marL="782638" lvl="1" algn="just" eaLnBrk="1" hangingPunct="1">
              <a:lnSpc>
                <a:spcPct val="90000"/>
              </a:lnSpc>
            </a:pPr>
            <a:r>
              <a:rPr lang="en-US" sz="1800">
                <a:latin typeface="Helvetica" charset="0"/>
                <a:ea typeface="ヒラギノ角ゴ Pro W3" charset="0"/>
                <a:cs typeface="ヒラギノ角ゴ Pro W3" charset="0"/>
              </a:rPr>
              <a:t>Interferometric phase is simply another means of measuring (relative) distance. </a:t>
            </a:r>
          </a:p>
        </p:txBody>
      </p:sp>
      <p:grpSp>
        <p:nvGrpSpPr>
          <p:cNvPr id="65540" name="Group 5"/>
          <p:cNvGrpSpPr>
            <a:grpSpLocks/>
          </p:cNvGrpSpPr>
          <p:nvPr/>
        </p:nvGrpSpPr>
        <p:grpSpPr bwMode="auto">
          <a:xfrm>
            <a:off x="428625" y="3017838"/>
            <a:ext cx="5162550" cy="2724150"/>
            <a:chOff x="0" y="0"/>
            <a:chExt cx="3252" cy="1716"/>
          </a:xfrm>
        </p:grpSpPr>
        <p:sp>
          <p:nvSpPr>
            <p:cNvPr id="65543" name="Line 6"/>
            <p:cNvSpPr>
              <a:spLocks noChangeShapeType="1"/>
            </p:cNvSpPr>
            <p:nvPr/>
          </p:nvSpPr>
          <p:spPr bwMode="auto">
            <a:xfrm rot="10800000">
              <a:off x="1241" y="456"/>
              <a:ext cx="1" cy="98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65544" name="Group 7"/>
            <p:cNvGrpSpPr>
              <a:grpSpLocks/>
            </p:cNvGrpSpPr>
            <p:nvPr/>
          </p:nvGrpSpPr>
          <p:grpSpPr bwMode="auto">
            <a:xfrm>
              <a:off x="2" y="660"/>
              <a:ext cx="3066" cy="581"/>
              <a:chOff x="0" y="0"/>
              <a:chExt cx="3066" cy="581"/>
            </a:xfrm>
          </p:grpSpPr>
          <p:grpSp>
            <p:nvGrpSpPr>
              <p:cNvPr id="65560" name="Group 8"/>
              <p:cNvGrpSpPr>
                <a:grpSpLocks/>
              </p:cNvGrpSpPr>
              <p:nvPr/>
            </p:nvGrpSpPr>
            <p:grpSpPr bwMode="auto">
              <a:xfrm>
                <a:off x="0" y="261"/>
                <a:ext cx="3066" cy="69"/>
                <a:chOff x="0" y="0"/>
                <a:chExt cx="3066" cy="68"/>
              </a:xfrm>
            </p:grpSpPr>
            <p:sp>
              <p:nvSpPr>
                <p:cNvPr id="65564" name="Rectangle 9"/>
                <p:cNvSpPr>
                  <a:spLocks/>
                </p:cNvSpPr>
                <p:nvPr/>
              </p:nvSpPr>
              <p:spPr bwMode="auto">
                <a:xfrm>
                  <a:off x="0" y="0"/>
                  <a:ext cx="1237" cy="68"/>
                </a:xfrm>
                <a:prstGeom prst="rect">
                  <a:avLst/>
                </a:prstGeom>
                <a:gradFill rotWithShape="0">
                  <a:gsLst>
                    <a:gs pos="0">
                      <a:srgbClr val="FF0000"/>
                    </a:gs>
                    <a:gs pos="100000">
                      <a:srgbClr val="0000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65565" name="Rectangle 10"/>
                <p:cNvSpPr>
                  <a:spLocks/>
                </p:cNvSpPr>
                <p:nvPr/>
              </p:nvSpPr>
              <p:spPr bwMode="auto">
                <a:xfrm>
                  <a:off x="1231" y="0"/>
                  <a:ext cx="1238" cy="68"/>
                </a:xfrm>
                <a:prstGeom prst="rect">
                  <a:avLst/>
                </a:prstGeom>
                <a:gradFill rotWithShape="0">
                  <a:gsLst>
                    <a:gs pos="0">
                      <a:srgbClr val="FF0000"/>
                    </a:gs>
                    <a:gs pos="100000">
                      <a:srgbClr val="0000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65566" name="Rectangle 11"/>
                <p:cNvSpPr>
                  <a:spLocks/>
                </p:cNvSpPr>
                <p:nvPr/>
              </p:nvSpPr>
              <p:spPr bwMode="auto">
                <a:xfrm>
                  <a:off x="2469" y="0"/>
                  <a:ext cx="597" cy="68"/>
                </a:xfrm>
                <a:prstGeom prst="rect">
                  <a:avLst/>
                </a:prstGeom>
                <a:gradFill rotWithShape="0">
                  <a:gsLst>
                    <a:gs pos="0">
                      <a:srgbClr val="FF0000"/>
                    </a:gs>
                    <a:gs pos="100000">
                      <a:srgbClr val="CC00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sp>
            <p:nvSpPr>
              <p:cNvPr id="65561" name="AutoShape 12"/>
              <p:cNvSpPr>
                <a:spLocks/>
              </p:cNvSpPr>
              <p:nvPr/>
            </p:nvSpPr>
            <p:spPr bwMode="auto">
              <a:xfrm>
                <a:off x="6" y="0"/>
                <a:ext cx="1225" cy="581"/>
              </a:xfrm>
              <a:custGeom>
                <a:avLst/>
                <a:gdLst>
                  <a:gd name="T0" fmla="*/ 0 w 21600"/>
                  <a:gd name="T1" fmla="*/ 0 h 21381"/>
                  <a:gd name="T2" fmla="*/ 21600 w 21600"/>
                  <a:gd name="T3" fmla="*/ 21381 h 21381"/>
                </a:gdLst>
                <a:ahLst/>
                <a:cxnLst/>
                <a:rect l="T0" t="T1" r="T2" b="T3"/>
                <a:pathLst>
                  <a:path w="21600" h="21381">
                    <a:moveTo>
                      <a:pt x="0" y="10745"/>
                    </a:moveTo>
                    <a:cubicBezTo>
                      <a:pt x="201" y="10295"/>
                      <a:pt x="402" y="9857"/>
                      <a:pt x="554" y="9429"/>
                    </a:cubicBezTo>
                    <a:cubicBezTo>
                      <a:pt x="699" y="8991"/>
                      <a:pt x="755" y="8563"/>
                      <a:pt x="900" y="8113"/>
                    </a:cubicBezTo>
                    <a:cubicBezTo>
                      <a:pt x="1038" y="7653"/>
                      <a:pt x="1232" y="7116"/>
                      <a:pt x="1385" y="6688"/>
                    </a:cubicBezTo>
                    <a:cubicBezTo>
                      <a:pt x="1530" y="6249"/>
                      <a:pt x="1627" y="5932"/>
                      <a:pt x="1800" y="5482"/>
                    </a:cubicBezTo>
                    <a:cubicBezTo>
                      <a:pt x="1966" y="5021"/>
                      <a:pt x="2167" y="4506"/>
                      <a:pt x="2423" y="3947"/>
                    </a:cubicBezTo>
                    <a:cubicBezTo>
                      <a:pt x="2672" y="3377"/>
                      <a:pt x="3122" y="2478"/>
                      <a:pt x="3323" y="2083"/>
                    </a:cubicBezTo>
                    <a:cubicBezTo>
                      <a:pt x="3517" y="1677"/>
                      <a:pt x="3482" y="1710"/>
                      <a:pt x="3600" y="1535"/>
                    </a:cubicBezTo>
                    <a:cubicBezTo>
                      <a:pt x="3711" y="1348"/>
                      <a:pt x="3870" y="1129"/>
                      <a:pt x="4015" y="987"/>
                    </a:cubicBezTo>
                    <a:cubicBezTo>
                      <a:pt x="4154" y="833"/>
                      <a:pt x="4230" y="822"/>
                      <a:pt x="4431" y="658"/>
                    </a:cubicBezTo>
                    <a:cubicBezTo>
                      <a:pt x="4625" y="493"/>
                      <a:pt x="4902" y="66"/>
                      <a:pt x="5192" y="0"/>
                    </a:cubicBezTo>
                    <a:cubicBezTo>
                      <a:pt x="5476" y="-77"/>
                      <a:pt x="5850" y="11"/>
                      <a:pt x="6162" y="219"/>
                    </a:cubicBezTo>
                    <a:cubicBezTo>
                      <a:pt x="6473" y="416"/>
                      <a:pt x="6805" y="833"/>
                      <a:pt x="7062" y="1206"/>
                    </a:cubicBezTo>
                    <a:cubicBezTo>
                      <a:pt x="7311" y="1568"/>
                      <a:pt x="7470" y="1962"/>
                      <a:pt x="7685" y="2412"/>
                    </a:cubicBezTo>
                    <a:cubicBezTo>
                      <a:pt x="7892" y="2851"/>
                      <a:pt x="8052" y="3234"/>
                      <a:pt x="8308" y="3837"/>
                    </a:cubicBezTo>
                    <a:cubicBezTo>
                      <a:pt x="8557" y="4429"/>
                      <a:pt x="8896" y="5208"/>
                      <a:pt x="9208" y="6030"/>
                    </a:cubicBezTo>
                    <a:cubicBezTo>
                      <a:pt x="9512" y="6842"/>
                      <a:pt x="9852" y="7785"/>
                      <a:pt x="10177" y="8771"/>
                    </a:cubicBezTo>
                    <a:cubicBezTo>
                      <a:pt x="10495" y="9758"/>
                      <a:pt x="10758" y="10756"/>
                      <a:pt x="11146" y="11951"/>
                    </a:cubicBezTo>
                    <a:cubicBezTo>
                      <a:pt x="11527" y="13135"/>
                      <a:pt x="11977" y="14615"/>
                      <a:pt x="12462" y="15898"/>
                    </a:cubicBezTo>
                    <a:cubicBezTo>
                      <a:pt x="12946" y="17170"/>
                      <a:pt x="13708" y="18913"/>
                      <a:pt x="14054" y="19626"/>
                    </a:cubicBezTo>
                    <a:cubicBezTo>
                      <a:pt x="14393" y="20328"/>
                      <a:pt x="14282" y="19878"/>
                      <a:pt x="14538" y="20174"/>
                    </a:cubicBezTo>
                    <a:cubicBezTo>
                      <a:pt x="14788" y="20459"/>
                      <a:pt x="15148" y="21227"/>
                      <a:pt x="15577" y="21380"/>
                    </a:cubicBezTo>
                    <a:cubicBezTo>
                      <a:pt x="15999" y="21523"/>
                      <a:pt x="16685" y="21337"/>
                      <a:pt x="17100" y="21052"/>
                    </a:cubicBezTo>
                    <a:cubicBezTo>
                      <a:pt x="17515" y="20755"/>
                      <a:pt x="17675" y="20317"/>
                      <a:pt x="18069" y="19626"/>
                    </a:cubicBezTo>
                    <a:cubicBezTo>
                      <a:pt x="18457" y="18924"/>
                      <a:pt x="19108" y="17664"/>
                      <a:pt x="19454" y="16885"/>
                    </a:cubicBezTo>
                    <a:cubicBezTo>
                      <a:pt x="19800" y="16096"/>
                      <a:pt x="19925" y="15580"/>
                      <a:pt x="20146" y="14911"/>
                    </a:cubicBezTo>
                    <a:cubicBezTo>
                      <a:pt x="20361" y="14232"/>
                      <a:pt x="20527" y="13574"/>
                      <a:pt x="20769" y="12828"/>
                    </a:cubicBezTo>
                    <a:cubicBezTo>
                      <a:pt x="21012" y="12072"/>
                      <a:pt x="21462" y="10811"/>
                      <a:pt x="21600" y="10416"/>
                    </a:cubicBezTo>
                  </a:path>
                </a:pathLst>
              </a:custGeom>
              <a:noFill/>
              <a:ln w="2540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5562" name="AutoShape 13"/>
              <p:cNvSpPr>
                <a:spLocks/>
              </p:cNvSpPr>
              <p:nvPr/>
            </p:nvSpPr>
            <p:spPr bwMode="auto">
              <a:xfrm>
                <a:off x="1223" y="0"/>
                <a:ext cx="1233" cy="581"/>
              </a:xfrm>
              <a:custGeom>
                <a:avLst/>
                <a:gdLst>
                  <a:gd name="T0" fmla="*/ 0 w 21600"/>
                  <a:gd name="T1" fmla="*/ 0 h 21381"/>
                  <a:gd name="T2" fmla="*/ 21600 w 21600"/>
                  <a:gd name="T3" fmla="*/ 21381 h 21381"/>
                </a:gdLst>
                <a:ahLst/>
                <a:cxnLst/>
                <a:rect l="T0" t="T1" r="T2" b="T3"/>
                <a:pathLst>
                  <a:path w="21600" h="21381">
                    <a:moveTo>
                      <a:pt x="0" y="10745"/>
                    </a:moveTo>
                    <a:cubicBezTo>
                      <a:pt x="201" y="10295"/>
                      <a:pt x="402" y="9857"/>
                      <a:pt x="554" y="9429"/>
                    </a:cubicBezTo>
                    <a:cubicBezTo>
                      <a:pt x="699" y="8991"/>
                      <a:pt x="755" y="8563"/>
                      <a:pt x="900" y="8113"/>
                    </a:cubicBezTo>
                    <a:cubicBezTo>
                      <a:pt x="1038" y="7653"/>
                      <a:pt x="1232" y="7116"/>
                      <a:pt x="1385" y="6688"/>
                    </a:cubicBezTo>
                    <a:cubicBezTo>
                      <a:pt x="1530" y="6249"/>
                      <a:pt x="1627" y="5932"/>
                      <a:pt x="1800" y="5482"/>
                    </a:cubicBezTo>
                    <a:cubicBezTo>
                      <a:pt x="1966" y="5021"/>
                      <a:pt x="2167" y="4506"/>
                      <a:pt x="2423" y="3947"/>
                    </a:cubicBezTo>
                    <a:cubicBezTo>
                      <a:pt x="2672" y="3377"/>
                      <a:pt x="3122" y="2478"/>
                      <a:pt x="3323" y="2083"/>
                    </a:cubicBezTo>
                    <a:cubicBezTo>
                      <a:pt x="3517" y="1677"/>
                      <a:pt x="3482" y="1710"/>
                      <a:pt x="3600" y="1535"/>
                    </a:cubicBezTo>
                    <a:cubicBezTo>
                      <a:pt x="3711" y="1348"/>
                      <a:pt x="3870" y="1129"/>
                      <a:pt x="4015" y="987"/>
                    </a:cubicBezTo>
                    <a:cubicBezTo>
                      <a:pt x="4154" y="833"/>
                      <a:pt x="4230" y="822"/>
                      <a:pt x="4431" y="658"/>
                    </a:cubicBezTo>
                    <a:cubicBezTo>
                      <a:pt x="4625" y="493"/>
                      <a:pt x="4902" y="66"/>
                      <a:pt x="5192" y="0"/>
                    </a:cubicBezTo>
                    <a:cubicBezTo>
                      <a:pt x="5476" y="-77"/>
                      <a:pt x="5850" y="11"/>
                      <a:pt x="6162" y="219"/>
                    </a:cubicBezTo>
                    <a:cubicBezTo>
                      <a:pt x="6473" y="416"/>
                      <a:pt x="6805" y="833"/>
                      <a:pt x="7062" y="1206"/>
                    </a:cubicBezTo>
                    <a:cubicBezTo>
                      <a:pt x="7311" y="1568"/>
                      <a:pt x="7470" y="1962"/>
                      <a:pt x="7685" y="2412"/>
                    </a:cubicBezTo>
                    <a:cubicBezTo>
                      <a:pt x="7892" y="2851"/>
                      <a:pt x="8052" y="3234"/>
                      <a:pt x="8308" y="3837"/>
                    </a:cubicBezTo>
                    <a:cubicBezTo>
                      <a:pt x="8557" y="4429"/>
                      <a:pt x="8896" y="5208"/>
                      <a:pt x="9208" y="6030"/>
                    </a:cubicBezTo>
                    <a:cubicBezTo>
                      <a:pt x="9512" y="6842"/>
                      <a:pt x="9852" y="7785"/>
                      <a:pt x="10177" y="8771"/>
                    </a:cubicBezTo>
                    <a:cubicBezTo>
                      <a:pt x="10495" y="9758"/>
                      <a:pt x="10758" y="10756"/>
                      <a:pt x="11146" y="11951"/>
                    </a:cubicBezTo>
                    <a:cubicBezTo>
                      <a:pt x="11527" y="13135"/>
                      <a:pt x="11977" y="14615"/>
                      <a:pt x="12462" y="15898"/>
                    </a:cubicBezTo>
                    <a:cubicBezTo>
                      <a:pt x="12946" y="17170"/>
                      <a:pt x="13708" y="18913"/>
                      <a:pt x="14054" y="19626"/>
                    </a:cubicBezTo>
                    <a:cubicBezTo>
                      <a:pt x="14393" y="20328"/>
                      <a:pt x="14282" y="19878"/>
                      <a:pt x="14538" y="20174"/>
                    </a:cubicBezTo>
                    <a:cubicBezTo>
                      <a:pt x="14788" y="20459"/>
                      <a:pt x="15148" y="21227"/>
                      <a:pt x="15577" y="21380"/>
                    </a:cubicBezTo>
                    <a:cubicBezTo>
                      <a:pt x="15999" y="21523"/>
                      <a:pt x="16685" y="21337"/>
                      <a:pt x="17100" y="21052"/>
                    </a:cubicBezTo>
                    <a:cubicBezTo>
                      <a:pt x="17515" y="20755"/>
                      <a:pt x="17675" y="20317"/>
                      <a:pt x="18069" y="19626"/>
                    </a:cubicBezTo>
                    <a:cubicBezTo>
                      <a:pt x="18457" y="18924"/>
                      <a:pt x="19108" y="17664"/>
                      <a:pt x="19454" y="16885"/>
                    </a:cubicBezTo>
                    <a:cubicBezTo>
                      <a:pt x="19800" y="16096"/>
                      <a:pt x="19925" y="15580"/>
                      <a:pt x="20146" y="14911"/>
                    </a:cubicBezTo>
                    <a:cubicBezTo>
                      <a:pt x="20361" y="14232"/>
                      <a:pt x="20527" y="13574"/>
                      <a:pt x="20769" y="12828"/>
                    </a:cubicBezTo>
                    <a:cubicBezTo>
                      <a:pt x="21012" y="12072"/>
                      <a:pt x="21462" y="10811"/>
                      <a:pt x="21600" y="10416"/>
                    </a:cubicBezTo>
                  </a:path>
                </a:pathLst>
              </a:custGeom>
              <a:noFill/>
              <a:ln w="2540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5563" name="AutoShape 14"/>
              <p:cNvSpPr>
                <a:spLocks/>
              </p:cNvSpPr>
              <p:nvPr/>
            </p:nvSpPr>
            <p:spPr bwMode="auto">
              <a:xfrm>
                <a:off x="2448" y="15"/>
                <a:ext cx="613" cy="279"/>
              </a:xfrm>
              <a:custGeom>
                <a:avLst/>
                <a:gdLst>
                  <a:gd name="T0" fmla="*/ 0 w 21600"/>
                  <a:gd name="T1" fmla="*/ 0 h 21342"/>
                  <a:gd name="T2" fmla="*/ 21600 w 21600"/>
                  <a:gd name="T3" fmla="*/ 21342 h 21342"/>
                </a:gdLst>
                <a:ahLst/>
                <a:cxnLst/>
                <a:rect l="T0" t="T1" r="T2" b="T3"/>
                <a:pathLst>
                  <a:path w="21600" h="21342">
                    <a:moveTo>
                      <a:pt x="0" y="21342"/>
                    </a:moveTo>
                    <a:cubicBezTo>
                      <a:pt x="1037" y="18325"/>
                      <a:pt x="2075" y="15307"/>
                      <a:pt x="2842" y="13247"/>
                    </a:cubicBezTo>
                    <a:cubicBezTo>
                      <a:pt x="3595" y="11149"/>
                      <a:pt x="3695" y="10524"/>
                      <a:pt x="4547" y="8831"/>
                    </a:cubicBezTo>
                    <a:cubicBezTo>
                      <a:pt x="5386" y="7101"/>
                      <a:pt x="6906" y="4378"/>
                      <a:pt x="7958" y="2943"/>
                    </a:cubicBezTo>
                    <a:cubicBezTo>
                      <a:pt x="8995" y="1471"/>
                      <a:pt x="9891" y="220"/>
                      <a:pt x="10800" y="0"/>
                    </a:cubicBezTo>
                    <a:cubicBezTo>
                      <a:pt x="11695" y="-258"/>
                      <a:pt x="12505" y="478"/>
                      <a:pt x="13358" y="1471"/>
                    </a:cubicBezTo>
                    <a:cubicBezTo>
                      <a:pt x="14211" y="2428"/>
                      <a:pt x="15006" y="4010"/>
                      <a:pt x="15916" y="5887"/>
                    </a:cubicBezTo>
                    <a:cubicBezTo>
                      <a:pt x="16811" y="7727"/>
                      <a:pt x="17806" y="10156"/>
                      <a:pt x="18758" y="12511"/>
                    </a:cubicBezTo>
                    <a:cubicBezTo>
                      <a:pt x="19696" y="14829"/>
                      <a:pt x="21117" y="18509"/>
                      <a:pt x="21600" y="19870"/>
                    </a:cubicBezTo>
                  </a:path>
                </a:pathLst>
              </a:custGeom>
              <a:noFill/>
              <a:ln w="2540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grpSp>
        <p:sp>
          <p:nvSpPr>
            <p:cNvPr id="65545" name="Line 15"/>
            <p:cNvSpPr>
              <a:spLocks noChangeShapeType="1"/>
            </p:cNvSpPr>
            <p:nvPr/>
          </p:nvSpPr>
          <p:spPr bwMode="auto">
            <a:xfrm rot="10800000" flipH="1">
              <a:off x="0" y="136"/>
              <a:ext cx="0" cy="1293"/>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546" name="Line 16"/>
            <p:cNvSpPr>
              <a:spLocks noChangeShapeType="1"/>
            </p:cNvSpPr>
            <p:nvPr/>
          </p:nvSpPr>
          <p:spPr bwMode="auto">
            <a:xfrm rot="10800000">
              <a:off x="2474" y="446"/>
              <a:ext cx="1" cy="99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547" name="Line 17"/>
            <p:cNvSpPr>
              <a:spLocks noChangeShapeType="1"/>
            </p:cNvSpPr>
            <p:nvPr/>
          </p:nvSpPr>
          <p:spPr bwMode="auto">
            <a:xfrm rot="10800000" flipH="1">
              <a:off x="2906" y="136"/>
              <a:ext cx="1" cy="1303"/>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548" name="Rectangle 18"/>
            <p:cNvSpPr>
              <a:spLocks/>
            </p:cNvSpPr>
            <p:nvPr/>
          </p:nvSpPr>
          <p:spPr bwMode="auto">
            <a:xfrm>
              <a:off x="1052" y="1404"/>
              <a:ext cx="488" cy="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b="1">
                  <a:solidFill>
                    <a:schemeClr val="tx1"/>
                  </a:solidFill>
                  <a:cs typeface="Times" charset="0"/>
                </a:rPr>
                <a:t>1</a:t>
              </a:r>
              <a:r>
                <a:rPr lang="en-US">
                  <a:solidFill>
                    <a:schemeClr val="tx1"/>
                  </a:solidFill>
                  <a:latin typeface="Symbol" charset="0"/>
                  <a:cs typeface="Symbol" charset="0"/>
                  <a:sym typeface="Symbol" charset="0"/>
                </a:rPr>
                <a:t>   λ</a:t>
              </a:r>
            </a:p>
          </p:txBody>
        </p:sp>
        <p:sp>
          <p:nvSpPr>
            <p:cNvPr id="65549" name="Rectangle 19"/>
            <p:cNvSpPr>
              <a:spLocks/>
            </p:cNvSpPr>
            <p:nvPr/>
          </p:nvSpPr>
          <p:spPr bwMode="auto">
            <a:xfrm>
              <a:off x="2286" y="1404"/>
              <a:ext cx="608" cy="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b="1">
                  <a:solidFill>
                    <a:schemeClr val="tx1"/>
                  </a:solidFill>
                  <a:cs typeface="Times" charset="0"/>
                </a:rPr>
                <a:t>2 </a:t>
              </a:r>
              <a:r>
                <a:rPr lang="en-US">
                  <a:solidFill>
                    <a:schemeClr val="tx1"/>
                  </a:solidFill>
                  <a:latin typeface="Symbol" charset="0"/>
                  <a:cs typeface="Symbol" charset="0"/>
                  <a:sym typeface="Symbol" charset="0"/>
                </a:rPr>
                <a:t> λ</a:t>
              </a:r>
            </a:p>
          </p:txBody>
        </p:sp>
        <p:grpSp>
          <p:nvGrpSpPr>
            <p:cNvPr id="65550" name="Group 20"/>
            <p:cNvGrpSpPr>
              <a:grpSpLocks/>
            </p:cNvGrpSpPr>
            <p:nvPr/>
          </p:nvGrpSpPr>
          <p:grpSpPr bwMode="auto">
            <a:xfrm>
              <a:off x="8" y="111"/>
              <a:ext cx="1320" cy="134"/>
              <a:chOff x="0" y="0"/>
              <a:chExt cx="1320" cy="134"/>
            </a:xfrm>
          </p:grpSpPr>
          <p:sp>
            <p:nvSpPr>
              <p:cNvPr id="65558" name="AutoShape 21"/>
              <p:cNvSpPr>
                <a:spLocks/>
              </p:cNvSpPr>
              <p:nvPr/>
            </p:nvSpPr>
            <p:spPr bwMode="auto">
              <a:xfrm>
                <a:off x="0" y="0"/>
                <a:ext cx="479" cy="134"/>
              </a:xfrm>
              <a:prstGeom prst="leftArrow">
                <a:avLst>
                  <a:gd name="adj1" fmla="val 50000"/>
                  <a:gd name="adj2" fmla="val 89366"/>
                </a:avLst>
              </a:pr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65559" name="Rectangle 22"/>
              <p:cNvSpPr>
                <a:spLocks/>
              </p:cNvSpPr>
              <p:nvPr/>
            </p:nvSpPr>
            <p:spPr bwMode="auto">
              <a:xfrm>
                <a:off x="479" y="32"/>
                <a:ext cx="841" cy="68"/>
              </a:xfrm>
              <a:prstGeom prst="rect">
                <a:avLst/>
              </a:pr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grpSp>
          <p:nvGrpSpPr>
            <p:cNvPr id="65551" name="Group 23"/>
            <p:cNvGrpSpPr>
              <a:grpSpLocks/>
            </p:cNvGrpSpPr>
            <p:nvPr/>
          </p:nvGrpSpPr>
          <p:grpSpPr bwMode="auto">
            <a:xfrm flipH="1">
              <a:off x="1579" y="111"/>
              <a:ext cx="1320" cy="134"/>
              <a:chOff x="0" y="0"/>
              <a:chExt cx="1320" cy="134"/>
            </a:xfrm>
          </p:grpSpPr>
          <p:sp>
            <p:nvSpPr>
              <p:cNvPr id="65556" name="AutoShape 24"/>
              <p:cNvSpPr>
                <a:spLocks/>
              </p:cNvSpPr>
              <p:nvPr/>
            </p:nvSpPr>
            <p:spPr bwMode="auto">
              <a:xfrm>
                <a:off x="0" y="0"/>
                <a:ext cx="479" cy="134"/>
              </a:xfrm>
              <a:prstGeom prst="leftArrow">
                <a:avLst>
                  <a:gd name="adj1" fmla="val 50000"/>
                  <a:gd name="adj2" fmla="val 89366"/>
                </a:avLst>
              </a:pr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65557" name="Rectangle 25"/>
              <p:cNvSpPr>
                <a:spLocks/>
              </p:cNvSpPr>
              <p:nvPr/>
            </p:nvSpPr>
            <p:spPr bwMode="auto">
              <a:xfrm>
                <a:off x="479" y="32"/>
                <a:ext cx="841" cy="68"/>
              </a:xfrm>
              <a:prstGeom prst="rect">
                <a:avLst/>
              </a:prstGeom>
              <a:solidFill>
                <a:srgbClr val="FF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sp>
          <p:nvSpPr>
            <p:cNvPr id="65552" name="Rectangle 26"/>
            <p:cNvSpPr>
              <a:spLocks/>
            </p:cNvSpPr>
            <p:nvPr/>
          </p:nvSpPr>
          <p:spPr bwMode="auto">
            <a:xfrm>
              <a:off x="1290" y="0"/>
              <a:ext cx="408"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a:solidFill>
                    <a:schemeClr val="tx1"/>
                  </a:solidFill>
                  <a:latin typeface="Symbol" charset="0"/>
                  <a:cs typeface="Symbol" charset="0"/>
                  <a:sym typeface="Symbol" charset="0"/>
                </a:rPr>
                <a:t>Δρ</a:t>
              </a:r>
            </a:p>
          </p:txBody>
        </p:sp>
        <p:sp>
          <p:nvSpPr>
            <p:cNvPr id="65553" name="Rectangle 27"/>
            <p:cNvSpPr>
              <a:spLocks/>
            </p:cNvSpPr>
            <p:nvPr/>
          </p:nvSpPr>
          <p:spPr bwMode="auto">
            <a:xfrm>
              <a:off x="1096" y="213"/>
              <a:ext cx="320"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a:solidFill>
                    <a:schemeClr val="tx1"/>
                  </a:solidFill>
                  <a:latin typeface="Symbol" charset="0"/>
                  <a:cs typeface="Symbol" charset="0"/>
                  <a:sym typeface="Symbol" charset="0"/>
                </a:rPr>
                <a:t>2π</a:t>
              </a:r>
            </a:p>
          </p:txBody>
        </p:sp>
        <p:sp>
          <p:nvSpPr>
            <p:cNvPr id="65554" name="Rectangle 28"/>
            <p:cNvSpPr>
              <a:spLocks/>
            </p:cNvSpPr>
            <p:nvPr/>
          </p:nvSpPr>
          <p:spPr bwMode="auto">
            <a:xfrm>
              <a:off x="2315" y="182"/>
              <a:ext cx="320"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a:solidFill>
                    <a:schemeClr val="tx1"/>
                  </a:solidFill>
                  <a:latin typeface="Symbol" charset="0"/>
                  <a:cs typeface="Symbol" charset="0"/>
                  <a:sym typeface="Symbol" charset="0"/>
                </a:rPr>
                <a:t>4π</a:t>
              </a:r>
            </a:p>
          </p:txBody>
        </p:sp>
        <p:sp>
          <p:nvSpPr>
            <p:cNvPr id="65555" name="Rectangle 29"/>
            <p:cNvSpPr>
              <a:spLocks/>
            </p:cNvSpPr>
            <p:nvPr/>
          </p:nvSpPr>
          <p:spPr bwMode="auto">
            <a:xfrm>
              <a:off x="2914" y="523"/>
              <a:ext cx="338" cy="747"/>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pic>
        <p:nvPicPr>
          <p:cNvPr id="65541" name="Picture 3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75" y="5713413"/>
            <a:ext cx="3873500"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5542" name="Rectangle 31"/>
          <p:cNvSpPr>
            <a:spLocks/>
          </p:cNvSpPr>
          <p:nvPr/>
        </p:nvSpPr>
        <p:spPr bwMode="auto">
          <a:xfrm>
            <a:off x="5106988" y="3255963"/>
            <a:ext cx="3925887" cy="287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spcBef>
                <a:spcPts val="475"/>
              </a:spcBef>
            </a:pPr>
            <a:r>
              <a:rPr lang="en-US" sz="2000">
                <a:solidFill>
                  <a:schemeClr val="tx1"/>
                </a:solidFill>
                <a:cs typeface="Times" charset="0"/>
              </a:rPr>
              <a:t>• </a:t>
            </a:r>
            <a:r>
              <a:rPr lang="en-US" sz="1800">
                <a:solidFill>
                  <a:schemeClr val="tx1"/>
                </a:solidFill>
                <a:cs typeface="Times" charset="0"/>
              </a:rPr>
              <a:t>Phase measurements in interferometric </a:t>
            </a:r>
          </a:p>
          <a:p>
            <a:pPr marL="39688">
              <a:spcBef>
                <a:spcPts val="450"/>
              </a:spcBef>
            </a:pPr>
            <a:r>
              <a:rPr lang="en-US" sz="1800">
                <a:solidFill>
                  <a:schemeClr val="tx1"/>
                </a:solidFill>
                <a:cs typeface="Times" charset="0"/>
              </a:rPr>
              <a:t>  systems can be made with degree level</a:t>
            </a:r>
          </a:p>
          <a:p>
            <a:pPr marL="39688">
              <a:spcBef>
                <a:spcPts val="450"/>
              </a:spcBef>
            </a:pPr>
            <a:r>
              <a:rPr lang="en-US" sz="1800">
                <a:solidFill>
                  <a:schemeClr val="tx1"/>
                </a:solidFill>
                <a:cs typeface="Times" charset="0"/>
              </a:rPr>
              <a:t>  accuracy, and with typical radar</a:t>
            </a:r>
          </a:p>
          <a:p>
            <a:pPr marL="39688">
              <a:spcBef>
                <a:spcPts val="450"/>
              </a:spcBef>
            </a:pPr>
            <a:r>
              <a:rPr lang="en-US" sz="1800">
                <a:solidFill>
                  <a:schemeClr val="tx1"/>
                </a:solidFill>
                <a:cs typeface="Times" charset="0"/>
              </a:rPr>
              <a:t>  wavelengths in 3-80 cm range</a:t>
            </a:r>
          </a:p>
          <a:p>
            <a:pPr marL="39688">
              <a:spcBef>
                <a:spcPts val="450"/>
              </a:spcBef>
            </a:pPr>
            <a:r>
              <a:rPr lang="en-US" sz="1800">
                <a:solidFill>
                  <a:schemeClr val="tx1"/>
                </a:solidFill>
                <a:cs typeface="Times" charset="0"/>
              </a:rPr>
              <a:t>  this corresponds to relative range </a:t>
            </a:r>
          </a:p>
          <a:p>
            <a:pPr marL="39688">
              <a:spcBef>
                <a:spcPts val="450"/>
              </a:spcBef>
            </a:pPr>
            <a:r>
              <a:rPr lang="en-US" sz="1800">
                <a:solidFill>
                  <a:schemeClr val="tx1"/>
                </a:solidFill>
                <a:cs typeface="Times" charset="0"/>
              </a:rPr>
              <a:t>  measurements having millimeter</a:t>
            </a:r>
          </a:p>
          <a:p>
            <a:pPr marL="39688">
              <a:spcBef>
                <a:spcPts val="450"/>
              </a:spcBef>
            </a:pPr>
            <a:r>
              <a:rPr lang="en-US" sz="1800">
                <a:solidFill>
                  <a:schemeClr val="tx1"/>
                </a:solidFill>
                <a:cs typeface="Times" charset="0"/>
              </a:rPr>
              <a:t>  accuracy. </a:t>
            </a:r>
          </a:p>
          <a:p>
            <a:pPr marL="39688">
              <a:spcBef>
                <a:spcPts val="450"/>
              </a:spcBef>
            </a:pPr>
            <a:r>
              <a:rPr lang="en-US" sz="1800">
                <a:solidFill>
                  <a:schemeClr val="tx1"/>
                </a:solidFill>
                <a:cs typeface="Times" charset="0"/>
              </a:rPr>
              <a:t> </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13" y="3952875"/>
            <a:ext cx="5241925" cy="251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6656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3486150"/>
            <a:ext cx="118110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6564" name="Rectangle 5"/>
          <p:cNvSpPr>
            <a:spLocks noGrp="1" noChangeArrowheads="1"/>
          </p:cNvSpPr>
          <p:nvPr>
            <p:ph type="title"/>
          </p:nvPr>
        </p:nvSpPr>
        <p:spPr>
          <a:xfrm>
            <a:off x="685800" y="228600"/>
            <a:ext cx="7772400" cy="1143000"/>
          </a:xfrm>
        </p:spPr>
        <p:txBody>
          <a:bodyPr rIns="132080"/>
          <a:lstStyle/>
          <a:p>
            <a:pPr indent="0" eaLnBrk="1" hangingPunct="1"/>
            <a:r>
              <a:rPr lang="en-US" sz="3200">
                <a:latin typeface="Helvetica" charset="0"/>
                <a:ea typeface="ヒラギノ角ゴ Pro W6" charset="0"/>
                <a:cs typeface="ヒラギノ角ゴ Pro W6" charset="0"/>
              </a:rPr>
              <a:t>Interference Concept</a:t>
            </a:r>
          </a:p>
        </p:txBody>
      </p:sp>
      <p:sp>
        <p:nvSpPr>
          <p:cNvPr id="66565" name="Rectangle 6"/>
          <p:cNvSpPr>
            <a:spLocks noGrp="1" noChangeArrowheads="1"/>
          </p:cNvSpPr>
          <p:nvPr>
            <p:ph type="body" idx="1"/>
          </p:nvPr>
        </p:nvSpPr>
        <p:spPr>
          <a:xfrm>
            <a:off x="609600" y="1181100"/>
            <a:ext cx="7772400" cy="990600"/>
          </a:xfrm>
        </p:spPr>
        <p:txBody>
          <a:bodyPr rIns="132080"/>
          <a:lstStyle/>
          <a:p>
            <a:pPr eaLnBrk="1" hangingPunct="1"/>
            <a:r>
              <a:rPr lang="en-US" sz="2000">
                <a:latin typeface="Helvetica" charset="0"/>
                <a:ea typeface="ヒラギノ角ゴ Pro W3" charset="0"/>
                <a:cs typeface="ヒラギノ角ゴ Pro W3" charset="0"/>
              </a:rPr>
              <a:t>Interference occurs when the phase of two different waves is not aligned. The observed intensity, </a:t>
            </a:r>
            <a:r>
              <a:rPr lang="en-US" sz="2000" i="1">
                <a:latin typeface="Times" charset="0"/>
                <a:ea typeface="ヒラギノ角ゴ Pro W3" charset="0"/>
                <a:cs typeface="Times" charset="0"/>
                <a:sym typeface="Times" charset="0"/>
              </a:rPr>
              <a:t>I,</a:t>
            </a:r>
            <a:r>
              <a:rPr lang="en-US" sz="2000">
                <a:latin typeface="Helvetica" charset="0"/>
                <a:ea typeface="ヒラギノ角ゴ Pro W3" charset="0"/>
                <a:cs typeface="ヒラギノ角ゴ Pro W3" charset="0"/>
              </a:rPr>
              <a:t> is the time average of the sum of the wave fields</a:t>
            </a:r>
          </a:p>
        </p:txBody>
      </p:sp>
      <p:sp>
        <p:nvSpPr>
          <p:cNvPr id="66566" name="Rectangle 7"/>
          <p:cNvSpPr>
            <a:spLocks/>
          </p:cNvSpPr>
          <p:nvPr/>
        </p:nvSpPr>
        <p:spPr bwMode="auto">
          <a:xfrm>
            <a:off x="723900" y="3390900"/>
            <a:ext cx="1828800" cy="15240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6567" name="Rectangle 8"/>
          <p:cNvSpPr>
            <a:spLocks/>
          </p:cNvSpPr>
          <p:nvPr/>
        </p:nvSpPr>
        <p:spPr bwMode="auto">
          <a:xfrm>
            <a:off x="6067425" y="3370263"/>
            <a:ext cx="2376488" cy="1635125"/>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6568" name="Line 9"/>
          <p:cNvSpPr>
            <a:spLocks noChangeShapeType="1"/>
          </p:cNvSpPr>
          <p:nvPr/>
        </p:nvSpPr>
        <p:spPr bwMode="auto">
          <a:xfrm>
            <a:off x="2547938" y="4005263"/>
            <a:ext cx="409575" cy="33655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6569" name="Line 10"/>
          <p:cNvSpPr>
            <a:spLocks noChangeShapeType="1"/>
          </p:cNvSpPr>
          <p:nvPr/>
        </p:nvSpPr>
        <p:spPr bwMode="auto">
          <a:xfrm flipH="1">
            <a:off x="5472113" y="5029200"/>
            <a:ext cx="1158875" cy="86042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6570" name="Rectangle 11"/>
          <p:cNvSpPr>
            <a:spLocks/>
          </p:cNvSpPr>
          <p:nvPr/>
        </p:nvSpPr>
        <p:spPr bwMode="auto">
          <a:xfrm>
            <a:off x="711200" y="4938713"/>
            <a:ext cx="1539875"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600">
                <a:solidFill>
                  <a:schemeClr val="tx1"/>
                </a:solidFill>
                <a:cs typeface="Times" charset="0"/>
              </a:rPr>
              <a:t>Phase aligned waves add constructively</a:t>
            </a:r>
          </a:p>
        </p:txBody>
      </p:sp>
      <p:sp>
        <p:nvSpPr>
          <p:cNvPr id="66571" name="Rectangle 12"/>
          <p:cNvSpPr>
            <a:spLocks/>
          </p:cNvSpPr>
          <p:nvPr/>
        </p:nvSpPr>
        <p:spPr bwMode="auto">
          <a:xfrm>
            <a:off x="6691313" y="5016500"/>
            <a:ext cx="1973262"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600">
                <a:solidFill>
                  <a:schemeClr val="tx1"/>
                </a:solidFill>
                <a:cs typeface="Times" charset="0"/>
              </a:rPr>
              <a:t>Phase opposed waves add destructively</a:t>
            </a:r>
          </a:p>
        </p:txBody>
      </p:sp>
      <p:sp>
        <p:nvSpPr>
          <p:cNvPr id="66572" name="Rectangle 13"/>
          <p:cNvSpPr>
            <a:spLocks/>
          </p:cNvSpPr>
          <p:nvPr/>
        </p:nvSpPr>
        <p:spPr bwMode="auto">
          <a:xfrm>
            <a:off x="3516313" y="2447925"/>
            <a:ext cx="2039937" cy="15240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6573" name="Line 14"/>
          <p:cNvSpPr>
            <a:spLocks noChangeShapeType="1"/>
          </p:cNvSpPr>
          <p:nvPr/>
        </p:nvSpPr>
        <p:spPr bwMode="auto">
          <a:xfrm>
            <a:off x="4108450" y="3997325"/>
            <a:ext cx="50800" cy="846138"/>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6574" name="Rectangle 15"/>
          <p:cNvSpPr>
            <a:spLocks/>
          </p:cNvSpPr>
          <p:nvPr/>
        </p:nvSpPr>
        <p:spPr bwMode="auto">
          <a:xfrm>
            <a:off x="5619750" y="2427288"/>
            <a:ext cx="1538288"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600">
                <a:solidFill>
                  <a:schemeClr val="tx1"/>
                </a:solidFill>
                <a:cs typeface="Times" charset="0"/>
              </a:rPr>
              <a:t>Intermediate phase alignment</a:t>
            </a:r>
          </a:p>
        </p:txBody>
      </p:sp>
      <p:sp>
        <p:nvSpPr>
          <p:cNvPr id="66575" name="Rectangle 16"/>
          <p:cNvSpPr>
            <a:spLocks/>
          </p:cNvSpPr>
          <p:nvPr/>
        </p:nvSpPr>
        <p:spPr bwMode="auto">
          <a:xfrm>
            <a:off x="723900" y="2825750"/>
            <a:ext cx="28067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800" i="1">
                <a:solidFill>
                  <a:schemeClr val="tx1"/>
                </a:solidFill>
                <a:cs typeface="Times" charset="0"/>
              </a:rPr>
              <a:t>E(z,t)=E</a:t>
            </a:r>
            <a:r>
              <a:rPr lang="en-US" sz="1800" i="1" baseline="-25000">
                <a:solidFill>
                  <a:schemeClr val="tx1"/>
                </a:solidFill>
                <a:cs typeface="Times" charset="0"/>
              </a:rPr>
              <a:t>0</a:t>
            </a:r>
            <a:r>
              <a:rPr lang="en-US" sz="1800" i="1">
                <a:solidFill>
                  <a:schemeClr val="tx1"/>
                </a:solidFill>
                <a:cs typeface="Times" charset="0"/>
              </a:rPr>
              <a:t> </a:t>
            </a:r>
            <a:r>
              <a:rPr lang="en-US" sz="1800">
                <a:solidFill>
                  <a:schemeClr val="tx1"/>
                </a:solidFill>
                <a:cs typeface="Times" charset="0"/>
              </a:rPr>
              <a:t>cos</a:t>
            </a:r>
            <a:r>
              <a:rPr lang="en-US" sz="1800" i="1">
                <a:solidFill>
                  <a:schemeClr val="tx1"/>
                </a:solidFill>
                <a:cs typeface="Times" charset="0"/>
              </a:rPr>
              <a:t>(2</a:t>
            </a:r>
            <a:r>
              <a:rPr lang="en-US" sz="1800">
                <a:solidFill>
                  <a:schemeClr val="tx1"/>
                </a:solidFill>
                <a:latin typeface="Symbol" charset="0"/>
                <a:cs typeface="Symbol" charset="0"/>
                <a:sym typeface="Symbol" charset="0"/>
              </a:rPr>
              <a:t>π</a:t>
            </a:r>
            <a:r>
              <a:rPr lang="en-US" sz="1800" i="1">
                <a:solidFill>
                  <a:schemeClr val="tx1"/>
                </a:solidFill>
                <a:cs typeface="Times" charset="0"/>
              </a:rPr>
              <a:t>(f t - z / </a:t>
            </a:r>
            <a:r>
              <a:rPr lang="en-US" sz="1800">
                <a:solidFill>
                  <a:schemeClr val="tx1"/>
                </a:solidFill>
                <a:latin typeface="Symbol" charset="0"/>
                <a:cs typeface="Symbol" charset="0"/>
                <a:sym typeface="Symbol" charset="0"/>
              </a:rPr>
              <a:t>λ</a:t>
            </a:r>
            <a:r>
              <a:rPr lang="en-US" sz="1800" i="1">
                <a:solidFill>
                  <a:schemeClr val="tx1"/>
                </a:solidFill>
                <a:cs typeface="Times" charset="0"/>
              </a:rPr>
              <a:t>))</a:t>
            </a:r>
          </a:p>
        </p:txBody>
      </p:sp>
      <p:sp>
        <p:nvSpPr>
          <p:cNvPr id="66576" name="Rectangle 17"/>
          <p:cNvSpPr>
            <a:spLocks/>
          </p:cNvSpPr>
          <p:nvPr/>
        </p:nvSpPr>
        <p:spPr bwMode="auto">
          <a:xfrm>
            <a:off x="706438" y="4143375"/>
            <a:ext cx="369887"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i="1">
                <a:solidFill>
                  <a:schemeClr val="tx1"/>
                </a:solidFill>
                <a:cs typeface="Times" charset="0"/>
              </a:rPr>
              <a:t>E</a:t>
            </a:r>
            <a:r>
              <a:rPr lang="en-US" sz="1800" i="1" baseline="-25000">
                <a:solidFill>
                  <a:schemeClr val="tx1"/>
                </a:solidFill>
                <a:cs typeface="Times" charset="0"/>
              </a:rPr>
              <a:t>2</a:t>
            </a:r>
          </a:p>
        </p:txBody>
      </p:sp>
      <p:sp>
        <p:nvSpPr>
          <p:cNvPr id="66577" name="Oval 18"/>
          <p:cNvSpPr>
            <a:spLocks/>
          </p:cNvSpPr>
          <p:nvPr/>
        </p:nvSpPr>
        <p:spPr bwMode="auto">
          <a:xfrm>
            <a:off x="4133850" y="4881563"/>
            <a:ext cx="123825" cy="123825"/>
          </a:xfrm>
          <a:prstGeom prst="ellipse">
            <a:avLst/>
          </a:prstGeom>
          <a:solidFill>
            <a:schemeClr val="accent1"/>
          </a:solidFill>
          <a:ln w="12700">
            <a:solidFill>
              <a:schemeClr val="tx1"/>
            </a:solidFill>
            <a:round/>
            <a:headEnd/>
            <a:tailEnd/>
          </a:ln>
        </p:spPr>
        <p:txBody>
          <a:bodyPr lIns="0" tIns="0" rIns="0" bIns="0"/>
          <a:lstStyle/>
          <a:p>
            <a:endParaRPr lang="en-US"/>
          </a:p>
        </p:txBody>
      </p:sp>
      <p:sp>
        <p:nvSpPr>
          <p:cNvPr id="66578" name="Oval 19"/>
          <p:cNvSpPr>
            <a:spLocks/>
          </p:cNvSpPr>
          <p:nvPr/>
        </p:nvSpPr>
        <p:spPr bwMode="auto">
          <a:xfrm>
            <a:off x="5219700" y="5843588"/>
            <a:ext cx="123825" cy="123825"/>
          </a:xfrm>
          <a:prstGeom prst="ellipse">
            <a:avLst/>
          </a:prstGeom>
          <a:solidFill>
            <a:schemeClr val="accent1"/>
          </a:solidFill>
          <a:ln w="12700">
            <a:solidFill>
              <a:schemeClr val="tx1"/>
            </a:solidFill>
            <a:round/>
            <a:headEnd/>
            <a:tailEnd/>
          </a:ln>
        </p:spPr>
        <p:txBody>
          <a:bodyPr lIns="0" tIns="0" rIns="0" bIns="0"/>
          <a:lstStyle/>
          <a:p>
            <a:endParaRPr lang="en-US"/>
          </a:p>
        </p:txBody>
      </p:sp>
      <p:sp>
        <p:nvSpPr>
          <p:cNvPr id="66579" name="Oval 20"/>
          <p:cNvSpPr>
            <a:spLocks/>
          </p:cNvSpPr>
          <p:nvPr/>
        </p:nvSpPr>
        <p:spPr bwMode="auto">
          <a:xfrm>
            <a:off x="2930525" y="4327525"/>
            <a:ext cx="123825" cy="123825"/>
          </a:xfrm>
          <a:prstGeom prst="ellipse">
            <a:avLst/>
          </a:prstGeom>
          <a:solidFill>
            <a:schemeClr val="accent1"/>
          </a:solidFill>
          <a:ln w="12700">
            <a:solidFill>
              <a:schemeClr val="tx1"/>
            </a:solidFill>
            <a:round/>
            <a:headEnd/>
            <a:tailEnd/>
          </a:ln>
        </p:spPr>
        <p:txBody>
          <a:bodyPr lIns="0" tIns="0" rIns="0" bIns="0"/>
          <a:lstStyle/>
          <a:p>
            <a:endParaRPr lang="en-US"/>
          </a:p>
        </p:txBody>
      </p:sp>
      <p:sp>
        <p:nvSpPr>
          <p:cNvPr id="66580" name="Rectangle 21"/>
          <p:cNvSpPr>
            <a:spLocks/>
          </p:cNvSpPr>
          <p:nvPr/>
        </p:nvSpPr>
        <p:spPr bwMode="auto">
          <a:xfrm>
            <a:off x="2859088" y="3805238"/>
            <a:ext cx="23812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i="1">
                <a:solidFill>
                  <a:schemeClr val="tx1"/>
                </a:solidFill>
                <a:cs typeface="Times" charset="0"/>
              </a:rPr>
              <a:t>I</a:t>
            </a:r>
          </a:p>
        </p:txBody>
      </p:sp>
      <p:sp>
        <p:nvSpPr>
          <p:cNvPr id="66581" name="Line 22"/>
          <p:cNvSpPr>
            <a:spLocks noChangeShapeType="1"/>
          </p:cNvSpPr>
          <p:nvPr/>
        </p:nvSpPr>
        <p:spPr bwMode="auto">
          <a:xfrm>
            <a:off x="1109663" y="3810000"/>
            <a:ext cx="1144587"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582" name="Line 23"/>
          <p:cNvSpPr>
            <a:spLocks noChangeShapeType="1"/>
          </p:cNvSpPr>
          <p:nvPr/>
        </p:nvSpPr>
        <p:spPr bwMode="auto">
          <a:xfrm>
            <a:off x="3890963" y="2882900"/>
            <a:ext cx="1144587"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583" name="Line 24"/>
          <p:cNvSpPr>
            <a:spLocks noChangeShapeType="1"/>
          </p:cNvSpPr>
          <p:nvPr/>
        </p:nvSpPr>
        <p:spPr bwMode="auto">
          <a:xfrm>
            <a:off x="1096963" y="3486150"/>
            <a:ext cx="1587" cy="6858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66584" name="Picture 2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4235450"/>
            <a:ext cx="118110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6585" name="Line 26"/>
          <p:cNvSpPr>
            <a:spLocks noChangeShapeType="1"/>
          </p:cNvSpPr>
          <p:nvPr/>
        </p:nvSpPr>
        <p:spPr bwMode="auto">
          <a:xfrm>
            <a:off x="1114425" y="4559300"/>
            <a:ext cx="1144588"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586" name="Line 27"/>
          <p:cNvSpPr>
            <a:spLocks noChangeShapeType="1"/>
          </p:cNvSpPr>
          <p:nvPr/>
        </p:nvSpPr>
        <p:spPr bwMode="auto">
          <a:xfrm>
            <a:off x="1101725" y="4235450"/>
            <a:ext cx="1588" cy="6858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66587" name="Picture 2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75" y="2555875"/>
            <a:ext cx="118110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6588" name="Line 29"/>
          <p:cNvSpPr>
            <a:spLocks noChangeShapeType="1"/>
          </p:cNvSpPr>
          <p:nvPr/>
        </p:nvSpPr>
        <p:spPr bwMode="auto">
          <a:xfrm>
            <a:off x="3894138" y="2879725"/>
            <a:ext cx="1144587"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589" name="Line 30"/>
          <p:cNvSpPr>
            <a:spLocks noChangeShapeType="1"/>
          </p:cNvSpPr>
          <p:nvPr/>
        </p:nvSpPr>
        <p:spPr bwMode="auto">
          <a:xfrm>
            <a:off x="3881438" y="2555875"/>
            <a:ext cx="1587" cy="6858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66590"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3" y="3279775"/>
            <a:ext cx="118110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6591" name="Line 32"/>
          <p:cNvSpPr>
            <a:spLocks noChangeShapeType="1"/>
          </p:cNvSpPr>
          <p:nvPr/>
        </p:nvSpPr>
        <p:spPr bwMode="auto">
          <a:xfrm>
            <a:off x="3897313" y="3603625"/>
            <a:ext cx="1581150"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592" name="Line 33"/>
          <p:cNvSpPr>
            <a:spLocks noChangeShapeType="1"/>
          </p:cNvSpPr>
          <p:nvPr/>
        </p:nvSpPr>
        <p:spPr bwMode="auto">
          <a:xfrm>
            <a:off x="3884613" y="3292475"/>
            <a:ext cx="1587" cy="6858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66593" name="Picture 3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213" y="3527425"/>
            <a:ext cx="118110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6594" name="Line 35"/>
          <p:cNvSpPr>
            <a:spLocks noChangeShapeType="1"/>
          </p:cNvSpPr>
          <p:nvPr/>
        </p:nvSpPr>
        <p:spPr bwMode="auto">
          <a:xfrm>
            <a:off x="6416675" y="3851275"/>
            <a:ext cx="1144588"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595" name="Line 36"/>
          <p:cNvSpPr>
            <a:spLocks noChangeShapeType="1"/>
          </p:cNvSpPr>
          <p:nvPr/>
        </p:nvSpPr>
        <p:spPr bwMode="auto">
          <a:xfrm>
            <a:off x="6403975" y="3527425"/>
            <a:ext cx="1588" cy="6858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66596" name="Picture 3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988" y="4251325"/>
            <a:ext cx="118110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6597" name="Line 38"/>
          <p:cNvSpPr>
            <a:spLocks noChangeShapeType="1"/>
          </p:cNvSpPr>
          <p:nvPr/>
        </p:nvSpPr>
        <p:spPr bwMode="auto">
          <a:xfrm>
            <a:off x="6388100" y="4575175"/>
            <a:ext cx="2039938"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598" name="Line 39"/>
          <p:cNvSpPr>
            <a:spLocks noChangeShapeType="1"/>
          </p:cNvSpPr>
          <p:nvPr/>
        </p:nvSpPr>
        <p:spPr bwMode="auto">
          <a:xfrm>
            <a:off x="6399213" y="4300538"/>
            <a:ext cx="1587" cy="6858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599" name="Line 40"/>
          <p:cNvSpPr>
            <a:spLocks noChangeShapeType="1"/>
          </p:cNvSpPr>
          <p:nvPr/>
        </p:nvSpPr>
        <p:spPr bwMode="auto">
          <a:xfrm>
            <a:off x="4408488" y="2552700"/>
            <a:ext cx="1587" cy="684213"/>
          </a:xfrm>
          <a:prstGeom prst="line">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600" name="Rectangle 41"/>
          <p:cNvSpPr>
            <a:spLocks/>
          </p:cNvSpPr>
          <p:nvPr/>
        </p:nvSpPr>
        <p:spPr bwMode="auto">
          <a:xfrm>
            <a:off x="733425" y="3486150"/>
            <a:ext cx="369888"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i="1">
                <a:solidFill>
                  <a:schemeClr val="tx1"/>
                </a:solidFill>
                <a:cs typeface="Times" charset="0"/>
              </a:rPr>
              <a:t>E</a:t>
            </a:r>
            <a:r>
              <a:rPr lang="en-US" sz="1800" i="1" baseline="-25000">
                <a:solidFill>
                  <a:schemeClr val="tx1"/>
                </a:solidFill>
                <a:cs typeface="Times" charset="0"/>
              </a:rPr>
              <a:t>1</a:t>
            </a:r>
          </a:p>
        </p:txBody>
      </p:sp>
      <p:sp>
        <p:nvSpPr>
          <p:cNvPr id="66601" name="Line 42"/>
          <p:cNvSpPr>
            <a:spLocks noChangeShapeType="1"/>
          </p:cNvSpPr>
          <p:nvPr/>
        </p:nvSpPr>
        <p:spPr bwMode="auto">
          <a:xfrm>
            <a:off x="7346950" y="3560763"/>
            <a:ext cx="1588" cy="623887"/>
          </a:xfrm>
          <a:prstGeom prst="line">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698500" y="596900"/>
            <a:ext cx="7772400" cy="1143000"/>
          </a:xfrm>
        </p:spPr>
        <p:txBody>
          <a:bodyPr rIns="132080"/>
          <a:lstStyle/>
          <a:p>
            <a:pPr indent="0" eaLnBrk="1" hangingPunct="1"/>
            <a:r>
              <a:rPr lang="en-US" sz="3200">
                <a:latin typeface="Helvetica" charset="0"/>
                <a:ea typeface="ヒラギノ角ゴ Pro W6" charset="0"/>
                <a:cs typeface="ヒラギノ角ゴ Pro W6" charset="0"/>
              </a:rPr>
              <a:t>Young</a:t>
            </a:r>
            <a:r>
              <a:rPr lang="ja-JP" altLang="en-US" sz="3200">
                <a:latin typeface="Helvetica" charset="0"/>
                <a:ea typeface="ヒラギノ角ゴ Pro W6" charset="0"/>
                <a:cs typeface="ヒラギノ角ゴ Pro W6" charset="0"/>
              </a:rPr>
              <a:t>’</a:t>
            </a:r>
            <a:r>
              <a:rPr lang="en-US" sz="3200">
                <a:latin typeface="Helvetica" charset="0"/>
                <a:ea typeface="ヒラギノ角ゴ Pro W6" charset="0"/>
                <a:cs typeface="ヒラギノ角ゴ Pro W6" charset="0"/>
              </a:rPr>
              <a:t>s Interferometer</a:t>
            </a:r>
          </a:p>
        </p:txBody>
      </p:sp>
      <p:sp>
        <p:nvSpPr>
          <p:cNvPr id="67587" name="Rectangle 4"/>
          <p:cNvSpPr>
            <a:spLocks noGrp="1" noChangeArrowheads="1"/>
          </p:cNvSpPr>
          <p:nvPr>
            <p:ph type="body" idx="1"/>
          </p:nvPr>
        </p:nvSpPr>
        <p:spPr>
          <a:xfrm>
            <a:off x="685800" y="1524000"/>
            <a:ext cx="7772400" cy="1371600"/>
          </a:xfrm>
        </p:spPr>
        <p:txBody>
          <a:bodyPr rIns="132080"/>
          <a:lstStyle/>
          <a:p>
            <a:pPr eaLnBrk="1" hangingPunct="1"/>
            <a:r>
              <a:rPr lang="en-US" sz="2000">
                <a:latin typeface="Helvetica" charset="0"/>
                <a:ea typeface="ヒラギノ角ゴ Pro W3" charset="0"/>
                <a:cs typeface="ヒラギノ角ゴ Pro W3" charset="0"/>
              </a:rPr>
              <a:t>In Young</a:t>
            </a:r>
            <a:r>
              <a:rPr lang="ja-JP" altLang="en-US" sz="2000">
                <a:latin typeface="Helvetica" charset="0"/>
                <a:ea typeface="ヒラギノ角ゴ Pro W3" charset="0"/>
                <a:cs typeface="ヒラギノ角ゴ Pro W3" charset="0"/>
              </a:rPr>
              <a:t>’</a:t>
            </a:r>
            <a:r>
              <a:rPr lang="en-US" sz="2000">
                <a:latin typeface="Helvetica" charset="0"/>
                <a:ea typeface="ヒラギノ角ゴ Pro W3" charset="0"/>
                <a:cs typeface="ヒラギノ角ゴ Pro W3" charset="0"/>
              </a:rPr>
              <a:t>s experiment, a point source illuminates two separated vertical slits in an opaque screen.  The slits are very narrow and act as line sources. For this case, the pattern of intensity variations on the observing screen is bright/dark banding.</a:t>
            </a:r>
          </a:p>
        </p:txBody>
      </p:sp>
      <p:pic>
        <p:nvPicPr>
          <p:cNvPr id="67588"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276600"/>
            <a:ext cx="5305425" cy="2679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7589" name="Line 6"/>
          <p:cNvSpPr>
            <a:spLocks noChangeShapeType="1"/>
          </p:cNvSpPr>
          <p:nvPr/>
        </p:nvSpPr>
        <p:spPr bwMode="auto">
          <a:xfrm>
            <a:off x="6324600" y="3124200"/>
            <a:ext cx="1588" cy="3124200"/>
          </a:xfrm>
          <a:prstGeom prst="line">
            <a:avLst/>
          </a:prstGeom>
          <a:noFill/>
          <a:ln w="635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67590"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124200"/>
            <a:ext cx="1268413" cy="308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7591" name="Rectangle 8"/>
          <p:cNvSpPr>
            <a:spLocks/>
          </p:cNvSpPr>
          <p:nvPr/>
        </p:nvSpPr>
        <p:spPr bwMode="auto">
          <a:xfrm>
            <a:off x="2819400" y="5867400"/>
            <a:ext cx="15367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200">
                <a:solidFill>
                  <a:schemeClr val="tx1"/>
                </a:solidFill>
                <a:cs typeface="Times" charset="0"/>
              </a:rPr>
              <a:t>(Born and Wolf, 1980)</a:t>
            </a:r>
          </a:p>
        </p:txBody>
      </p:sp>
      <p:grpSp>
        <p:nvGrpSpPr>
          <p:cNvPr id="67592" name="Group 9"/>
          <p:cNvGrpSpPr>
            <a:grpSpLocks/>
          </p:cNvGrpSpPr>
          <p:nvPr/>
        </p:nvGrpSpPr>
        <p:grpSpPr bwMode="auto">
          <a:xfrm>
            <a:off x="6323013" y="2894013"/>
            <a:ext cx="1909762" cy="157162"/>
            <a:chOff x="0" y="0"/>
            <a:chExt cx="1202" cy="98"/>
          </a:xfrm>
        </p:grpSpPr>
        <p:sp>
          <p:nvSpPr>
            <p:cNvPr id="67598" name="AutoShape 10"/>
            <p:cNvSpPr>
              <a:spLocks/>
            </p:cNvSpPr>
            <p:nvPr/>
          </p:nvSpPr>
          <p:spPr bwMode="auto">
            <a:xfrm>
              <a:off x="0" y="0"/>
              <a:ext cx="1202" cy="98"/>
            </a:xfrm>
            <a:custGeom>
              <a:avLst/>
              <a:gdLst>
                <a:gd name="T0" fmla="*/ 0 w 21600"/>
                <a:gd name="T1" fmla="*/ 0 h 20865"/>
                <a:gd name="T2" fmla="*/ 21600 w 21600"/>
                <a:gd name="T3" fmla="*/ 20865 h 20865"/>
              </a:gdLst>
              <a:ahLst/>
              <a:cxnLst/>
              <a:rect l="T0" t="T1" r="T2" b="T3"/>
              <a:pathLst>
                <a:path w="21600" h="20865">
                  <a:moveTo>
                    <a:pt x="0" y="19535"/>
                  </a:moveTo>
                  <a:cubicBezTo>
                    <a:pt x="380" y="8011"/>
                    <a:pt x="5518" y="-735"/>
                    <a:pt x="11477" y="0"/>
                  </a:cubicBezTo>
                  <a:cubicBezTo>
                    <a:pt x="17169" y="701"/>
                    <a:pt x="21600" y="9834"/>
                    <a:pt x="21600" y="20865"/>
                  </a:cubicBezTo>
                </a:path>
              </a:pathLst>
            </a:custGeom>
            <a:noFill/>
            <a:ln w="12700">
              <a:solidFill>
                <a:schemeClr val="tx1"/>
              </a:solidFill>
              <a:miter lim="800000"/>
              <a:headEn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7599" name="AutoShape 11"/>
            <p:cNvSpPr>
              <a:spLocks/>
            </p:cNvSpPr>
            <p:nvPr/>
          </p:nvSpPr>
          <p:spPr bwMode="auto">
            <a:xfrm>
              <a:off x="0" y="0"/>
              <a:ext cx="1202" cy="98"/>
            </a:xfrm>
            <a:custGeom>
              <a:avLst/>
              <a:gdLst>
                <a:gd name="T0" fmla="*/ 0 w 21600"/>
                <a:gd name="T1" fmla="*/ 0 h 20865"/>
                <a:gd name="T2" fmla="*/ 21600 w 21600"/>
                <a:gd name="T3" fmla="*/ 20865 h 20865"/>
              </a:gdLst>
              <a:ahLst/>
              <a:cxnLst/>
              <a:rect l="T0" t="T1" r="T2" b="T3"/>
              <a:pathLst>
                <a:path w="21600" h="20865">
                  <a:moveTo>
                    <a:pt x="0" y="19535"/>
                  </a:moveTo>
                  <a:cubicBezTo>
                    <a:pt x="380" y="8011"/>
                    <a:pt x="5518" y="-735"/>
                    <a:pt x="11477" y="0"/>
                  </a:cubicBezTo>
                  <a:cubicBezTo>
                    <a:pt x="17169" y="701"/>
                    <a:pt x="21600" y="9834"/>
                    <a:pt x="21600" y="20865"/>
                  </a:cubicBezTo>
                  <a:lnTo>
                    <a:pt x="10789" y="20865"/>
                  </a:lnTo>
                  <a:close/>
                  <a:moveTo>
                    <a:pt x="0" y="19535"/>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grpSp>
        <p:nvGrpSpPr>
          <p:cNvPr id="67593" name="Group 12"/>
          <p:cNvGrpSpPr>
            <a:grpSpLocks/>
          </p:cNvGrpSpPr>
          <p:nvPr/>
        </p:nvGrpSpPr>
        <p:grpSpPr bwMode="auto">
          <a:xfrm rot="10800000">
            <a:off x="6324600" y="6321425"/>
            <a:ext cx="1908175" cy="155575"/>
            <a:chOff x="0" y="0"/>
            <a:chExt cx="1202" cy="98"/>
          </a:xfrm>
        </p:grpSpPr>
        <p:sp>
          <p:nvSpPr>
            <p:cNvPr id="67596" name="AutoShape 13"/>
            <p:cNvSpPr>
              <a:spLocks/>
            </p:cNvSpPr>
            <p:nvPr/>
          </p:nvSpPr>
          <p:spPr bwMode="auto">
            <a:xfrm>
              <a:off x="0" y="0"/>
              <a:ext cx="1202" cy="98"/>
            </a:xfrm>
            <a:custGeom>
              <a:avLst/>
              <a:gdLst>
                <a:gd name="T0" fmla="*/ 0 w 21600"/>
                <a:gd name="T1" fmla="*/ 0 h 20865"/>
                <a:gd name="T2" fmla="*/ 21600 w 21600"/>
                <a:gd name="T3" fmla="*/ 20865 h 20865"/>
              </a:gdLst>
              <a:ahLst/>
              <a:cxnLst/>
              <a:rect l="T0" t="T1" r="T2" b="T3"/>
              <a:pathLst>
                <a:path w="21600" h="20865">
                  <a:moveTo>
                    <a:pt x="0" y="19535"/>
                  </a:moveTo>
                  <a:cubicBezTo>
                    <a:pt x="380" y="8011"/>
                    <a:pt x="5518" y="-735"/>
                    <a:pt x="11477" y="0"/>
                  </a:cubicBezTo>
                  <a:cubicBezTo>
                    <a:pt x="17169" y="701"/>
                    <a:pt x="21600" y="9834"/>
                    <a:pt x="21600" y="20865"/>
                  </a:cubicBezTo>
                </a:path>
              </a:pathLst>
            </a:custGeom>
            <a:noFill/>
            <a:ln w="12700">
              <a:solidFill>
                <a:schemeClr val="tx1"/>
              </a:solidFill>
              <a:miter lim="800000"/>
              <a:headEnd type="triangle" w="med" len="me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7597" name="AutoShape 14"/>
            <p:cNvSpPr>
              <a:spLocks/>
            </p:cNvSpPr>
            <p:nvPr/>
          </p:nvSpPr>
          <p:spPr bwMode="auto">
            <a:xfrm>
              <a:off x="0" y="0"/>
              <a:ext cx="1202" cy="98"/>
            </a:xfrm>
            <a:custGeom>
              <a:avLst/>
              <a:gdLst>
                <a:gd name="T0" fmla="*/ 0 w 21600"/>
                <a:gd name="T1" fmla="*/ 0 h 20865"/>
                <a:gd name="T2" fmla="*/ 21600 w 21600"/>
                <a:gd name="T3" fmla="*/ 20865 h 20865"/>
              </a:gdLst>
              <a:ahLst/>
              <a:cxnLst/>
              <a:rect l="T0" t="T1" r="T2" b="T3"/>
              <a:pathLst>
                <a:path w="21600" h="20865">
                  <a:moveTo>
                    <a:pt x="0" y="19535"/>
                  </a:moveTo>
                  <a:cubicBezTo>
                    <a:pt x="380" y="8011"/>
                    <a:pt x="5518" y="-735"/>
                    <a:pt x="11477" y="0"/>
                  </a:cubicBezTo>
                  <a:cubicBezTo>
                    <a:pt x="17169" y="701"/>
                    <a:pt x="21600" y="9834"/>
                    <a:pt x="21600" y="20865"/>
                  </a:cubicBezTo>
                  <a:lnTo>
                    <a:pt x="10789" y="20865"/>
                  </a:lnTo>
                  <a:close/>
                  <a:moveTo>
                    <a:pt x="0" y="19535"/>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sp>
        <p:nvSpPr>
          <p:cNvPr id="67594" name="Rectangle 15"/>
          <p:cNvSpPr>
            <a:spLocks/>
          </p:cNvSpPr>
          <p:nvPr/>
        </p:nvSpPr>
        <p:spPr bwMode="auto">
          <a:xfrm>
            <a:off x="4687888" y="5988050"/>
            <a:ext cx="1604962"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600">
                <a:solidFill>
                  <a:schemeClr val="tx1"/>
                </a:solidFill>
                <a:cs typeface="Times" charset="0"/>
              </a:rPr>
              <a:t>Observing Screen</a:t>
            </a:r>
          </a:p>
        </p:txBody>
      </p:sp>
      <p:sp>
        <p:nvSpPr>
          <p:cNvPr id="67595" name="Rectangle 16"/>
          <p:cNvSpPr>
            <a:spLocks/>
          </p:cNvSpPr>
          <p:nvPr/>
        </p:nvSpPr>
        <p:spPr bwMode="auto">
          <a:xfrm>
            <a:off x="6553200" y="6172200"/>
            <a:ext cx="1373188"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600">
                <a:solidFill>
                  <a:schemeClr val="tx1"/>
                </a:solidFill>
                <a:cs typeface="Times" charset="0"/>
              </a:rPr>
              <a:t>Screen laid flat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762000"/>
          </a:xfrm>
        </p:spPr>
        <p:txBody>
          <a:bodyPr/>
          <a:lstStyle/>
          <a:p>
            <a:r>
              <a:rPr lang="en-US" dirty="0"/>
              <a:t>Wave Interference</a:t>
            </a:r>
          </a:p>
        </p:txBody>
      </p:sp>
      <p:pic>
        <p:nvPicPr>
          <p:cNvPr id="5" name="Content Placeholder 4"/>
          <p:cNvPicPr>
            <a:picLocks noGrp="1" noChangeAspect="1"/>
          </p:cNvPicPr>
          <p:nvPr>
            <p:ph idx="1"/>
          </p:nvPr>
        </p:nvPicPr>
        <p:blipFill rotWithShape="1">
          <a:blip r:embed="rId2"/>
          <a:srcRect l="-246" r="559"/>
          <a:stretch/>
        </p:blipFill>
        <p:spPr>
          <a:xfrm>
            <a:off x="228794" y="1600200"/>
            <a:ext cx="8607034" cy="4267200"/>
          </a:xfrm>
        </p:spPr>
      </p:pic>
      <p:sp>
        <p:nvSpPr>
          <p:cNvPr id="4" name="Slide Number Placeholder 3"/>
          <p:cNvSpPr>
            <a:spLocks noGrp="1"/>
          </p:cNvSpPr>
          <p:nvPr>
            <p:ph type="sldNum" sz="quarter" idx="10"/>
          </p:nvPr>
        </p:nvSpPr>
        <p:spPr/>
        <p:txBody>
          <a:bodyPr/>
          <a:lstStyle/>
          <a:p>
            <a:fld id="{76E870B9-F6FF-C447-8621-1C1A1B80FB6A}" type="slidenum">
              <a:rPr lang="en-US" smtClean="0"/>
              <a:pPr/>
              <a:t>53</a:t>
            </a:fld>
            <a:endParaRPr lang="en-US"/>
          </a:p>
        </p:txBody>
      </p:sp>
    </p:spTree>
    <p:extLst>
      <p:ext uri="{BB962C8B-B14F-4D97-AF65-F5344CB8AC3E}">
        <p14:creationId xmlns:p14="http://schemas.microsoft.com/office/powerpoint/2010/main" val="318291047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title"/>
          </p:nvPr>
        </p:nvSpPr>
        <p:spPr>
          <a:xfrm>
            <a:off x="698500" y="596900"/>
            <a:ext cx="7772400" cy="1143000"/>
          </a:xfrm>
        </p:spPr>
        <p:txBody>
          <a:bodyPr rIns="132080"/>
          <a:lstStyle/>
          <a:p>
            <a:pPr indent="0" eaLnBrk="1" hangingPunct="1"/>
            <a:r>
              <a:rPr lang="en-US" sz="3200" dirty="0">
                <a:latin typeface="Helvetica" charset="0"/>
                <a:ea typeface="ヒラギノ角ゴ Pro W6" charset="0"/>
                <a:cs typeface="ヒラギノ角ゴ Pro W6" charset="0"/>
              </a:rPr>
              <a:t>Young</a:t>
            </a:r>
            <a:r>
              <a:rPr lang="ja-JP" altLang="en-US" sz="3200" dirty="0">
                <a:latin typeface="Helvetica" charset="0"/>
                <a:ea typeface="ヒラギノ角ゴ Pro W6" charset="0"/>
                <a:cs typeface="ヒラギノ角ゴ Pro W6" charset="0"/>
              </a:rPr>
              <a:t>’</a:t>
            </a:r>
            <a:r>
              <a:rPr lang="en-US" sz="3200" dirty="0">
                <a:latin typeface="Helvetica" charset="0"/>
                <a:ea typeface="ヒラギノ角ゴ Pro W6" charset="0"/>
                <a:cs typeface="ヒラギノ角ゴ Pro W6" charset="0"/>
              </a:rPr>
              <a:t>s Interferometer with a phase detector</a:t>
            </a:r>
          </a:p>
        </p:txBody>
      </p:sp>
      <p:sp>
        <p:nvSpPr>
          <p:cNvPr id="67587" name="Rectangle 4"/>
          <p:cNvSpPr>
            <a:spLocks noGrp="1" noChangeArrowheads="1"/>
          </p:cNvSpPr>
          <p:nvPr>
            <p:ph type="body" idx="1"/>
          </p:nvPr>
        </p:nvSpPr>
        <p:spPr>
          <a:xfrm>
            <a:off x="685800" y="1676400"/>
            <a:ext cx="7772400" cy="1371600"/>
          </a:xfrm>
        </p:spPr>
        <p:txBody>
          <a:bodyPr rIns="132080"/>
          <a:lstStyle/>
          <a:p>
            <a:pPr eaLnBrk="1" hangingPunct="1"/>
            <a:r>
              <a:rPr lang="en-US" sz="2000" dirty="0">
                <a:latin typeface="Helvetica" charset="0"/>
                <a:ea typeface="ヒラギノ角ゴ Pro W3" charset="0"/>
                <a:cs typeface="ヒラギノ角ゴ Pro W3" charset="0"/>
              </a:rPr>
              <a:t>If the relative phase of the signals could be observed on the screen, it could be represented </a:t>
            </a:r>
          </a:p>
        </p:txBody>
      </p:sp>
      <p:pic>
        <p:nvPicPr>
          <p:cNvPr id="2" name="Picture 1"/>
          <p:cNvPicPr>
            <a:picLocks noChangeAspect="1"/>
          </p:cNvPicPr>
          <p:nvPr/>
        </p:nvPicPr>
        <p:blipFill>
          <a:blip r:embed="rId2"/>
          <a:stretch>
            <a:fillRect/>
          </a:stretch>
        </p:blipFill>
        <p:spPr>
          <a:xfrm>
            <a:off x="533400" y="2405104"/>
            <a:ext cx="7919093" cy="4148096"/>
          </a:xfrm>
          <a:prstGeom prst="rect">
            <a:avLst/>
          </a:prstGeom>
        </p:spPr>
      </p:pic>
    </p:spTree>
    <p:extLst>
      <p:ext uri="{BB962C8B-B14F-4D97-AF65-F5344CB8AC3E}">
        <p14:creationId xmlns:p14="http://schemas.microsoft.com/office/powerpoint/2010/main" val="22658257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title"/>
          </p:nvPr>
        </p:nvSpPr>
        <p:spPr>
          <a:xfrm>
            <a:off x="685800" y="38100"/>
            <a:ext cx="7772400" cy="1143000"/>
          </a:xfrm>
        </p:spPr>
        <p:txBody>
          <a:bodyPr rIns="132080"/>
          <a:lstStyle/>
          <a:p>
            <a:pPr indent="0" eaLnBrk="1" hangingPunct="1"/>
            <a:r>
              <a:rPr lang="en-US" sz="3200">
                <a:latin typeface="Helvetica" charset="0"/>
                <a:ea typeface="ヒラギノ角ゴ Pro W6" charset="0"/>
                <a:cs typeface="ヒラギノ角ゴ Pro W6" charset="0"/>
              </a:rPr>
              <a:t>Radar Interferometry</a:t>
            </a:r>
          </a:p>
        </p:txBody>
      </p:sp>
      <p:sp>
        <p:nvSpPr>
          <p:cNvPr id="69635" name="Rectangle 4"/>
          <p:cNvSpPr>
            <a:spLocks noGrp="1" noChangeArrowheads="1"/>
          </p:cNvSpPr>
          <p:nvPr>
            <p:ph type="body" idx="1"/>
          </p:nvPr>
        </p:nvSpPr>
        <p:spPr>
          <a:xfrm>
            <a:off x="439737" y="1282700"/>
            <a:ext cx="7772400" cy="1765300"/>
          </a:xfrm>
        </p:spPr>
        <p:txBody>
          <a:bodyPr rIns="132080"/>
          <a:lstStyle/>
          <a:p>
            <a:pPr eaLnBrk="1" hangingPunct="1"/>
            <a:r>
              <a:rPr lang="en-US" sz="2000">
                <a:latin typeface="Helvetica" charset="0"/>
                <a:ea typeface="ヒラギノ角ゴ Pro W3" charset="0"/>
                <a:cs typeface="ヒラギノ角ゴ Pro W3" charset="0"/>
              </a:rPr>
              <a:t>Radar Interferometry is a simple extension of the Young</a:t>
            </a:r>
            <a:r>
              <a:rPr lang="ja-JP" altLang="en-US" sz="2000">
                <a:latin typeface="Helvetica" charset="0"/>
                <a:ea typeface="ヒラギノ角ゴ Pro W3" charset="0"/>
                <a:cs typeface="ヒラギノ角ゴ Pro W3" charset="0"/>
              </a:rPr>
              <a:t>’</a:t>
            </a:r>
            <a:r>
              <a:rPr lang="en-US" sz="2000">
                <a:latin typeface="Helvetica" charset="0"/>
                <a:ea typeface="ヒラギノ角ゴ Pro W3" charset="0"/>
                <a:cs typeface="ヒラギノ角ゴ Pro W3" charset="0"/>
              </a:rPr>
              <a:t>s interferometry concept</a:t>
            </a:r>
          </a:p>
          <a:p>
            <a:pPr eaLnBrk="1" hangingPunct="1"/>
            <a:r>
              <a:rPr lang="en-US" sz="2000">
                <a:latin typeface="Helvetica" charset="0"/>
                <a:ea typeface="ヒラギノ角ゴ Pro W3" charset="0"/>
                <a:cs typeface="ヒラギノ角ゴ Pro W3" charset="0"/>
              </a:rPr>
              <a:t>Radar has a coherent source much like a laser</a:t>
            </a:r>
          </a:p>
          <a:p>
            <a:pPr eaLnBrk="1" hangingPunct="1"/>
            <a:r>
              <a:rPr lang="en-US" sz="2000">
                <a:latin typeface="Helvetica" charset="0"/>
                <a:ea typeface="ヒラギノ角ゴ Pro W3" charset="0"/>
                <a:cs typeface="ヒラギノ角ゴ Pro W3" charset="0"/>
              </a:rPr>
              <a:t>The two radar (SAR) antennas act as coherent point sources</a:t>
            </a:r>
          </a:p>
        </p:txBody>
      </p:sp>
      <p:pic>
        <p:nvPicPr>
          <p:cNvPr id="69636"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819400"/>
            <a:ext cx="3871913"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9637" name="Rectangle 6"/>
          <p:cNvSpPr>
            <a:spLocks/>
          </p:cNvSpPr>
          <p:nvPr/>
        </p:nvSpPr>
        <p:spPr bwMode="auto">
          <a:xfrm>
            <a:off x="436562" y="2971800"/>
            <a:ext cx="4127500" cy="314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25438" indent="-285750">
              <a:buClr>
                <a:srgbClr val="000000"/>
              </a:buClr>
              <a:buSzPct val="100000"/>
              <a:buFont typeface="Helvetica" charset="0"/>
              <a:buChar char="•"/>
            </a:pPr>
            <a:r>
              <a:rPr lang="en-US" sz="2000" dirty="0">
                <a:solidFill>
                  <a:schemeClr val="tx1"/>
                </a:solidFill>
                <a:latin typeface="Helvetica" charset="0"/>
                <a:cs typeface="Helvetica" charset="0"/>
                <a:sym typeface="Helvetica" charset="0"/>
              </a:rPr>
              <a:t>SAR images are acquired independently, and act as amplitude and phase detector of the surface</a:t>
            </a:r>
          </a:p>
          <a:p>
            <a:pPr marL="325438" indent="-285750">
              <a:buClr>
                <a:srgbClr val="000000"/>
              </a:buClr>
              <a:buSzPct val="100000"/>
              <a:buFont typeface="Helvetica" charset="0"/>
              <a:buChar char="•"/>
            </a:pPr>
            <a:endParaRPr lang="en-US" sz="2000" dirty="0">
              <a:solidFill>
                <a:schemeClr val="tx1"/>
              </a:solidFill>
              <a:latin typeface="Helvetica" charset="0"/>
              <a:cs typeface="Helvetica" charset="0"/>
              <a:sym typeface="Helvetica" charset="0"/>
            </a:endParaRPr>
          </a:p>
          <a:p>
            <a:pPr marL="325438" indent="-285750">
              <a:buClr>
                <a:srgbClr val="000000"/>
              </a:buClr>
              <a:buSzPct val="100000"/>
              <a:buFont typeface="Helvetica" charset="0"/>
              <a:buChar char="•"/>
            </a:pPr>
            <a:r>
              <a:rPr lang="en-US" sz="2000" dirty="0">
                <a:solidFill>
                  <a:schemeClr val="tx1"/>
                </a:solidFill>
                <a:latin typeface="Helvetica" charset="0"/>
                <a:cs typeface="Helvetica" charset="0"/>
                <a:sym typeface="Helvetica" charset="0"/>
              </a:rPr>
              <a:t>Two SAR images can be combined to observe the interference pattern of the surface.</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685800" y="-165795"/>
            <a:ext cx="7772400" cy="1600200"/>
          </a:xfrm>
        </p:spPr>
        <p:txBody>
          <a:bodyPr rIns="132080"/>
          <a:lstStyle/>
          <a:p>
            <a:pPr indent="0" eaLnBrk="1" hangingPunct="1"/>
            <a:r>
              <a:rPr lang="en-US" sz="3200">
                <a:latin typeface="Helvetica" charset="0"/>
                <a:ea typeface="ヒラギノ角ゴ Pro W6" charset="0"/>
                <a:cs typeface="ヒラギノ角ゴ Pro W6" charset="0"/>
              </a:rPr>
              <a:t>Radar Interferometry Example</a:t>
            </a:r>
          </a:p>
        </p:txBody>
      </p:sp>
      <p:pic>
        <p:nvPicPr>
          <p:cNvPr id="7065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1439168"/>
            <a:ext cx="7753350"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0660" name="Rectangle 5"/>
          <p:cNvSpPr>
            <a:spLocks/>
          </p:cNvSpPr>
          <p:nvPr/>
        </p:nvSpPr>
        <p:spPr bwMode="auto">
          <a:xfrm>
            <a:off x="1219200" y="1053405"/>
            <a:ext cx="263589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dirty="0">
                <a:solidFill>
                  <a:schemeClr val="tx1"/>
                </a:solidFill>
                <a:latin typeface="+mn-lt"/>
                <a:cs typeface="Times" charset="0"/>
              </a:rPr>
              <a:t>Standard Radar Image</a:t>
            </a:r>
          </a:p>
        </p:txBody>
      </p:sp>
      <p:sp>
        <p:nvSpPr>
          <p:cNvPr id="70661" name="Rectangle 6"/>
          <p:cNvSpPr>
            <a:spLocks/>
          </p:cNvSpPr>
          <p:nvPr/>
        </p:nvSpPr>
        <p:spPr bwMode="auto">
          <a:xfrm>
            <a:off x="5626773" y="1129605"/>
            <a:ext cx="1757000"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lgn="ctr">
              <a:lnSpc>
                <a:spcPct val="70000"/>
              </a:lnSpc>
            </a:pPr>
            <a:r>
              <a:rPr lang="en-US" sz="2000" dirty="0">
                <a:solidFill>
                  <a:schemeClr val="tx1"/>
                </a:solidFill>
                <a:latin typeface="+mn-lt"/>
                <a:cs typeface="Times" charset="0"/>
              </a:rPr>
              <a:t>“Interferogram”</a:t>
            </a:r>
          </a:p>
        </p:txBody>
      </p:sp>
      <p:sp>
        <p:nvSpPr>
          <p:cNvPr id="70662" name="Rectangle 7"/>
          <p:cNvSpPr>
            <a:spLocks/>
          </p:cNvSpPr>
          <p:nvPr/>
        </p:nvSpPr>
        <p:spPr bwMode="auto">
          <a:xfrm>
            <a:off x="4648200" y="5415915"/>
            <a:ext cx="4191000"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0639" bIns="0">
            <a:spAutoFit/>
          </a:bodyPr>
          <a:lstStyle/>
          <a:p>
            <a:pPr marL="382588" indent="-342900">
              <a:buFont typeface="Arial"/>
              <a:buChar char="•"/>
            </a:pPr>
            <a:r>
              <a:rPr lang="en-US" sz="1600" dirty="0">
                <a:solidFill>
                  <a:schemeClr val="tx1"/>
                </a:solidFill>
                <a:latin typeface="+mn-lt"/>
                <a:cs typeface="Times" charset="0"/>
              </a:rPr>
              <a:t>One cycle of color represents one cycle of relative phase</a:t>
            </a:r>
          </a:p>
          <a:p>
            <a:pPr marL="382588" indent="-342900">
              <a:buFont typeface="Arial"/>
              <a:buChar char="•"/>
            </a:pPr>
            <a:r>
              <a:rPr lang="en-US" sz="1600" dirty="0">
                <a:solidFill>
                  <a:schemeClr val="tx1"/>
                </a:solidFill>
                <a:latin typeface="+mn-lt"/>
                <a:cs typeface="Times" charset="0"/>
              </a:rPr>
              <a:t>Once cycle of relative phase represents 1/</a:t>
            </a:r>
            <a:r>
              <a:rPr lang="en-US" sz="1600" i="1" dirty="0">
                <a:solidFill>
                  <a:schemeClr val="tx1"/>
                </a:solidFill>
                <a:latin typeface="+mn-lt"/>
                <a:cs typeface="Times" charset="0"/>
              </a:rPr>
              <a:t>p</a:t>
            </a:r>
            <a:r>
              <a:rPr lang="en-US" sz="1600" dirty="0">
                <a:solidFill>
                  <a:schemeClr val="tx1"/>
                </a:solidFill>
                <a:latin typeface="+mn-lt"/>
                <a:cs typeface="Times" charset="0"/>
              </a:rPr>
              <a:t> wavelengths of path difference, </a:t>
            </a:r>
            <a:r>
              <a:rPr lang="en-US" sz="1600" i="1" dirty="0">
                <a:solidFill>
                  <a:schemeClr val="tx1"/>
                </a:solidFill>
                <a:latin typeface="+mn-lt"/>
                <a:cs typeface="Times" charset="0"/>
              </a:rPr>
              <a:t>p</a:t>
            </a:r>
            <a:r>
              <a:rPr lang="en-US" sz="1600" dirty="0">
                <a:solidFill>
                  <a:schemeClr val="tx1"/>
                </a:solidFill>
                <a:latin typeface="+mn-lt"/>
                <a:cs typeface="Times" charset="0"/>
              </a:rPr>
              <a:t>=1 or 2</a:t>
            </a:r>
          </a:p>
        </p:txBody>
      </p:sp>
      <p:pic>
        <p:nvPicPr>
          <p:cNvPr id="2" name="Picture 1" descr="twop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4789063"/>
            <a:ext cx="2133600" cy="531542"/>
          </a:xfrm>
          <a:prstGeom prst="rect">
            <a:avLst/>
          </a:prstGeom>
        </p:spPr>
      </p:pic>
      <p:sp>
        <p:nvSpPr>
          <p:cNvPr id="3" name="TextBox 2"/>
          <p:cNvSpPr txBox="1"/>
          <p:nvPr/>
        </p:nvSpPr>
        <p:spPr>
          <a:xfrm>
            <a:off x="304800" y="5369004"/>
            <a:ext cx="4191000" cy="1107996"/>
          </a:xfrm>
          <a:prstGeom prst="rect">
            <a:avLst/>
          </a:prstGeom>
          <a:solidFill>
            <a:srgbClr val="FFBAFC"/>
          </a:solidFill>
          <a:ln>
            <a:solidFill>
              <a:srgbClr val="000000"/>
            </a:solidFill>
          </a:ln>
        </p:spPr>
        <p:txBody>
          <a:bodyPr wrap="square" rtlCol="0">
            <a:spAutoFit/>
          </a:bodyPr>
          <a:lstStyle/>
          <a:p>
            <a:r>
              <a:rPr lang="en-US" sz="1800" dirty="0">
                <a:latin typeface="+mn-lt"/>
              </a:rPr>
              <a:t>An “interferogram” is a complex image:</a:t>
            </a:r>
          </a:p>
          <a:p>
            <a:pPr marL="285750" indent="-285750">
              <a:buFont typeface="Arial"/>
              <a:buChar char="•"/>
            </a:pPr>
            <a:r>
              <a:rPr lang="en-US" sz="1600" dirty="0">
                <a:latin typeface="+mn-lt"/>
              </a:rPr>
              <a:t>Its magnitude is related to correlation</a:t>
            </a:r>
          </a:p>
          <a:p>
            <a:pPr marL="285750" indent="-285750">
              <a:buFont typeface="Arial"/>
              <a:buChar char="•"/>
            </a:pPr>
            <a:r>
              <a:rPr lang="en-US" sz="1600" dirty="0">
                <a:latin typeface="+mn-lt"/>
              </a:rPr>
              <a:t>Its phase is related to geometry differences </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title"/>
          </p:nvPr>
        </p:nvSpPr>
        <p:spPr>
          <a:xfrm>
            <a:off x="1198563" y="161925"/>
            <a:ext cx="6781800" cy="596900"/>
          </a:xfrm>
        </p:spPr>
        <p:txBody>
          <a:bodyPr rIns="132080"/>
          <a:lstStyle/>
          <a:p>
            <a:pPr indent="0" eaLnBrk="1" hangingPunct="1"/>
            <a:r>
              <a:rPr lang="en-US" sz="3200">
                <a:latin typeface="Helvetica" charset="0"/>
                <a:ea typeface="ヒラギノ角ゴ Pro W6" charset="0"/>
                <a:cs typeface="ヒラギノ角ゴ Pro W6" charset="0"/>
              </a:rPr>
              <a:t>Types of Radar Interferometry</a:t>
            </a:r>
          </a:p>
        </p:txBody>
      </p:sp>
      <p:sp>
        <p:nvSpPr>
          <p:cNvPr id="71683" name="Rectangle 4"/>
          <p:cNvSpPr>
            <a:spLocks noGrp="1" noChangeArrowheads="1"/>
          </p:cNvSpPr>
          <p:nvPr>
            <p:ph type="body" idx="1"/>
          </p:nvPr>
        </p:nvSpPr>
        <p:spPr>
          <a:xfrm>
            <a:off x="561975" y="866775"/>
            <a:ext cx="8153400" cy="1879600"/>
          </a:xfrm>
        </p:spPr>
        <p:txBody>
          <a:bodyPr rIns="132080"/>
          <a:lstStyle/>
          <a:p>
            <a:pPr algn="just" eaLnBrk="1" hangingPunct="1">
              <a:lnSpc>
                <a:spcPct val="90000"/>
              </a:lnSpc>
            </a:pPr>
            <a:r>
              <a:rPr lang="en-US" sz="1800" dirty="0">
                <a:latin typeface="Helvetica" charset="0"/>
                <a:ea typeface="ヒラギノ角ゴ Pro W3" charset="0"/>
                <a:cs typeface="ヒラギノ角ゴ Pro W3" charset="0"/>
              </a:rPr>
              <a:t>Two main classes of interferometric radars are separated based on the geometric configuration of the baseline vector, i.e. the vector separating the antenna locations in the interferometric pair. These are:</a:t>
            </a:r>
          </a:p>
          <a:p>
            <a:pPr marL="782638" lvl="1" algn="just" eaLnBrk="1" hangingPunct="1">
              <a:lnSpc>
                <a:spcPct val="90000"/>
              </a:lnSpc>
            </a:pPr>
            <a:r>
              <a:rPr lang="en-US" sz="1400" dirty="0">
                <a:latin typeface="Helvetica" charset="0"/>
                <a:ea typeface="ヒラギノ角ゴ Pro W3" charset="0"/>
                <a:cs typeface="ヒラギノ角ゴ Pro W3" charset="0"/>
              </a:rPr>
              <a:t>Interferometers are used for topographic measurements when the antennas are separated in the cross-track direction.</a:t>
            </a:r>
          </a:p>
          <a:p>
            <a:pPr marL="782638" lvl="1" algn="just" eaLnBrk="1" hangingPunct="1">
              <a:lnSpc>
                <a:spcPct val="90000"/>
              </a:lnSpc>
            </a:pPr>
            <a:r>
              <a:rPr lang="en-US" sz="1400" dirty="0">
                <a:latin typeface="Helvetica" charset="0"/>
                <a:ea typeface="ヒラギノ角ゴ Pro W3" charset="0"/>
                <a:cs typeface="ヒラギノ角ゴ Pro W3" charset="0"/>
              </a:rPr>
              <a:t>Interferometers are used to measure line-of-sight motion when the antennas are separated in the along-track direction.</a:t>
            </a:r>
          </a:p>
          <a:p>
            <a:pPr marL="782638" lvl="1" algn="just" eaLnBrk="1" hangingPunct="1">
              <a:lnSpc>
                <a:spcPct val="90000"/>
              </a:lnSpc>
            </a:pPr>
            <a:r>
              <a:rPr lang="en-US" sz="1400" dirty="0">
                <a:latin typeface="Helvetica" charset="0"/>
                <a:ea typeface="ヒラギノ角ゴ Pro W3" charset="0"/>
                <a:cs typeface="ヒラギノ角ゴ Pro W3" charset="0"/>
              </a:rPr>
              <a:t>A single antenna repeating its path can form an interferometer to measure long-term deformation </a:t>
            </a:r>
          </a:p>
        </p:txBody>
      </p:sp>
      <p:sp>
        <p:nvSpPr>
          <p:cNvPr id="71684" name="Line 5"/>
          <p:cNvSpPr>
            <a:spLocks noChangeShapeType="1"/>
          </p:cNvSpPr>
          <p:nvPr/>
        </p:nvSpPr>
        <p:spPr bwMode="auto">
          <a:xfrm rot="10800000">
            <a:off x="1263650" y="3900487"/>
            <a:ext cx="20638" cy="153352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685" name="Line 6"/>
          <p:cNvSpPr>
            <a:spLocks noChangeShapeType="1"/>
          </p:cNvSpPr>
          <p:nvPr/>
        </p:nvSpPr>
        <p:spPr bwMode="auto">
          <a:xfrm rot="10800000" flipH="1">
            <a:off x="1285875" y="4537075"/>
            <a:ext cx="2003425" cy="890587"/>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686" name="Line 7"/>
          <p:cNvSpPr>
            <a:spLocks noChangeShapeType="1"/>
          </p:cNvSpPr>
          <p:nvPr/>
        </p:nvSpPr>
        <p:spPr bwMode="auto">
          <a:xfrm>
            <a:off x="1279525" y="5427662"/>
            <a:ext cx="1327150" cy="674688"/>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687" name="AutoShape 8"/>
          <p:cNvSpPr>
            <a:spLocks/>
          </p:cNvSpPr>
          <p:nvPr/>
        </p:nvSpPr>
        <p:spPr bwMode="auto">
          <a:xfrm>
            <a:off x="2786063" y="5257800"/>
            <a:ext cx="1168400" cy="565150"/>
          </a:xfrm>
          <a:custGeom>
            <a:avLst/>
            <a:gdLst>
              <a:gd name="T0" fmla="*/ 0 w 21600"/>
              <a:gd name="T1" fmla="*/ 0 h 21352"/>
              <a:gd name="T2" fmla="*/ 21600 w 21600"/>
              <a:gd name="T3" fmla="*/ 21352 h 21352"/>
            </a:gdLst>
            <a:ahLst/>
            <a:cxnLst/>
            <a:rect l="T0" t="T1" r="T2" b="T3"/>
            <a:pathLst>
              <a:path w="21600" h="21352">
                <a:moveTo>
                  <a:pt x="0" y="2279"/>
                </a:moveTo>
                <a:cubicBezTo>
                  <a:pt x="822" y="2941"/>
                  <a:pt x="1438" y="2760"/>
                  <a:pt x="2377" y="2580"/>
                </a:cubicBezTo>
                <a:cubicBezTo>
                  <a:pt x="3199" y="1918"/>
                  <a:pt x="3991" y="2219"/>
                  <a:pt x="4754" y="1196"/>
                </a:cubicBezTo>
                <a:cubicBezTo>
                  <a:pt x="5283" y="1858"/>
                  <a:pt x="5429" y="2399"/>
                  <a:pt x="5840" y="1196"/>
                </a:cubicBezTo>
                <a:cubicBezTo>
                  <a:pt x="6046" y="-248"/>
                  <a:pt x="6310" y="-188"/>
                  <a:pt x="7014" y="113"/>
                </a:cubicBezTo>
                <a:cubicBezTo>
                  <a:pt x="7396" y="594"/>
                  <a:pt x="7748" y="895"/>
                  <a:pt x="8217" y="1196"/>
                </a:cubicBezTo>
                <a:cubicBezTo>
                  <a:pt x="9157" y="534"/>
                  <a:pt x="9920" y="715"/>
                  <a:pt x="10859" y="1497"/>
                </a:cubicBezTo>
                <a:cubicBezTo>
                  <a:pt x="11240" y="3543"/>
                  <a:pt x="10653" y="895"/>
                  <a:pt x="11387" y="2821"/>
                </a:cubicBezTo>
                <a:cubicBezTo>
                  <a:pt x="11768" y="3843"/>
                  <a:pt x="11710" y="5528"/>
                  <a:pt x="12326" y="6370"/>
                </a:cubicBezTo>
                <a:cubicBezTo>
                  <a:pt x="12708" y="6912"/>
                  <a:pt x="13177" y="7273"/>
                  <a:pt x="13529" y="7995"/>
                </a:cubicBezTo>
                <a:cubicBezTo>
                  <a:pt x="13911" y="8897"/>
                  <a:pt x="14058" y="9740"/>
                  <a:pt x="14586" y="10462"/>
                </a:cubicBezTo>
                <a:cubicBezTo>
                  <a:pt x="14879" y="12688"/>
                  <a:pt x="14410" y="10101"/>
                  <a:pt x="15114" y="11545"/>
                </a:cubicBezTo>
                <a:cubicBezTo>
                  <a:pt x="15525" y="12387"/>
                  <a:pt x="15290" y="14493"/>
                  <a:pt x="15642" y="15636"/>
                </a:cubicBezTo>
                <a:cubicBezTo>
                  <a:pt x="16464" y="18344"/>
                  <a:pt x="17785" y="18043"/>
                  <a:pt x="19223" y="18885"/>
                </a:cubicBezTo>
                <a:cubicBezTo>
                  <a:pt x="19780" y="19607"/>
                  <a:pt x="21600" y="19366"/>
                  <a:pt x="21600" y="21352"/>
                </a:cubicBezTo>
              </a:path>
            </a:pathLst>
          </a:custGeom>
          <a:solidFill>
            <a:srgbClr val="996633"/>
          </a:solidFill>
          <a:ln w="25400">
            <a:solidFill>
              <a:schemeClr val="tx1"/>
            </a:solidFill>
            <a:miter lim="800000"/>
            <a:headEnd/>
            <a:tailEnd/>
          </a:ln>
        </p:spPr>
        <p:txBody>
          <a:bodyPr lIns="0" tIns="0" rIns="0" bIns="0"/>
          <a:lstStyle/>
          <a:p>
            <a:endParaRPr lang="en-US"/>
          </a:p>
        </p:txBody>
      </p:sp>
      <p:sp>
        <p:nvSpPr>
          <p:cNvPr id="71688" name="Line 9"/>
          <p:cNvSpPr>
            <a:spLocks noChangeShapeType="1"/>
          </p:cNvSpPr>
          <p:nvPr/>
        </p:nvSpPr>
        <p:spPr bwMode="auto">
          <a:xfrm rot="10800000" flipH="1">
            <a:off x="1300163" y="4232275"/>
            <a:ext cx="1577975" cy="5969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689" name="Line 10"/>
          <p:cNvSpPr>
            <a:spLocks noChangeShapeType="1"/>
          </p:cNvSpPr>
          <p:nvPr/>
        </p:nvSpPr>
        <p:spPr bwMode="auto">
          <a:xfrm rot="10800000" flipH="1">
            <a:off x="1271588" y="3798887"/>
            <a:ext cx="1485900" cy="523875"/>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690" name="AutoShape 11"/>
          <p:cNvSpPr>
            <a:spLocks/>
          </p:cNvSpPr>
          <p:nvPr/>
        </p:nvSpPr>
        <p:spPr bwMode="auto">
          <a:xfrm>
            <a:off x="1809750" y="3927475"/>
            <a:ext cx="401638" cy="287337"/>
          </a:xfrm>
          <a:custGeom>
            <a:avLst/>
            <a:gdLst>
              <a:gd name="T0" fmla="*/ 0 w 21600"/>
              <a:gd name="T1" fmla="*/ 0 h 21600"/>
              <a:gd name="T2" fmla="*/ 21600 w 21600"/>
              <a:gd name="T3" fmla="*/ 21600 h 21600"/>
            </a:gdLst>
            <a:ahLst/>
            <a:cxnLst/>
            <a:rect l="T0" t="T1" r="T2" b="T3"/>
            <a:pathLst>
              <a:path w="21600" h="21600">
                <a:moveTo>
                  <a:pt x="427" y="21600"/>
                </a:moveTo>
                <a:lnTo>
                  <a:pt x="0" y="9666"/>
                </a:lnTo>
                <a:lnTo>
                  <a:pt x="21258" y="0"/>
                </a:lnTo>
                <a:cubicBezTo>
                  <a:pt x="21344" y="3580"/>
                  <a:pt x="21429" y="7160"/>
                  <a:pt x="21600" y="10860"/>
                </a:cubicBezTo>
                <a:lnTo>
                  <a:pt x="427" y="21600"/>
                </a:lnTo>
                <a:close/>
                <a:moveTo>
                  <a:pt x="427" y="21600"/>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71691" name="AutoShape 12"/>
          <p:cNvSpPr>
            <a:spLocks/>
          </p:cNvSpPr>
          <p:nvPr/>
        </p:nvSpPr>
        <p:spPr bwMode="auto">
          <a:xfrm>
            <a:off x="1897063" y="4402137"/>
            <a:ext cx="401637" cy="287338"/>
          </a:xfrm>
          <a:custGeom>
            <a:avLst/>
            <a:gdLst>
              <a:gd name="T0" fmla="*/ 0 w 21600"/>
              <a:gd name="T1" fmla="*/ 0 h 21600"/>
              <a:gd name="T2" fmla="*/ 21600 w 21600"/>
              <a:gd name="T3" fmla="*/ 21600 h 21600"/>
            </a:gdLst>
            <a:ahLst/>
            <a:cxnLst/>
            <a:rect l="T0" t="T1" r="T2" b="T3"/>
            <a:pathLst>
              <a:path w="21600" h="21600">
                <a:moveTo>
                  <a:pt x="427" y="21600"/>
                </a:moveTo>
                <a:lnTo>
                  <a:pt x="0" y="9666"/>
                </a:lnTo>
                <a:lnTo>
                  <a:pt x="21258" y="0"/>
                </a:lnTo>
                <a:cubicBezTo>
                  <a:pt x="21344" y="3580"/>
                  <a:pt x="21429" y="7160"/>
                  <a:pt x="21600" y="10860"/>
                </a:cubicBezTo>
                <a:lnTo>
                  <a:pt x="427" y="21600"/>
                </a:lnTo>
                <a:close/>
                <a:moveTo>
                  <a:pt x="427" y="21600"/>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71692" name="Line 13"/>
          <p:cNvSpPr>
            <a:spLocks noChangeShapeType="1"/>
          </p:cNvSpPr>
          <p:nvPr/>
        </p:nvSpPr>
        <p:spPr bwMode="auto">
          <a:xfrm>
            <a:off x="2089150" y="4514850"/>
            <a:ext cx="1041400" cy="733425"/>
          </a:xfrm>
          <a:prstGeom prst="line">
            <a:avLst/>
          </a:prstGeom>
          <a:noFill/>
          <a:ln w="25400">
            <a:solidFill>
              <a:srgbClr val="1CA00A"/>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693" name="Line 14"/>
          <p:cNvSpPr>
            <a:spLocks noChangeShapeType="1"/>
          </p:cNvSpPr>
          <p:nvPr/>
        </p:nvSpPr>
        <p:spPr bwMode="auto">
          <a:xfrm>
            <a:off x="2025650" y="4056062"/>
            <a:ext cx="1125538" cy="1206500"/>
          </a:xfrm>
          <a:prstGeom prst="line">
            <a:avLst/>
          </a:prstGeom>
          <a:noFill/>
          <a:ln w="25400">
            <a:solidFill>
              <a:srgbClr val="1CA00A"/>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694" name="Rectangle 15"/>
          <p:cNvSpPr>
            <a:spLocks/>
          </p:cNvSpPr>
          <p:nvPr/>
        </p:nvSpPr>
        <p:spPr bwMode="auto">
          <a:xfrm rot="-1200000">
            <a:off x="2352675" y="3859212"/>
            <a:ext cx="109855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400">
                <a:solidFill>
                  <a:schemeClr val="tx1"/>
                </a:solidFill>
                <a:cs typeface="Times" charset="0"/>
              </a:rPr>
              <a:t>Flight Tracks</a:t>
            </a:r>
          </a:p>
        </p:txBody>
      </p:sp>
      <p:sp>
        <p:nvSpPr>
          <p:cNvPr id="71695" name="Line 16"/>
          <p:cNvSpPr>
            <a:spLocks noChangeShapeType="1"/>
          </p:cNvSpPr>
          <p:nvPr/>
        </p:nvSpPr>
        <p:spPr bwMode="auto">
          <a:xfrm rot="10800000">
            <a:off x="5399088" y="3929063"/>
            <a:ext cx="20637" cy="1533525"/>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696" name="Line 17"/>
          <p:cNvSpPr>
            <a:spLocks noChangeShapeType="1"/>
          </p:cNvSpPr>
          <p:nvPr/>
        </p:nvSpPr>
        <p:spPr bwMode="auto">
          <a:xfrm rot="10800000" flipH="1">
            <a:off x="5421313" y="4565651"/>
            <a:ext cx="2003425" cy="890587"/>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697" name="Line 18"/>
          <p:cNvSpPr>
            <a:spLocks noChangeShapeType="1"/>
          </p:cNvSpPr>
          <p:nvPr/>
        </p:nvSpPr>
        <p:spPr bwMode="auto">
          <a:xfrm>
            <a:off x="5414963" y="5456238"/>
            <a:ext cx="1327150" cy="674688"/>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698" name="Line 19"/>
          <p:cNvSpPr>
            <a:spLocks noChangeShapeType="1"/>
          </p:cNvSpPr>
          <p:nvPr/>
        </p:nvSpPr>
        <p:spPr bwMode="auto">
          <a:xfrm rot="10800000" flipH="1">
            <a:off x="5407025" y="3581400"/>
            <a:ext cx="2194393" cy="769937"/>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1699" name="AutoShape 20"/>
          <p:cNvSpPr>
            <a:spLocks/>
          </p:cNvSpPr>
          <p:nvPr/>
        </p:nvSpPr>
        <p:spPr bwMode="auto">
          <a:xfrm>
            <a:off x="5951538" y="3946526"/>
            <a:ext cx="401637" cy="287337"/>
          </a:xfrm>
          <a:custGeom>
            <a:avLst/>
            <a:gdLst>
              <a:gd name="T0" fmla="*/ 0 w 21600"/>
              <a:gd name="T1" fmla="*/ 0 h 21600"/>
              <a:gd name="T2" fmla="*/ 21600 w 21600"/>
              <a:gd name="T3" fmla="*/ 21600 h 21600"/>
            </a:gdLst>
            <a:ahLst/>
            <a:cxnLst/>
            <a:rect l="T0" t="T1" r="T2" b="T3"/>
            <a:pathLst>
              <a:path w="21600" h="21600">
                <a:moveTo>
                  <a:pt x="427" y="21600"/>
                </a:moveTo>
                <a:lnTo>
                  <a:pt x="0" y="9666"/>
                </a:lnTo>
                <a:lnTo>
                  <a:pt x="21258" y="0"/>
                </a:lnTo>
                <a:cubicBezTo>
                  <a:pt x="21344" y="3580"/>
                  <a:pt x="21429" y="7160"/>
                  <a:pt x="21600" y="10860"/>
                </a:cubicBezTo>
                <a:lnTo>
                  <a:pt x="427" y="21600"/>
                </a:lnTo>
                <a:close/>
                <a:moveTo>
                  <a:pt x="427" y="21600"/>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71700" name="AutoShape 21"/>
          <p:cNvSpPr>
            <a:spLocks/>
          </p:cNvSpPr>
          <p:nvPr/>
        </p:nvSpPr>
        <p:spPr bwMode="auto">
          <a:xfrm>
            <a:off x="6837363" y="3649663"/>
            <a:ext cx="401637" cy="287338"/>
          </a:xfrm>
          <a:custGeom>
            <a:avLst/>
            <a:gdLst>
              <a:gd name="T0" fmla="*/ 0 w 21600"/>
              <a:gd name="T1" fmla="*/ 0 h 21600"/>
              <a:gd name="T2" fmla="*/ 21600 w 21600"/>
              <a:gd name="T3" fmla="*/ 21600 h 21600"/>
            </a:gdLst>
            <a:ahLst/>
            <a:cxnLst/>
            <a:rect l="T0" t="T1" r="T2" b="T3"/>
            <a:pathLst>
              <a:path w="21600" h="21600">
                <a:moveTo>
                  <a:pt x="427" y="21600"/>
                </a:moveTo>
                <a:lnTo>
                  <a:pt x="0" y="9666"/>
                </a:lnTo>
                <a:lnTo>
                  <a:pt x="21258" y="0"/>
                </a:lnTo>
                <a:cubicBezTo>
                  <a:pt x="21344" y="3580"/>
                  <a:pt x="21429" y="7160"/>
                  <a:pt x="21600" y="10860"/>
                </a:cubicBezTo>
                <a:lnTo>
                  <a:pt x="427" y="21600"/>
                </a:lnTo>
                <a:close/>
                <a:moveTo>
                  <a:pt x="427" y="21600"/>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71701" name="Line 22"/>
          <p:cNvSpPr>
            <a:spLocks noChangeShapeType="1"/>
          </p:cNvSpPr>
          <p:nvPr/>
        </p:nvSpPr>
        <p:spPr bwMode="auto">
          <a:xfrm>
            <a:off x="7035800" y="3805238"/>
            <a:ext cx="344488" cy="1485900"/>
          </a:xfrm>
          <a:prstGeom prst="line">
            <a:avLst/>
          </a:prstGeom>
          <a:noFill/>
          <a:ln w="25400">
            <a:solidFill>
              <a:srgbClr val="1CA00A"/>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702" name="Line 23"/>
          <p:cNvSpPr>
            <a:spLocks noChangeShapeType="1"/>
          </p:cNvSpPr>
          <p:nvPr/>
        </p:nvSpPr>
        <p:spPr bwMode="auto">
          <a:xfrm>
            <a:off x="6167438" y="4090988"/>
            <a:ext cx="1204912" cy="1184275"/>
          </a:xfrm>
          <a:prstGeom prst="line">
            <a:avLst/>
          </a:prstGeom>
          <a:noFill/>
          <a:ln w="25400">
            <a:solidFill>
              <a:srgbClr val="1CA00A"/>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71703" name="Picture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4221162"/>
            <a:ext cx="125413"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1704" name="Line 25"/>
          <p:cNvSpPr>
            <a:spLocks noChangeShapeType="1"/>
          </p:cNvSpPr>
          <p:nvPr/>
        </p:nvSpPr>
        <p:spPr bwMode="auto">
          <a:xfrm rot="10800000">
            <a:off x="2003425" y="4049712"/>
            <a:ext cx="92075" cy="466725"/>
          </a:xfrm>
          <a:prstGeom prst="line">
            <a:avLst/>
          </a:prstGeom>
          <a:noFill/>
          <a:ln w="25400">
            <a:solidFill>
              <a:schemeClr val="tx1"/>
            </a:solidFill>
            <a:round/>
            <a:headEnd/>
            <a:tailEnd type="triangle" w="sm" len="sm"/>
          </a:ln>
          <a:extLst>
            <a:ext uri="{909E8E84-426E-40dd-AFC4-6F175D3DCCD1}">
              <a14:hiddenFill xmlns:a14="http://schemas.microsoft.com/office/drawing/2010/main" xmlns="">
                <a:noFill/>
              </a14:hiddenFill>
            </a:ext>
          </a:extLst>
        </p:spPr>
        <p:txBody>
          <a:bodyPr/>
          <a:lstStyle/>
          <a:p>
            <a:endParaRPr lang="en-US"/>
          </a:p>
        </p:txBody>
      </p:sp>
      <p:pic>
        <p:nvPicPr>
          <p:cNvPr id="71705"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213" y="3997326"/>
            <a:ext cx="125412"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1706" name="Line 27"/>
          <p:cNvSpPr>
            <a:spLocks noChangeShapeType="1"/>
          </p:cNvSpPr>
          <p:nvPr/>
        </p:nvSpPr>
        <p:spPr bwMode="auto">
          <a:xfrm rot="10800000" flipH="1">
            <a:off x="6188075" y="3819526"/>
            <a:ext cx="854075" cy="301625"/>
          </a:xfrm>
          <a:prstGeom prst="line">
            <a:avLst/>
          </a:prstGeom>
          <a:noFill/>
          <a:ln w="25400">
            <a:solidFill>
              <a:schemeClr val="tx1"/>
            </a:solidFill>
            <a:round/>
            <a:headEnd/>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71707" name="Rectangle 28"/>
          <p:cNvSpPr>
            <a:spLocks/>
          </p:cNvSpPr>
          <p:nvPr/>
        </p:nvSpPr>
        <p:spPr bwMode="auto">
          <a:xfrm>
            <a:off x="798513" y="6019800"/>
            <a:ext cx="359696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400" dirty="0">
                <a:solidFill>
                  <a:schemeClr val="tx1"/>
                </a:solidFill>
                <a:latin typeface="+mn-lt"/>
                <a:cs typeface="Times" charset="0"/>
              </a:rPr>
              <a:t>•</a:t>
            </a:r>
            <a:r>
              <a:rPr lang="en-US" sz="1800" dirty="0">
                <a:solidFill>
                  <a:schemeClr val="tx1"/>
                </a:solidFill>
                <a:latin typeface="+mn-lt"/>
                <a:cs typeface="Times" charset="0"/>
              </a:rPr>
              <a:t> </a:t>
            </a:r>
            <a:r>
              <a:rPr lang="en-US" sz="1400" dirty="0">
                <a:solidFill>
                  <a:schemeClr val="tx1"/>
                </a:solidFill>
                <a:latin typeface="+mn-lt"/>
                <a:cs typeface="Times" charset="0"/>
              </a:rPr>
              <a:t>Dual antenna single pass interferometers</a:t>
            </a:r>
          </a:p>
          <a:p>
            <a:pPr marL="39688"/>
            <a:r>
              <a:rPr lang="en-US" sz="1400" dirty="0">
                <a:solidFill>
                  <a:schemeClr val="tx1"/>
                </a:solidFill>
                <a:latin typeface="+mn-lt"/>
                <a:cs typeface="Times" charset="0"/>
              </a:rPr>
              <a:t>• Single antenna repeat pass interferometers</a:t>
            </a:r>
          </a:p>
          <a:p>
            <a:pPr marL="39688"/>
            <a:r>
              <a:rPr lang="en-US" sz="1400" dirty="0">
                <a:solidFill>
                  <a:srgbClr val="1E08C9"/>
                </a:solidFill>
                <a:latin typeface="+mn-lt"/>
                <a:cs typeface="Times" charset="0"/>
              </a:rPr>
              <a:t>      ==&gt;</a:t>
            </a:r>
            <a:r>
              <a:rPr lang="en-US" sz="1400" dirty="0">
                <a:solidFill>
                  <a:schemeClr val="tx1"/>
                </a:solidFill>
                <a:latin typeface="+mn-lt"/>
                <a:cs typeface="Times" charset="0"/>
              </a:rPr>
              <a:t> </a:t>
            </a:r>
            <a:r>
              <a:rPr lang="en-US" sz="1400" dirty="0">
                <a:solidFill>
                  <a:srgbClr val="1E08C9"/>
                </a:solidFill>
                <a:latin typeface="+mn-lt"/>
                <a:cs typeface="Times" charset="0"/>
              </a:rPr>
              <a:t>Topography and Deformation</a:t>
            </a:r>
          </a:p>
        </p:txBody>
      </p:sp>
      <p:sp>
        <p:nvSpPr>
          <p:cNvPr id="71708" name="Rectangle 29"/>
          <p:cNvSpPr>
            <a:spLocks/>
          </p:cNvSpPr>
          <p:nvPr/>
        </p:nvSpPr>
        <p:spPr bwMode="auto">
          <a:xfrm>
            <a:off x="4983163" y="6019800"/>
            <a:ext cx="335163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400" dirty="0">
                <a:solidFill>
                  <a:schemeClr val="tx1"/>
                </a:solidFill>
                <a:latin typeface="+mn-lt"/>
                <a:cs typeface="Times" charset="0"/>
              </a:rPr>
              <a:t>•</a:t>
            </a:r>
            <a:r>
              <a:rPr lang="en-US" sz="1800" dirty="0">
                <a:solidFill>
                  <a:schemeClr val="tx1"/>
                </a:solidFill>
                <a:latin typeface="+mn-lt"/>
                <a:cs typeface="Times" charset="0"/>
              </a:rPr>
              <a:t> </a:t>
            </a:r>
            <a:r>
              <a:rPr lang="en-US" sz="1400" dirty="0">
                <a:solidFill>
                  <a:schemeClr val="tx1"/>
                </a:solidFill>
                <a:latin typeface="+mn-lt"/>
                <a:cs typeface="Times" charset="0"/>
              </a:rPr>
              <a:t>Dual antenna single pass interferometer</a:t>
            </a:r>
          </a:p>
          <a:p>
            <a:pPr marL="39688"/>
            <a:r>
              <a:rPr lang="en-US" sz="1400" dirty="0">
                <a:solidFill>
                  <a:schemeClr val="tx1"/>
                </a:solidFill>
                <a:latin typeface="+mn-lt"/>
                <a:cs typeface="Times" charset="0"/>
              </a:rPr>
              <a:t>•  Along-track separation</a:t>
            </a:r>
          </a:p>
          <a:p>
            <a:pPr marL="39688"/>
            <a:r>
              <a:rPr lang="en-US" sz="1400" dirty="0">
                <a:solidFill>
                  <a:srgbClr val="1E08C9"/>
                </a:solidFill>
                <a:latin typeface="+mn-lt"/>
                <a:cs typeface="Times" charset="0"/>
              </a:rPr>
              <a:t>      ==&gt;</a:t>
            </a:r>
            <a:r>
              <a:rPr lang="en-US" sz="1400" dirty="0">
                <a:solidFill>
                  <a:schemeClr val="tx1"/>
                </a:solidFill>
                <a:latin typeface="+mn-lt"/>
                <a:cs typeface="Times" charset="0"/>
              </a:rPr>
              <a:t> </a:t>
            </a:r>
            <a:r>
              <a:rPr lang="en-US" sz="1400" dirty="0">
                <a:solidFill>
                  <a:srgbClr val="1E08C9"/>
                </a:solidFill>
                <a:latin typeface="+mn-lt"/>
                <a:cs typeface="Times" charset="0"/>
              </a:rPr>
              <a:t>Radial velocity</a:t>
            </a:r>
          </a:p>
        </p:txBody>
      </p:sp>
      <p:sp>
        <p:nvSpPr>
          <p:cNvPr id="71709" name="AutoShape 30"/>
          <p:cNvSpPr>
            <a:spLocks/>
          </p:cNvSpPr>
          <p:nvPr/>
        </p:nvSpPr>
        <p:spPr bwMode="auto">
          <a:xfrm>
            <a:off x="6977063" y="5129213"/>
            <a:ext cx="746125" cy="407988"/>
          </a:xfrm>
          <a:custGeom>
            <a:avLst/>
            <a:gdLst>
              <a:gd name="T0" fmla="*/ 0 w 21600"/>
              <a:gd name="T1" fmla="*/ 0 h 21600"/>
              <a:gd name="T2" fmla="*/ 21600 w 21600"/>
              <a:gd name="T3" fmla="*/ 21600 h 21600"/>
            </a:gdLst>
            <a:ahLst/>
            <a:cxnLst/>
            <a:rect l="T0" t="T1" r="T2" b="T3"/>
            <a:pathLst>
              <a:path w="21600" h="21600">
                <a:moveTo>
                  <a:pt x="21600" y="21600"/>
                </a:moveTo>
                <a:cubicBezTo>
                  <a:pt x="21324" y="17061"/>
                  <a:pt x="21186" y="13868"/>
                  <a:pt x="18889" y="11767"/>
                </a:cubicBezTo>
                <a:cubicBezTo>
                  <a:pt x="18383" y="10338"/>
                  <a:pt x="18061" y="9161"/>
                  <a:pt x="17648" y="11346"/>
                </a:cubicBezTo>
                <a:cubicBezTo>
                  <a:pt x="17372" y="16137"/>
                  <a:pt x="17648" y="15969"/>
                  <a:pt x="14936" y="15549"/>
                </a:cubicBezTo>
                <a:cubicBezTo>
                  <a:pt x="14660" y="14792"/>
                  <a:pt x="14201" y="13616"/>
                  <a:pt x="14109" y="12859"/>
                </a:cubicBezTo>
                <a:cubicBezTo>
                  <a:pt x="13695" y="10254"/>
                  <a:pt x="13971" y="7396"/>
                  <a:pt x="12454" y="6388"/>
                </a:cubicBezTo>
                <a:cubicBezTo>
                  <a:pt x="12363" y="5967"/>
                  <a:pt x="12454" y="5295"/>
                  <a:pt x="12271" y="5295"/>
                </a:cubicBezTo>
                <a:cubicBezTo>
                  <a:pt x="12041" y="5295"/>
                  <a:pt x="12041" y="5967"/>
                  <a:pt x="12041" y="6388"/>
                </a:cubicBezTo>
                <a:cubicBezTo>
                  <a:pt x="11995" y="6388"/>
                  <a:pt x="11903" y="9329"/>
                  <a:pt x="11627" y="9833"/>
                </a:cubicBezTo>
                <a:cubicBezTo>
                  <a:pt x="11443" y="10086"/>
                  <a:pt x="11168" y="10002"/>
                  <a:pt x="10984" y="10254"/>
                </a:cubicBezTo>
                <a:cubicBezTo>
                  <a:pt x="8962" y="12271"/>
                  <a:pt x="10432" y="11346"/>
                  <a:pt x="9146" y="12103"/>
                </a:cubicBezTo>
                <a:cubicBezTo>
                  <a:pt x="7951" y="6556"/>
                  <a:pt x="9467" y="13447"/>
                  <a:pt x="8318" y="2269"/>
                </a:cubicBezTo>
                <a:cubicBezTo>
                  <a:pt x="8226" y="1429"/>
                  <a:pt x="7445" y="1513"/>
                  <a:pt x="7077" y="1093"/>
                </a:cubicBezTo>
                <a:cubicBezTo>
                  <a:pt x="7077" y="1093"/>
                  <a:pt x="6802" y="336"/>
                  <a:pt x="6664" y="0"/>
                </a:cubicBezTo>
                <a:cubicBezTo>
                  <a:pt x="5101" y="4034"/>
                  <a:pt x="7215" y="5883"/>
                  <a:pt x="3952" y="7228"/>
                </a:cubicBezTo>
                <a:cubicBezTo>
                  <a:pt x="3447" y="7396"/>
                  <a:pt x="2941" y="7396"/>
                  <a:pt x="2482" y="7564"/>
                </a:cubicBezTo>
                <a:cubicBezTo>
                  <a:pt x="643" y="7144"/>
                  <a:pt x="965" y="7396"/>
                  <a:pt x="0" y="5631"/>
                </a:cubicBezTo>
              </a:path>
            </a:pathLst>
          </a:custGeom>
          <a:solidFill>
            <a:srgbClr val="1E08C9"/>
          </a:solidFill>
          <a:ln w="12700">
            <a:solidFill>
              <a:srgbClr val="1E08C9"/>
            </a:solidFill>
            <a:miter lim="800000"/>
            <a:headEnd/>
            <a:tailEnd/>
          </a:ln>
        </p:spPr>
        <p:txBody>
          <a:bodyPr lIns="0" tIns="0" rIns="0" bIns="0"/>
          <a:lstStyle/>
          <a:p>
            <a:endParaRPr lang="en-US"/>
          </a:p>
        </p:txBody>
      </p:sp>
      <p:sp>
        <p:nvSpPr>
          <p:cNvPr id="71710" name="Line 31"/>
          <p:cNvSpPr>
            <a:spLocks noChangeShapeType="1"/>
          </p:cNvSpPr>
          <p:nvPr/>
        </p:nvSpPr>
        <p:spPr bwMode="auto">
          <a:xfrm rot="10800000">
            <a:off x="6789738" y="5032376"/>
            <a:ext cx="401637" cy="193675"/>
          </a:xfrm>
          <a:prstGeom prst="line">
            <a:avLst/>
          </a:prstGeom>
          <a:noFill/>
          <a:ln w="25400">
            <a:solidFill>
              <a:srgbClr val="1E08C9"/>
            </a:solidFill>
            <a:round/>
            <a:headEnd/>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71711" name="Rectangle 32"/>
          <p:cNvSpPr>
            <a:spLocks/>
          </p:cNvSpPr>
          <p:nvPr/>
        </p:nvSpPr>
        <p:spPr bwMode="auto">
          <a:xfrm>
            <a:off x="6262688" y="5054601"/>
            <a:ext cx="677862"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lgn="ctr"/>
            <a:r>
              <a:rPr lang="en-US" sz="1400">
                <a:solidFill>
                  <a:srgbClr val="1E08C9"/>
                </a:solidFill>
                <a:cs typeface="Times" charset="0"/>
              </a:rPr>
              <a:t>Radial</a:t>
            </a:r>
          </a:p>
          <a:p>
            <a:pPr marL="39688" algn="ctr"/>
            <a:r>
              <a:rPr lang="en-US" sz="1400">
                <a:solidFill>
                  <a:srgbClr val="1E08C9"/>
                </a:solidFill>
                <a:cs typeface="Times" charset="0"/>
              </a:rPr>
              <a:t>Motion</a:t>
            </a:r>
          </a:p>
        </p:txBody>
      </p:sp>
      <p:sp>
        <p:nvSpPr>
          <p:cNvPr id="71712" name="Rectangle 33"/>
          <p:cNvSpPr>
            <a:spLocks/>
          </p:cNvSpPr>
          <p:nvPr/>
        </p:nvSpPr>
        <p:spPr bwMode="auto">
          <a:xfrm>
            <a:off x="976313" y="3221851"/>
            <a:ext cx="2803135" cy="276999"/>
          </a:xfrm>
          <a:prstGeom prst="rect">
            <a:avLst/>
          </a:prstGeom>
          <a:solidFill>
            <a:srgbClr val="3A5CC9"/>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dirty="0">
                <a:solidFill>
                  <a:srgbClr val="FFFFFF"/>
                </a:solidFill>
                <a:latin typeface="+mn-lt"/>
                <a:cs typeface="Times" charset="0"/>
              </a:rPr>
              <a:t>Cross-Track Interferometer</a:t>
            </a:r>
          </a:p>
        </p:txBody>
      </p:sp>
      <p:sp>
        <p:nvSpPr>
          <p:cNvPr id="71713" name="Rectangle 34"/>
          <p:cNvSpPr>
            <a:spLocks/>
          </p:cNvSpPr>
          <p:nvPr/>
        </p:nvSpPr>
        <p:spPr bwMode="auto">
          <a:xfrm>
            <a:off x="4932363" y="3228201"/>
            <a:ext cx="2790737" cy="276999"/>
          </a:xfrm>
          <a:prstGeom prst="rect">
            <a:avLst/>
          </a:prstGeom>
          <a:solidFill>
            <a:srgbClr val="3A5DC9"/>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dirty="0">
                <a:solidFill>
                  <a:srgbClr val="FFFFFF"/>
                </a:solidFill>
                <a:latin typeface="+mn-lt"/>
                <a:cs typeface="Times" charset="0"/>
              </a:rPr>
              <a:t>Along-Track Interferometer</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685800" y="-76200"/>
            <a:ext cx="7772400" cy="1143000"/>
          </a:xfrm>
        </p:spPr>
        <p:txBody>
          <a:bodyPr rIns="39686"/>
          <a:lstStyle/>
          <a:p>
            <a:pPr marL="38100" indent="0" eaLnBrk="1" hangingPunct="1"/>
            <a:r>
              <a:rPr lang="en-US" sz="3200">
                <a:latin typeface="Helvetica" charset="0"/>
                <a:ea typeface="ヒラギノ角ゴ Pro W6" charset="0"/>
                <a:cs typeface="ヒラギノ角ゴ Pro W6" charset="0"/>
              </a:rPr>
              <a:t>Interferometry Applications</a:t>
            </a:r>
          </a:p>
        </p:txBody>
      </p:sp>
      <p:sp>
        <p:nvSpPr>
          <p:cNvPr id="72707" name="Rectangle 4"/>
          <p:cNvSpPr>
            <a:spLocks noGrp="1" noChangeArrowheads="1"/>
          </p:cNvSpPr>
          <p:nvPr>
            <p:ph type="body" idx="1"/>
          </p:nvPr>
        </p:nvSpPr>
        <p:spPr>
          <a:xfrm>
            <a:off x="628650" y="825500"/>
            <a:ext cx="7772400" cy="6108700"/>
          </a:xfrm>
        </p:spPr>
        <p:txBody>
          <a:bodyPr rIns="39686"/>
          <a:lstStyle/>
          <a:p>
            <a:pPr marL="381000" eaLnBrk="1" hangingPunct="1">
              <a:lnSpc>
                <a:spcPct val="90000"/>
              </a:lnSpc>
              <a:buClr>
                <a:srgbClr val="000000"/>
              </a:buClr>
            </a:pPr>
            <a:r>
              <a:rPr lang="en-US" sz="1800" dirty="0">
                <a:latin typeface="Helvetica" charset="0"/>
                <a:ea typeface="ヒラギノ角ゴ Pro W3" charset="0"/>
                <a:cs typeface="ヒラギノ角ゴ Pro W3" charset="0"/>
              </a:rPr>
              <a:t>Mapping/Cartography</a:t>
            </a:r>
          </a:p>
          <a:p>
            <a:pPr marL="781050" lvl="1" eaLnBrk="1" hangingPunct="1">
              <a:lnSpc>
                <a:spcPct val="90000"/>
              </a:lnSpc>
              <a:buClr>
                <a:srgbClr val="000000"/>
              </a:buClr>
            </a:pPr>
            <a:r>
              <a:rPr lang="en-US" sz="1600" dirty="0">
                <a:latin typeface="Helvetica" charset="0"/>
                <a:ea typeface="ヒラギノ角ゴ Pro W3" charset="0"/>
                <a:cs typeface="ヒラギノ角ゴ Pro W3" charset="0"/>
              </a:rPr>
              <a:t>Radar Interferometry from airborne platforms is routinely used to produce topographic maps as digital elevation models (DEMs).</a:t>
            </a:r>
          </a:p>
          <a:p>
            <a:pPr marL="781050" lvl="1" eaLnBrk="1" hangingPunct="1">
              <a:lnSpc>
                <a:spcPct val="90000"/>
              </a:lnSpc>
              <a:buClr>
                <a:srgbClr val="000000"/>
              </a:buClr>
            </a:pPr>
            <a:r>
              <a:rPr lang="en-US" sz="1600" dirty="0">
                <a:latin typeface="Helvetica" charset="0"/>
                <a:ea typeface="ヒラギノ角ゴ Pro W3" charset="0"/>
                <a:cs typeface="ヒラギノ角ゴ Pro W3" charset="0"/>
              </a:rPr>
              <a:t>Shuttle Radar Topography Mission produced near-global 30 m DEM in 2000</a:t>
            </a:r>
          </a:p>
          <a:p>
            <a:pPr marL="781050" lvl="1" eaLnBrk="1" hangingPunct="1">
              <a:lnSpc>
                <a:spcPct val="90000"/>
              </a:lnSpc>
              <a:buClr>
                <a:srgbClr val="000000"/>
              </a:buClr>
            </a:pPr>
            <a:r>
              <a:rPr lang="en-US" sz="1600" dirty="0">
                <a:latin typeface="Helvetica" charset="0"/>
                <a:ea typeface="ヒラギノ角ゴ Pro W3" charset="0"/>
                <a:cs typeface="ヒラギノ角ゴ Pro W3" charset="0"/>
              </a:rPr>
              <a:t>Tandem-X soon to produce global 12 m DEM</a:t>
            </a:r>
          </a:p>
          <a:p>
            <a:pPr marL="781050" lvl="1" eaLnBrk="1" hangingPunct="1">
              <a:lnSpc>
                <a:spcPct val="90000"/>
              </a:lnSpc>
              <a:buClr>
                <a:srgbClr val="000000"/>
              </a:buClr>
            </a:pPr>
            <a:r>
              <a:rPr lang="en-US" sz="1600" dirty="0">
                <a:latin typeface="Helvetica" charset="0"/>
                <a:ea typeface="ヒラギノ角ゴ Pro W3" charset="0"/>
                <a:cs typeface="ヒラギノ角ゴ Pro W3" charset="0"/>
              </a:rPr>
              <a:t>Radar imagery is automatically geocoded, easily combined with other (multispectral) data sets.</a:t>
            </a:r>
          </a:p>
          <a:p>
            <a:pPr marL="781050" lvl="1" eaLnBrk="1" hangingPunct="1">
              <a:lnSpc>
                <a:spcPct val="90000"/>
              </a:lnSpc>
              <a:buClr>
                <a:srgbClr val="000000"/>
              </a:buClr>
            </a:pPr>
            <a:r>
              <a:rPr lang="en-US" sz="1600" dirty="0">
                <a:latin typeface="Helvetica" charset="0"/>
                <a:ea typeface="ヒラギノ角ゴ Pro W3" charset="0"/>
                <a:cs typeface="ヒラギノ角ゴ Pro W3" charset="0"/>
              </a:rPr>
              <a:t>Applications of topography enabled by interferometric rapid mapping</a:t>
            </a:r>
          </a:p>
          <a:p>
            <a:pPr marL="1123950" lvl="2" eaLnBrk="1" hangingPunct="1">
              <a:lnSpc>
                <a:spcPct val="90000"/>
              </a:lnSpc>
              <a:buClr>
                <a:srgbClr val="000000"/>
              </a:buClr>
            </a:pPr>
            <a:r>
              <a:rPr lang="en-US" sz="1400" dirty="0">
                <a:latin typeface="Helvetica" charset="0"/>
                <a:ea typeface="ヒラギノ角ゴ Pro W3" charset="0"/>
                <a:cs typeface="ヒラギノ角ゴ Pro W3" charset="0"/>
              </a:rPr>
              <a:t>Land use management, classification, hazard assessment, intelligence, urban planning, short and long time scale geology, hydrology</a:t>
            </a:r>
          </a:p>
          <a:p>
            <a:pPr marL="381000" eaLnBrk="1" hangingPunct="1">
              <a:lnSpc>
                <a:spcPct val="90000"/>
              </a:lnSpc>
              <a:buClr>
                <a:srgbClr val="000000"/>
              </a:buClr>
            </a:pPr>
            <a:r>
              <a:rPr lang="en-US" sz="1800" dirty="0">
                <a:latin typeface="Helvetica" charset="0"/>
                <a:ea typeface="ヒラギノ角ゴ Pro W3" charset="0"/>
                <a:cs typeface="ヒラギノ角ゴ Pro W3" charset="0"/>
              </a:rPr>
              <a:t>Deformation Mapping and Change Detection</a:t>
            </a:r>
          </a:p>
          <a:p>
            <a:pPr marL="781050" lvl="1" eaLnBrk="1" hangingPunct="1">
              <a:lnSpc>
                <a:spcPct val="90000"/>
              </a:lnSpc>
              <a:buClr>
                <a:srgbClr val="000000"/>
              </a:buClr>
            </a:pPr>
            <a:r>
              <a:rPr lang="en-US" sz="1600" dirty="0">
                <a:latin typeface="Helvetica" charset="0"/>
                <a:ea typeface="ヒラギノ角ゴ Pro W3" charset="0"/>
                <a:cs typeface="ヒラギノ角ゴ Pro W3" charset="0"/>
              </a:rPr>
              <a:t>Repeat Pass Radar Interferometry from </a:t>
            </a:r>
            <a:r>
              <a:rPr lang="en-US" sz="1600" dirty="0" err="1">
                <a:latin typeface="Helvetica" charset="0"/>
                <a:ea typeface="ヒラギノ角ゴ Pro W3" charset="0"/>
                <a:cs typeface="ヒラギノ角ゴ Pro W3" charset="0"/>
              </a:rPr>
              <a:t>spaceborne</a:t>
            </a:r>
            <a:r>
              <a:rPr lang="en-US" sz="1600" dirty="0">
                <a:latin typeface="Helvetica" charset="0"/>
                <a:ea typeface="ヒラギノ角ゴ Pro W3" charset="0"/>
                <a:cs typeface="ヒラギノ角ゴ Pro W3" charset="0"/>
              </a:rPr>
              <a:t> platforms is routinely used to produce topographic </a:t>
            </a:r>
            <a:r>
              <a:rPr lang="en-US" sz="1600" i="1" dirty="0">
                <a:latin typeface="Helvetica" charset="0"/>
                <a:ea typeface="ヒラギノ角ゴ Pro W3" charset="0"/>
                <a:cs typeface="ヒラギノ角ゴ Pro W3" charset="0"/>
              </a:rPr>
              <a:t>change</a:t>
            </a:r>
            <a:r>
              <a:rPr lang="en-US" sz="1600" dirty="0">
                <a:latin typeface="Helvetica" charset="0"/>
                <a:ea typeface="ヒラギノ角ゴ Pro W3" charset="0"/>
                <a:cs typeface="ヒラギノ角ゴ Pro W3" charset="0"/>
              </a:rPr>
              <a:t> maps as digital displacement models (DDMs).</a:t>
            </a:r>
          </a:p>
          <a:p>
            <a:pPr marL="1123950" lvl="2" eaLnBrk="1" hangingPunct="1">
              <a:lnSpc>
                <a:spcPct val="90000"/>
              </a:lnSpc>
              <a:buClr>
                <a:srgbClr val="000000"/>
              </a:buClr>
            </a:pPr>
            <a:r>
              <a:rPr lang="en-US" sz="1400" dirty="0">
                <a:latin typeface="Helvetica" charset="0"/>
                <a:ea typeface="ヒラギノ角ゴ Pro W3" charset="0"/>
                <a:cs typeface="ヒラギノ角ゴ Pro W3" charset="0"/>
              </a:rPr>
              <a:t>Sub-centimeter relative displacement accuracy</a:t>
            </a:r>
          </a:p>
          <a:p>
            <a:pPr marL="1123950" lvl="2" eaLnBrk="1" hangingPunct="1">
              <a:lnSpc>
                <a:spcPct val="90000"/>
              </a:lnSpc>
              <a:buClr>
                <a:srgbClr val="000000"/>
              </a:buClr>
            </a:pPr>
            <a:r>
              <a:rPr lang="en-US" sz="1400" dirty="0">
                <a:latin typeface="Helvetica" charset="0"/>
                <a:ea typeface="ヒラギノ角ゴ Pro W3" charset="0"/>
                <a:cs typeface="ヒラギノ角ゴ Pro W3" charset="0"/>
              </a:rPr>
              <a:t>10-100 m post spacing and resolution</a:t>
            </a:r>
          </a:p>
          <a:p>
            <a:pPr marL="1123950" lvl="2" eaLnBrk="1" hangingPunct="1">
              <a:lnSpc>
                <a:spcPct val="90000"/>
              </a:lnSpc>
              <a:buClr>
                <a:srgbClr val="000000"/>
              </a:buClr>
            </a:pPr>
            <a:r>
              <a:rPr lang="en-US" sz="1400" dirty="0">
                <a:latin typeface="Helvetica" charset="0"/>
                <a:ea typeface="ヒラギノ角ゴ Pro W3" charset="0"/>
                <a:cs typeface="ヒラギノ角ゴ Pro W3" charset="0"/>
              </a:rPr>
              <a:t>100 km by 100 km DDMs produced rapidly once data is available</a:t>
            </a:r>
          </a:p>
          <a:p>
            <a:pPr marL="781050" lvl="1" eaLnBrk="1" hangingPunct="1">
              <a:lnSpc>
                <a:spcPct val="90000"/>
              </a:lnSpc>
              <a:buClr>
                <a:srgbClr val="000000"/>
              </a:buClr>
            </a:pPr>
            <a:r>
              <a:rPr lang="en-US" sz="1600" dirty="0">
                <a:latin typeface="Helvetica" charset="0"/>
                <a:ea typeface="ヒラギノ角ゴ Pro W3" charset="0"/>
                <a:cs typeface="ヒラギノ角ゴ Pro W3" charset="0"/>
              </a:rPr>
              <a:t>Applications include</a:t>
            </a:r>
          </a:p>
          <a:p>
            <a:pPr marL="1123950" lvl="2" eaLnBrk="1" hangingPunct="1">
              <a:lnSpc>
                <a:spcPct val="90000"/>
              </a:lnSpc>
              <a:buClr>
                <a:srgbClr val="000000"/>
              </a:buClr>
            </a:pPr>
            <a:r>
              <a:rPr lang="en-US" sz="1400" dirty="0">
                <a:latin typeface="Helvetica" charset="0"/>
                <a:ea typeface="ヒラギノ角ゴ Pro W3" charset="0"/>
                <a:cs typeface="ヒラギノ角ゴ Pro W3" charset="0"/>
              </a:rPr>
              <a:t>Earthquake and volcano monitoring and modeling, landslides and subsidence</a:t>
            </a:r>
          </a:p>
          <a:p>
            <a:pPr marL="1123950" lvl="2" eaLnBrk="1" hangingPunct="1">
              <a:lnSpc>
                <a:spcPct val="90000"/>
              </a:lnSpc>
              <a:buClr>
                <a:srgbClr val="000000"/>
              </a:buClr>
            </a:pPr>
            <a:r>
              <a:rPr lang="en-US" sz="1400" dirty="0">
                <a:latin typeface="Helvetica" charset="0"/>
                <a:ea typeface="ヒラギノ角ゴ Pro W3" charset="0"/>
                <a:cs typeface="ヒラギノ角ゴ Pro W3" charset="0"/>
              </a:rPr>
              <a:t>Glacier and ice sheet dynamics</a:t>
            </a:r>
          </a:p>
          <a:p>
            <a:pPr marL="1123950" lvl="2" eaLnBrk="1" hangingPunct="1">
              <a:lnSpc>
                <a:spcPct val="90000"/>
              </a:lnSpc>
              <a:buClr>
                <a:srgbClr val="000000"/>
              </a:buClr>
            </a:pPr>
            <a:r>
              <a:rPr lang="en-US" sz="1400" dirty="0">
                <a:latin typeface="Helvetica" charset="0"/>
                <a:ea typeface="ヒラギノ角ゴ Pro W3" charset="0"/>
                <a:cs typeface="ヒラギノ角ゴ Pro W3" charset="0"/>
              </a:rPr>
              <a:t>Deforestation, change detection, disaster monitoring </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xfrm>
            <a:off x="749300" y="374650"/>
            <a:ext cx="7510463" cy="1606550"/>
          </a:xfrm>
        </p:spPr>
        <p:txBody>
          <a:bodyPr rIns="39686"/>
          <a:lstStyle/>
          <a:p>
            <a:pPr marL="38100" indent="0" eaLnBrk="1" hangingPunct="1"/>
            <a:r>
              <a:rPr lang="en-US" sz="3200">
                <a:latin typeface="Helvetica" charset="0"/>
                <a:ea typeface="ヒラギノ角ゴ Pro W6" charset="0"/>
                <a:cs typeface="ヒラギノ角ゴ Pro W6" charset="0"/>
              </a:rPr>
              <a:t>Interferometry for Topography</a:t>
            </a:r>
          </a:p>
        </p:txBody>
      </p:sp>
      <p:sp>
        <p:nvSpPr>
          <p:cNvPr id="73731" name="Oval 4"/>
          <p:cNvSpPr>
            <a:spLocks/>
          </p:cNvSpPr>
          <p:nvPr/>
        </p:nvSpPr>
        <p:spPr bwMode="auto">
          <a:xfrm>
            <a:off x="5005388" y="2971800"/>
            <a:ext cx="127000" cy="127000"/>
          </a:xfrm>
          <a:prstGeom prst="ellipse">
            <a:avLst/>
          </a:prstGeom>
          <a:solidFill>
            <a:schemeClr val="accent1"/>
          </a:solidFill>
          <a:ln w="25400">
            <a:solidFill>
              <a:srgbClr val="808080"/>
            </a:solidFill>
            <a:round/>
            <a:headEnd/>
            <a:tailEnd/>
          </a:ln>
        </p:spPr>
        <p:txBody>
          <a:bodyPr lIns="0" tIns="0" rIns="0" bIns="0"/>
          <a:lstStyle/>
          <a:p>
            <a:endParaRPr lang="en-US"/>
          </a:p>
        </p:txBody>
      </p:sp>
      <p:sp>
        <p:nvSpPr>
          <p:cNvPr id="73732" name="Oval 5"/>
          <p:cNvSpPr>
            <a:spLocks/>
          </p:cNvSpPr>
          <p:nvPr/>
        </p:nvSpPr>
        <p:spPr bwMode="auto">
          <a:xfrm>
            <a:off x="5614988" y="2057400"/>
            <a:ext cx="127000" cy="127000"/>
          </a:xfrm>
          <a:prstGeom prst="ellipse">
            <a:avLst/>
          </a:prstGeom>
          <a:solidFill>
            <a:schemeClr val="accent1"/>
          </a:solidFill>
          <a:ln w="25400">
            <a:solidFill>
              <a:srgbClr val="808080"/>
            </a:solidFill>
            <a:round/>
            <a:headEnd/>
            <a:tailEnd/>
          </a:ln>
        </p:spPr>
        <p:txBody>
          <a:bodyPr lIns="0" tIns="0" rIns="0" bIns="0"/>
          <a:lstStyle/>
          <a:p>
            <a:endParaRPr lang="en-US"/>
          </a:p>
        </p:txBody>
      </p:sp>
      <p:sp>
        <p:nvSpPr>
          <p:cNvPr id="73733" name="Line 6"/>
          <p:cNvSpPr>
            <a:spLocks noChangeShapeType="1"/>
          </p:cNvSpPr>
          <p:nvPr/>
        </p:nvSpPr>
        <p:spPr bwMode="auto">
          <a:xfrm>
            <a:off x="5132388" y="3098800"/>
            <a:ext cx="2667000" cy="2514600"/>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734" name="Line 7"/>
          <p:cNvSpPr>
            <a:spLocks noChangeShapeType="1"/>
          </p:cNvSpPr>
          <p:nvPr/>
        </p:nvSpPr>
        <p:spPr bwMode="auto">
          <a:xfrm>
            <a:off x="5741988" y="2201863"/>
            <a:ext cx="2057400" cy="34115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735" name="Line 8"/>
          <p:cNvSpPr>
            <a:spLocks noChangeShapeType="1"/>
          </p:cNvSpPr>
          <p:nvPr/>
        </p:nvSpPr>
        <p:spPr bwMode="auto">
          <a:xfrm rot="10800000" flipH="1">
            <a:off x="5124450" y="2171700"/>
            <a:ext cx="482600" cy="7953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736" name="AutoShape 9"/>
          <p:cNvSpPr>
            <a:spLocks/>
          </p:cNvSpPr>
          <p:nvPr/>
        </p:nvSpPr>
        <p:spPr bwMode="auto">
          <a:xfrm rot="-840000">
            <a:off x="5200650" y="5702300"/>
            <a:ext cx="3405188" cy="269875"/>
          </a:xfrm>
          <a:custGeom>
            <a:avLst/>
            <a:gdLst>
              <a:gd name="T0" fmla="*/ 0 w 21600"/>
              <a:gd name="T1" fmla="*/ 0 h 21600"/>
              <a:gd name="T2" fmla="*/ 21600 w 21600"/>
              <a:gd name="T3" fmla="*/ 21600 h 21600"/>
            </a:gdLst>
            <a:ahLst/>
            <a:cxnLst/>
            <a:rect l="T0" t="T1" r="T2" b="T3"/>
            <a:pathLst>
              <a:path w="21600" h="21600">
                <a:moveTo>
                  <a:pt x="0" y="20925"/>
                </a:moveTo>
                <a:lnTo>
                  <a:pt x="502" y="18765"/>
                </a:lnTo>
                <a:lnTo>
                  <a:pt x="722" y="15930"/>
                </a:lnTo>
                <a:lnTo>
                  <a:pt x="952" y="15930"/>
                </a:lnTo>
                <a:lnTo>
                  <a:pt x="1172" y="14445"/>
                </a:lnTo>
                <a:lnTo>
                  <a:pt x="1287" y="11610"/>
                </a:lnTo>
                <a:lnTo>
                  <a:pt x="1507" y="11610"/>
                </a:lnTo>
                <a:lnTo>
                  <a:pt x="1727" y="8640"/>
                </a:lnTo>
                <a:lnTo>
                  <a:pt x="1957" y="7290"/>
                </a:lnTo>
                <a:lnTo>
                  <a:pt x="2177" y="5805"/>
                </a:lnTo>
                <a:lnTo>
                  <a:pt x="2397" y="5805"/>
                </a:lnTo>
                <a:lnTo>
                  <a:pt x="2627" y="7290"/>
                </a:lnTo>
                <a:lnTo>
                  <a:pt x="2847" y="8640"/>
                </a:lnTo>
                <a:lnTo>
                  <a:pt x="3066" y="10125"/>
                </a:lnTo>
                <a:lnTo>
                  <a:pt x="3297" y="11610"/>
                </a:lnTo>
                <a:lnTo>
                  <a:pt x="3516" y="11610"/>
                </a:lnTo>
                <a:lnTo>
                  <a:pt x="3736" y="12960"/>
                </a:lnTo>
                <a:lnTo>
                  <a:pt x="3966" y="12960"/>
                </a:lnTo>
                <a:lnTo>
                  <a:pt x="4186" y="12960"/>
                </a:lnTo>
                <a:lnTo>
                  <a:pt x="4406" y="12960"/>
                </a:lnTo>
                <a:lnTo>
                  <a:pt x="4636" y="12960"/>
                </a:lnTo>
                <a:lnTo>
                  <a:pt x="4856" y="12960"/>
                </a:lnTo>
                <a:lnTo>
                  <a:pt x="5076" y="11610"/>
                </a:lnTo>
                <a:lnTo>
                  <a:pt x="5306" y="11610"/>
                </a:lnTo>
                <a:lnTo>
                  <a:pt x="5526" y="11610"/>
                </a:lnTo>
                <a:lnTo>
                  <a:pt x="5745" y="10125"/>
                </a:lnTo>
                <a:lnTo>
                  <a:pt x="5976" y="10125"/>
                </a:lnTo>
                <a:lnTo>
                  <a:pt x="6195" y="8640"/>
                </a:lnTo>
                <a:lnTo>
                  <a:pt x="6530" y="8640"/>
                </a:lnTo>
                <a:lnTo>
                  <a:pt x="6865" y="7290"/>
                </a:lnTo>
                <a:lnTo>
                  <a:pt x="7085" y="7290"/>
                </a:lnTo>
                <a:lnTo>
                  <a:pt x="7315" y="5805"/>
                </a:lnTo>
                <a:lnTo>
                  <a:pt x="7650" y="5805"/>
                </a:lnTo>
                <a:lnTo>
                  <a:pt x="7870" y="4320"/>
                </a:lnTo>
                <a:lnTo>
                  <a:pt x="8090" y="4320"/>
                </a:lnTo>
                <a:lnTo>
                  <a:pt x="8424" y="2970"/>
                </a:lnTo>
                <a:lnTo>
                  <a:pt x="8655" y="2970"/>
                </a:lnTo>
                <a:lnTo>
                  <a:pt x="8874" y="2970"/>
                </a:lnTo>
                <a:lnTo>
                  <a:pt x="9094" y="4320"/>
                </a:lnTo>
                <a:lnTo>
                  <a:pt x="9324" y="4320"/>
                </a:lnTo>
                <a:lnTo>
                  <a:pt x="9544" y="5805"/>
                </a:lnTo>
                <a:lnTo>
                  <a:pt x="9764" y="7290"/>
                </a:lnTo>
                <a:lnTo>
                  <a:pt x="9994" y="8640"/>
                </a:lnTo>
                <a:lnTo>
                  <a:pt x="10214" y="8640"/>
                </a:lnTo>
                <a:lnTo>
                  <a:pt x="10434" y="8640"/>
                </a:lnTo>
                <a:lnTo>
                  <a:pt x="10769" y="7290"/>
                </a:lnTo>
                <a:lnTo>
                  <a:pt x="11103" y="5805"/>
                </a:lnTo>
                <a:lnTo>
                  <a:pt x="11334" y="5805"/>
                </a:lnTo>
                <a:lnTo>
                  <a:pt x="11553" y="4320"/>
                </a:lnTo>
                <a:lnTo>
                  <a:pt x="11773" y="4320"/>
                </a:lnTo>
                <a:lnTo>
                  <a:pt x="12003" y="4320"/>
                </a:lnTo>
                <a:lnTo>
                  <a:pt x="12223" y="2970"/>
                </a:lnTo>
                <a:lnTo>
                  <a:pt x="12558" y="2970"/>
                </a:lnTo>
                <a:lnTo>
                  <a:pt x="12778" y="1485"/>
                </a:lnTo>
                <a:lnTo>
                  <a:pt x="13113" y="0"/>
                </a:lnTo>
                <a:lnTo>
                  <a:pt x="13343" y="0"/>
                </a:lnTo>
                <a:lnTo>
                  <a:pt x="13563" y="0"/>
                </a:lnTo>
                <a:lnTo>
                  <a:pt x="13898" y="1485"/>
                </a:lnTo>
                <a:lnTo>
                  <a:pt x="14117" y="1485"/>
                </a:lnTo>
                <a:lnTo>
                  <a:pt x="14348" y="2970"/>
                </a:lnTo>
                <a:lnTo>
                  <a:pt x="14567" y="4320"/>
                </a:lnTo>
                <a:lnTo>
                  <a:pt x="14787" y="5805"/>
                </a:lnTo>
                <a:lnTo>
                  <a:pt x="15017" y="7290"/>
                </a:lnTo>
                <a:lnTo>
                  <a:pt x="15237" y="8640"/>
                </a:lnTo>
                <a:lnTo>
                  <a:pt x="15457" y="8640"/>
                </a:lnTo>
                <a:lnTo>
                  <a:pt x="15687" y="10125"/>
                </a:lnTo>
                <a:lnTo>
                  <a:pt x="15907" y="10125"/>
                </a:lnTo>
                <a:lnTo>
                  <a:pt x="16127" y="11610"/>
                </a:lnTo>
                <a:lnTo>
                  <a:pt x="16357" y="11610"/>
                </a:lnTo>
                <a:lnTo>
                  <a:pt x="16577" y="11610"/>
                </a:lnTo>
                <a:lnTo>
                  <a:pt x="16797" y="12960"/>
                </a:lnTo>
                <a:lnTo>
                  <a:pt x="17027" y="14445"/>
                </a:lnTo>
                <a:lnTo>
                  <a:pt x="17247" y="14445"/>
                </a:lnTo>
                <a:lnTo>
                  <a:pt x="17466" y="15930"/>
                </a:lnTo>
                <a:lnTo>
                  <a:pt x="17801" y="14445"/>
                </a:lnTo>
                <a:lnTo>
                  <a:pt x="18031" y="14445"/>
                </a:lnTo>
                <a:lnTo>
                  <a:pt x="18251" y="14445"/>
                </a:lnTo>
                <a:lnTo>
                  <a:pt x="18921" y="12960"/>
                </a:lnTo>
                <a:lnTo>
                  <a:pt x="19141" y="14445"/>
                </a:lnTo>
                <a:lnTo>
                  <a:pt x="19371" y="14445"/>
                </a:lnTo>
                <a:lnTo>
                  <a:pt x="19591" y="14445"/>
                </a:lnTo>
                <a:lnTo>
                  <a:pt x="19810" y="15930"/>
                </a:lnTo>
                <a:lnTo>
                  <a:pt x="20041" y="17280"/>
                </a:lnTo>
                <a:lnTo>
                  <a:pt x="20260" y="17280"/>
                </a:lnTo>
                <a:lnTo>
                  <a:pt x="20480" y="18765"/>
                </a:lnTo>
                <a:lnTo>
                  <a:pt x="20710" y="18765"/>
                </a:lnTo>
                <a:lnTo>
                  <a:pt x="20930" y="18765"/>
                </a:lnTo>
                <a:lnTo>
                  <a:pt x="21150" y="20250"/>
                </a:lnTo>
                <a:lnTo>
                  <a:pt x="21380" y="20250"/>
                </a:lnTo>
                <a:lnTo>
                  <a:pt x="21600" y="21600"/>
                </a:ln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pic>
        <p:nvPicPr>
          <p:cNvPr id="73737"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450" y="2336800"/>
            <a:ext cx="274638" cy="249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3738" name="Line 11"/>
          <p:cNvSpPr>
            <a:spLocks noChangeShapeType="1"/>
          </p:cNvSpPr>
          <p:nvPr/>
        </p:nvSpPr>
        <p:spPr bwMode="auto">
          <a:xfrm>
            <a:off x="5151438" y="3035300"/>
            <a:ext cx="749300"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739" name="Line 12"/>
          <p:cNvSpPr>
            <a:spLocks noChangeShapeType="1"/>
          </p:cNvSpPr>
          <p:nvPr/>
        </p:nvSpPr>
        <p:spPr bwMode="auto">
          <a:xfrm>
            <a:off x="5068888" y="3117850"/>
            <a:ext cx="0" cy="32131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73740"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788" y="2946400"/>
            <a:ext cx="317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3741"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588" y="1955800"/>
            <a:ext cx="317500"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3742" name="Picture 1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988" y="2946400"/>
            <a:ext cx="611187"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3743" name="Picture 1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588" y="3822700"/>
            <a:ext cx="182562" cy="20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73744" name="Group 17"/>
          <p:cNvGrpSpPr>
            <a:grpSpLocks/>
          </p:cNvGrpSpPr>
          <p:nvPr/>
        </p:nvGrpSpPr>
        <p:grpSpPr bwMode="auto">
          <a:xfrm>
            <a:off x="5221288" y="2814638"/>
            <a:ext cx="179387" cy="230187"/>
            <a:chOff x="0" y="0"/>
            <a:chExt cx="113" cy="145"/>
          </a:xfrm>
        </p:grpSpPr>
        <p:sp>
          <p:nvSpPr>
            <p:cNvPr id="73762" name="AutoShape 18"/>
            <p:cNvSpPr>
              <a:spLocks/>
            </p:cNvSpPr>
            <p:nvPr/>
          </p:nvSpPr>
          <p:spPr bwMode="auto">
            <a:xfrm>
              <a:off x="0" y="0"/>
              <a:ext cx="113" cy="145"/>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73763" name="AutoShape 19"/>
            <p:cNvSpPr>
              <a:spLocks/>
            </p:cNvSpPr>
            <p:nvPr/>
          </p:nvSpPr>
          <p:spPr bwMode="auto">
            <a:xfrm>
              <a:off x="0" y="0"/>
              <a:ext cx="113" cy="145"/>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lnTo>
                    <a:pt x="0" y="21600"/>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grpSp>
        <p:nvGrpSpPr>
          <p:cNvPr id="73745" name="Group 20"/>
          <p:cNvGrpSpPr>
            <a:grpSpLocks/>
          </p:cNvGrpSpPr>
          <p:nvPr/>
        </p:nvGrpSpPr>
        <p:grpSpPr bwMode="auto">
          <a:xfrm>
            <a:off x="5068888" y="3271838"/>
            <a:ext cx="214312" cy="146050"/>
            <a:chOff x="0" y="0"/>
            <a:chExt cx="135" cy="92"/>
          </a:xfrm>
        </p:grpSpPr>
        <p:sp>
          <p:nvSpPr>
            <p:cNvPr id="73760" name="AutoShape 21"/>
            <p:cNvSpPr>
              <a:spLocks/>
            </p:cNvSpPr>
            <p:nvPr/>
          </p:nvSpPr>
          <p:spPr bwMode="auto">
            <a:xfrm>
              <a:off x="0" y="0"/>
              <a:ext cx="135" cy="92"/>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73761" name="AutoShape 22"/>
            <p:cNvSpPr>
              <a:spLocks/>
            </p:cNvSpPr>
            <p:nvPr/>
          </p:nvSpPr>
          <p:spPr bwMode="auto">
            <a:xfrm>
              <a:off x="0" y="0"/>
              <a:ext cx="135" cy="92"/>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lnTo>
                    <a:pt x="0" y="0"/>
                  </a:lnTo>
                  <a:close/>
                  <a:moveTo>
                    <a:pt x="2160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pic>
        <p:nvPicPr>
          <p:cNvPr id="73746" name="Picture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5588" y="2684463"/>
            <a:ext cx="1905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3747" name="Picture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888" y="3403600"/>
            <a:ext cx="177800" cy="19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3748" name="Rectangle 25"/>
          <p:cNvSpPr>
            <a:spLocks/>
          </p:cNvSpPr>
          <p:nvPr/>
        </p:nvSpPr>
        <p:spPr bwMode="auto">
          <a:xfrm>
            <a:off x="530225" y="1916113"/>
            <a:ext cx="329882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Helvetica" charset="0"/>
                <a:cs typeface="Helvetica" charset="0"/>
                <a:sym typeface="Helvetica" charset="0"/>
              </a:rPr>
              <a:t>Measured phase difference:</a:t>
            </a:r>
          </a:p>
        </p:txBody>
      </p:sp>
      <p:pic>
        <p:nvPicPr>
          <p:cNvPr id="73749" name="Picture 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000" y="2438400"/>
            <a:ext cx="123031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3750" name="Rectangle 27"/>
          <p:cNvSpPr>
            <a:spLocks/>
          </p:cNvSpPr>
          <p:nvPr/>
        </p:nvSpPr>
        <p:spPr bwMode="auto">
          <a:xfrm>
            <a:off x="517525" y="3186113"/>
            <a:ext cx="168433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Helvetica" charset="0"/>
                <a:cs typeface="Helvetica" charset="0"/>
                <a:sym typeface="Helvetica" charset="0"/>
              </a:rPr>
              <a:t>Triangulation:</a:t>
            </a:r>
          </a:p>
        </p:txBody>
      </p:sp>
      <p:pic>
        <p:nvPicPr>
          <p:cNvPr id="73751" name="Picture 2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800" y="3721100"/>
            <a:ext cx="3662363" cy="74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3752" name="Line 29"/>
          <p:cNvSpPr>
            <a:spLocks noChangeShapeType="1"/>
          </p:cNvSpPr>
          <p:nvPr/>
        </p:nvSpPr>
        <p:spPr bwMode="auto">
          <a:xfrm>
            <a:off x="4762500" y="6362700"/>
            <a:ext cx="3911600" cy="15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73753" name="Picture 3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7150" y="4686300"/>
            <a:ext cx="20955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3754" name="Line 31"/>
          <p:cNvSpPr>
            <a:spLocks noChangeShapeType="1"/>
          </p:cNvSpPr>
          <p:nvPr/>
        </p:nvSpPr>
        <p:spPr bwMode="auto">
          <a:xfrm>
            <a:off x="7799388" y="5645150"/>
            <a:ext cx="1587" cy="7366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73755" name="Picture 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1463" y="5888038"/>
            <a:ext cx="187325" cy="18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3756" name="Picture 3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6150" y="4572000"/>
            <a:ext cx="17383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3757" name="Rectangle 34"/>
          <p:cNvSpPr>
            <a:spLocks/>
          </p:cNvSpPr>
          <p:nvPr/>
        </p:nvSpPr>
        <p:spPr bwMode="auto">
          <a:xfrm>
            <a:off x="604838" y="5167313"/>
            <a:ext cx="425926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Helvetica" charset="0"/>
                <a:cs typeface="Helvetica" charset="0"/>
                <a:sym typeface="Helvetica" charset="0"/>
              </a:rPr>
              <a:t>Critical Interferometer Knowledge:</a:t>
            </a:r>
          </a:p>
          <a:p>
            <a:pPr marL="39688"/>
            <a:r>
              <a:rPr lang="en-US" sz="2000">
                <a:solidFill>
                  <a:schemeClr val="tx1"/>
                </a:solidFill>
                <a:latin typeface="Helvetica" charset="0"/>
                <a:cs typeface="Helvetica" charset="0"/>
                <a:sym typeface="Helvetica" charset="0"/>
              </a:rPr>
              <a:t>- Baseline,         ,to mm</a:t>
            </a:r>
            <a:r>
              <a:rPr lang="ja-JP" altLang="en-US" sz="2000">
                <a:solidFill>
                  <a:schemeClr val="tx1"/>
                </a:solidFill>
                <a:latin typeface="Helvetica" charset="0"/>
                <a:cs typeface="Helvetica" charset="0"/>
                <a:sym typeface="Helvetica" charset="0"/>
              </a:rPr>
              <a:t>’</a:t>
            </a:r>
            <a:r>
              <a:rPr lang="en-US" sz="2000">
                <a:solidFill>
                  <a:schemeClr val="tx1"/>
                </a:solidFill>
                <a:latin typeface="Helvetica" charset="0"/>
                <a:cs typeface="Helvetica" charset="0"/>
                <a:sym typeface="Helvetica" charset="0"/>
              </a:rPr>
              <a:t>s</a:t>
            </a:r>
          </a:p>
          <a:p>
            <a:pPr marL="39688"/>
            <a:r>
              <a:rPr lang="en-US" sz="2000">
                <a:solidFill>
                  <a:schemeClr val="tx1"/>
                </a:solidFill>
                <a:latin typeface="Helvetica" charset="0"/>
                <a:cs typeface="Helvetica" charset="0"/>
                <a:sym typeface="Helvetica" charset="0"/>
              </a:rPr>
              <a:t>- System phase differences, to deg</a:t>
            </a:r>
            <a:r>
              <a:rPr lang="ja-JP" altLang="en-US" sz="2000">
                <a:solidFill>
                  <a:schemeClr val="tx1"/>
                </a:solidFill>
                <a:latin typeface="Helvetica" charset="0"/>
                <a:cs typeface="Helvetica" charset="0"/>
                <a:sym typeface="Helvetica" charset="0"/>
              </a:rPr>
              <a:t>’</a:t>
            </a:r>
            <a:r>
              <a:rPr lang="en-US" sz="2000">
                <a:solidFill>
                  <a:schemeClr val="tx1"/>
                </a:solidFill>
                <a:latin typeface="Helvetica" charset="0"/>
                <a:cs typeface="Helvetica" charset="0"/>
                <a:sym typeface="Helvetica" charset="0"/>
              </a:rPr>
              <a:t>s</a:t>
            </a:r>
          </a:p>
        </p:txBody>
      </p:sp>
      <p:pic>
        <p:nvPicPr>
          <p:cNvPr id="73758" name="Picture 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79600" y="5537200"/>
            <a:ext cx="658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3759" name="TextBox 36"/>
          <p:cNvSpPr txBox="1">
            <a:spLocks noChangeArrowheads="1"/>
          </p:cNvSpPr>
          <p:nvPr/>
        </p:nvSpPr>
        <p:spPr bwMode="auto">
          <a:xfrm>
            <a:off x="660400" y="249555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85800"/>
          </a:xfrm>
        </p:spPr>
        <p:txBody>
          <a:bodyPr/>
          <a:lstStyle/>
          <a:p>
            <a:r>
              <a:rPr lang="en-US" sz="2800" dirty="0"/>
              <a:t>Motivation – Understanding the processes and phenomenology of radar interferometry</a:t>
            </a:r>
          </a:p>
        </p:txBody>
      </p:sp>
      <p:pic>
        <p:nvPicPr>
          <p:cNvPr id="21" name="Content Placeholder 20" descr="slc1amp.jpg"/>
          <p:cNvPicPr>
            <a:picLocks noGrp="1" noChangeAspect="1"/>
          </p:cNvPicPr>
          <p:nvPr>
            <p:ph idx="1"/>
          </p:nvPr>
        </p:nvPicPr>
        <p:blipFill rotWithShape="1">
          <a:blip r:embed="rId4">
            <a:extLst>
              <a:ext uri="{28A0092B-C50C-407E-A947-70E740481C1C}">
                <a14:useLocalDpi xmlns:a14="http://schemas.microsoft.com/office/drawing/2010/main" val="0"/>
              </a:ext>
            </a:extLst>
          </a:blip>
          <a:srcRect l="7262" t="10315" r="22459" b="8796"/>
          <a:stretch/>
        </p:blipFill>
        <p:spPr>
          <a:xfrm>
            <a:off x="3054069" y="2399556"/>
            <a:ext cx="2508531" cy="2075824"/>
          </a:xfrm>
        </p:spPr>
      </p:pic>
      <p:sp>
        <p:nvSpPr>
          <p:cNvPr id="4" name="Slide Number Placeholder 3"/>
          <p:cNvSpPr>
            <a:spLocks noGrp="1"/>
          </p:cNvSpPr>
          <p:nvPr>
            <p:ph type="sldNum" sz="quarter" idx="10"/>
          </p:nvPr>
        </p:nvSpPr>
        <p:spPr>
          <a:xfrm>
            <a:off x="8699500" y="6477000"/>
            <a:ext cx="292100" cy="330200"/>
          </a:xfrm>
        </p:spPr>
        <p:txBody>
          <a:bodyPr/>
          <a:lstStyle/>
          <a:p>
            <a:fld id="{76E870B9-F6FF-C447-8621-1C1A1B80FB6A}" type="slidenum">
              <a:rPr lang="en-US" smtClean="0"/>
              <a:pPr/>
              <a:t>6</a:t>
            </a:fld>
            <a:endParaRPr lang="en-US" dirty="0"/>
          </a:p>
        </p:txBody>
      </p:sp>
      <p:graphicFrame>
        <p:nvGraphicFramePr>
          <p:cNvPr id="5" name="Object 4"/>
          <p:cNvGraphicFramePr>
            <a:graphicFrameLocks noChangeAspect="1"/>
          </p:cNvGraphicFramePr>
          <p:nvPr>
            <p:extLst/>
          </p:nvPr>
        </p:nvGraphicFramePr>
        <p:xfrm>
          <a:off x="762000" y="1657290"/>
          <a:ext cx="1225103" cy="911225"/>
        </p:xfrm>
        <a:graphic>
          <a:graphicData uri="http://schemas.openxmlformats.org/presentationml/2006/ole">
            <mc:AlternateContent xmlns:mc="http://schemas.openxmlformats.org/markup-compatibility/2006">
              <mc:Choice xmlns:v="urn:schemas-microsoft-com:vml" Requires="v">
                <p:oleObj spid="_x0000_s218121" name="Photo Editor Photo" r:id="rId5" imgW="4828571" imgH="3591426" progId="MSPhotoEd.3">
                  <p:embed/>
                </p:oleObj>
              </mc:Choice>
              <mc:Fallback>
                <p:oleObj name="Photo Editor Photo" r:id="rId5" imgW="4828571" imgH="3591426" progId="MSPhotoEd.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657290"/>
                        <a:ext cx="1225103" cy="911225"/>
                      </a:xfrm>
                      <a:prstGeom prst="rect">
                        <a:avLst/>
                      </a:prstGeom>
                      <a:noFill/>
                      <a:ln>
                        <a:noFill/>
                      </a:ln>
                      <a:effectLst/>
                      <a:extLst/>
                    </p:spPr>
                  </p:pic>
                </p:oleObj>
              </mc:Fallback>
            </mc:AlternateContent>
          </a:graphicData>
        </a:graphic>
      </p:graphicFrame>
      <p:pic>
        <p:nvPicPr>
          <p:cNvPr id="19" name="Picture 18" descr="raw1.jpg"/>
          <p:cNvPicPr>
            <a:picLocks noChangeAspect="1"/>
          </p:cNvPicPr>
          <p:nvPr/>
        </p:nvPicPr>
        <p:blipFill rotWithShape="1">
          <a:blip r:embed="rId7">
            <a:extLst>
              <a:ext uri="{28A0092B-C50C-407E-A947-70E740481C1C}">
                <a14:useLocalDpi xmlns:a14="http://schemas.microsoft.com/office/drawing/2010/main" val="0"/>
              </a:ext>
            </a:extLst>
          </a:blip>
          <a:srcRect l="1089" t="10350" r="3080" b="8670"/>
          <a:stretch/>
        </p:blipFill>
        <p:spPr>
          <a:xfrm>
            <a:off x="304800" y="2647890"/>
            <a:ext cx="2176911" cy="1576230"/>
          </a:xfrm>
          <a:prstGeom prst="rect">
            <a:avLst/>
          </a:prstGeom>
        </p:spPr>
      </p:pic>
      <p:pic>
        <p:nvPicPr>
          <p:cNvPr id="20" name="Picture 19" descr="raw2.tiff"/>
          <p:cNvPicPr>
            <a:picLocks noChangeAspect="1"/>
          </p:cNvPicPr>
          <p:nvPr/>
        </p:nvPicPr>
        <p:blipFill rotWithShape="1">
          <a:blip r:embed="rId8">
            <a:extLst>
              <a:ext uri="{28A0092B-C50C-407E-A947-70E740481C1C}">
                <a14:useLocalDpi xmlns:a14="http://schemas.microsoft.com/office/drawing/2010/main" val="0"/>
              </a:ext>
            </a:extLst>
          </a:blip>
          <a:srcRect l="1089" t="10531" r="3080" b="9033"/>
          <a:stretch/>
        </p:blipFill>
        <p:spPr>
          <a:xfrm>
            <a:off x="304800" y="4888578"/>
            <a:ext cx="2182035" cy="1569312"/>
          </a:xfrm>
          <a:prstGeom prst="rect">
            <a:avLst/>
          </a:prstGeom>
        </p:spPr>
      </p:pic>
      <p:pic>
        <p:nvPicPr>
          <p:cNvPr id="23" name="Picture 22" descr="slc2amp.jpg"/>
          <p:cNvPicPr>
            <a:picLocks noChangeAspect="1"/>
          </p:cNvPicPr>
          <p:nvPr/>
        </p:nvPicPr>
        <p:blipFill rotWithShape="1">
          <a:blip r:embed="rId9">
            <a:extLst>
              <a:ext uri="{28A0092B-C50C-407E-A947-70E740481C1C}">
                <a14:useLocalDpi xmlns:a14="http://schemas.microsoft.com/office/drawing/2010/main" val="0"/>
              </a:ext>
            </a:extLst>
          </a:blip>
          <a:srcRect l="7739" t="10267" r="24240" b="8855"/>
          <a:stretch/>
        </p:blipFill>
        <p:spPr>
          <a:xfrm>
            <a:off x="3048000" y="4648200"/>
            <a:ext cx="2495858" cy="2057400"/>
          </a:xfrm>
          <a:prstGeom prst="rect">
            <a:avLst/>
          </a:prstGeom>
        </p:spPr>
      </p:pic>
      <p:sp>
        <p:nvSpPr>
          <p:cNvPr id="26" name="TextBox 25"/>
          <p:cNvSpPr txBox="1"/>
          <p:nvPr/>
        </p:nvSpPr>
        <p:spPr>
          <a:xfrm>
            <a:off x="685800" y="4171890"/>
            <a:ext cx="1313180" cy="400110"/>
          </a:xfrm>
          <a:prstGeom prst="rect">
            <a:avLst/>
          </a:prstGeom>
          <a:noFill/>
        </p:spPr>
        <p:txBody>
          <a:bodyPr wrap="none" rtlCol="0">
            <a:spAutoFit/>
          </a:bodyPr>
          <a:lstStyle/>
          <a:p>
            <a:r>
              <a:rPr lang="en-US" sz="2000" dirty="0">
                <a:latin typeface="+mn-lt"/>
              </a:rPr>
              <a:t>First Time</a:t>
            </a:r>
          </a:p>
        </p:txBody>
      </p:sp>
      <p:sp>
        <p:nvSpPr>
          <p:cNvPr id="27" name="TextBox 26"/>
          <p:cNvSpPr txBox="1"/>
          <p:nvPr/>
        </p:nvSpPr>
        <p:spPr>
          <a:xfrm>
            <a:off x="723688" y="6381690"/>
            <a:ext cx="1339329" cy="400110"/>
          </a:xfrm>
          <a:prstGeom prst="rect">
            <a:avLst/>
          </a:prstGeom>
          <a:noFill/>
        </p:spPr>
        <p:txBody>
          <a:bodyPr wrap="none" rtlCol="0">
            <a:spAutoFit/>
          </a:bodyPr>
          <a:lstStyle/>
          <a:p>
            <a:pPr algn="ctr"/>
            <a:r>
              <a:rPr lang="en-US" sz="2000" dirty="0">
                <a:latin typeface="+mn-lt"/>
              </a:rPr>
              <a:t>Next Time </a:t>
            </a:r>
          </a:p>
        </p:txBody>
      </p:sp>
      <p:sp>
        <p:nvSpPr>
          <p:cNvPr id="29" name="TextBox 28"/>
          <p:cNvSpPr txBox="1"/>
          <p:nvPr/>
        </p:nvSpPr>
        <p:spPr>
          <a:xfrm>
            <a:off x="3210577" y="1885890"/>
            <a:ext cx="2123423" cy="400110"/>
          </a:xfrm>
          <a:prstGeom prst="rect">
            <a:avLst/>
          </a:prstGeom>
          <a:noFill/>
        </p:spPr>
        <p:txBody>
          <a:bodyPr wrap="none" rtlCol="0">
            <a:spAutoFit/>
          </a:bodyPr>
          <a:lstStyle/>
          <a:p>
            <a:r>
              <a:rPr lang="en-US" sz="2000" dirty="0">
                <a:latin typeface="+mn-lt"/>
              </a:rPr>
              <a:t>Magic of imaging</a:t>
            </a:r>
          </a:p>
        </p:txBody>
      </p:sp>
      <p:sp>
        <p:nvSpPr>
          <p:cNvPr id="31" name="TextBox 30"/>
          <p:cNvSpPr txBox="1"/>
          <p:nvPr/>
        </p:nvSpPr>
        <p:spPr>
          <a:xfrm>
            <a:off x="152400" y="1276290"/>
            <a:ext cx="2667000" cy="400110"/>
          </a:xfrm>
          <a:prstGeom prst="rect">
            <a:avLst/>
          </a:prstGeom>
          <a:noFill/>
        </p:spPr>
        <p:txBody>
          <a:bodyPr wrap="square" rtlCol="0">
            <a:spAutoFit/>
          </a:bodyPr>
          <a:lstStyle/>
          <a:p>
            <a:r>
              <a:rPr lang="en-US" sz="2000" dirty="0">
                <a:latin typeface="+mn-lt"/>
              </a:rPr>
              <a:t>Satellite Observation</a:t>
            </a:r>
          </a:p>
        </p:txBody>
      </p:sp>
      <p:sp>
        <p:nvSpPr>
          <p:cNvPr id="41" name="TextBox 40"/>
          <p:cNvSpPr txBox="1"/>
          <p:nvPr/>
        </p:nvSpPr>
        <p:spPr>
          <a:xfrm>
            <a:off x="3048000" y="2438400"/>
            <a:ext cx="1326004" cy="400110"/>
          </a:xfrm>
          <a:prstGeom prst="rect">
            <a:avLst/>
          </a:prstGeom>
          <a:noFill/>
        </p:spPr>
        <p:txBody>
          <a:bodyPr wrap="none" rtlCol="0">
            <a:spAutoFit/>
          </a:bodyPr>
          <a:lstStyle/>
          <a:p>
            <a:r>
              <a:rPr lang="en-US" sz="2000" dirty="0">
                <a:solidFill>
                  <a:srgbClr val="FFFFFF"/>
                </a:solidFill>
                <a:latin typeface="+mn-lt"/>
              </a:rPr>
              <a:t>Amplitude</a:t>
            </a:r>
          </a:p>
        </p:txBody>
      </p:sp>
      <p:cxnSp>
        <p:nvCxnSpPr>
          <p:cNvPr id="45" name="Straight Arrow Connector 44"/>
          <p:cNvCxnSpPr>
            <a:cxnSpLocks/>
            <a:stCxn id="19" idx="3"/>
          </p:cNvCxnSpPr>
          <p:nvPr/>
        </p:nvCxnSpPr>
        <p:spPr bwMode="auto">
          <a:xfrm flipV="1">
            <a:off x="2481711" y="3422325"/>
            <a:ext cx="566289" cy="13680"/>
          </a:xfrm>
          <a:prstGeom prst="straightConnector1">
            <a:avLst/>
          </a:prstGeom>
          <a:solidFill>
            <a:srgbClr val="00CC99"/>
          </a:solidFill>
          <a:ln w="12700" cap="flat" cmpd="sng" algn="ctr">
            <a:solidFill>
              <a:srgbClr val="000000"/>
            </a:solidFill>
            <a:prstDash val="solid"/>
            <a:round/>
            <a:headEnd type="none" w="med" len="med"/>
            <a:tailEnd type="arrow"/>
          </a:ln>
          <a:effectLst/>
        </p:spPr>
      </p:cxnSp>
      <p:cxnSp>
        <p:nvCxnSpPr>
          <p:cNvPr id="47" name="Straight Arrow Connector 46"/>
          <p:cNvCxnSpPr>
            <a:cxnSpLocks/>
            <a:stCxn id="20" idx="3"/>
          </p:cNvCxnSpPr>
          <p:nvPr/>
        </p:nvCxnSpPr>
        <p:spPr bwMode="auto">
          <a:xfrm>
            <a:off x="2486835" y="5673234"/>
            <a:ext cx="561165" cy="15330"/>
          </a:xfrm>
          <a:prstGeom prst="straightConnector1">
            <a:avLst/>
          </a:prstGeom>
          <a:solidFill>
            <a:srgbClr val="00CC99"/>
          </a:solidFill>
          <a:ln w="12700" cap="flat" cmpd="sng" algn="ctr">
            <a:solidFill>
              <a:srgbClr val="000000"/>
            </a:solidFill>
            <a:prstDash val="solid"/>
            <a:round/>
            <a:headEnd type="none" w="med" len="med"/>
            <a:tailEnd type="arrow"/>
          </a:ln>
          <a:effectLst/>
        </p:spPr>
      </p:cxnSp>
    </p:spTree>
    <p:extLst>
      <p:ext uri="{BB962C8B-B14F-4D97-AF65-F5344CB8AC3E}">
        <p14:creationId xmlns:p14="http://schemas.microsoft.com/office/powerpoint/2010/main" val="3167195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dissolve">
                                      <p:cBhvr>
                                        <p:cTn id="29" dur="500"/>
                                        <p:tgtEl>
                                          <p:spTgt spid="45"/>
                                        </p:tgtEl>
                                      </p:cBhvr>
                                    </p:animEffect>
                                  </p:childTnLst>
                                </p:cTn>
                              </p:par>
                              <p:par>
                                <p:cTn id="30" presetID="9"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dissolve">
                                      <p:cBhvr>
                                        <p:cTn id="32" dur="500"/>
                                        <p:tgtEl>
                                          <p:spTgt spid="4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ssolve">
                                      <p:cBhvr>
                                        <p:cTn id="38" dur="500"/>
                                        <p:tgtEl>
                                          <p:spTgt spid="41"/>
                                        </p:tgtEl>
                                      </p:cBhvr>
                                    </p:animEffect>
                                  </p:childTnLst>
                                </p:cTn>
                              </p:par>
                              <p:par>
                                <p:cTn id="39" presetID="9"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1" grpId="0"/>
      <p:bldP spid="4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6" name="Group 3"/>
          <p:cNvGrpSpPr>
            <a:grpSpLocks/>
          </p:cNvGrpSpPr>
          <p:nvPr/>
        </p:nvGrpSpPr>
        <p:grpSpPr bwMode="auto">
          <a:xfrm>
            <a:off x="4562475" y="3530600"/>
            <a:ext cx="2740025" cy="2838450"/>
            <a:chOff x="0" y="0"/>
            <a:chExt cx="1726" cy="1788"/>
          </a:xfrm>
        </p:grpSpPr>
        <p:pic>
          <p:nvPicPr>
            <p:cNvPr id="74780"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8" cy="6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74781" name="Group 5"/>
            <p:cNvGrpSpPr>
              <a:grpSpLocks/>
            </p:cNvGrpSpPr>
            <p:nvPr/>
          </p:nvGrpSpPr>
          <p:grpSpPr bwMode="auto">
            <a:xfrm>
              <a:off x="1546" y="1452"/>
              <a:ext cx="104" cy="336"/>
              <a:chOff x="0" y="0"/>
              <a:chExt cx="104" cy="336"/>
            </a:xfrm>
          </p:grpSpPr>
          <p:sp>
            <p:nvSpPr>
              <p:cNvPr id="74790" name="Rectangle 6"/>
              <p:cNvSpPr>
                <a:spLocks/>
              </p:cNvSpPr>
              <p:nvPr/>
            </p:nvSpPr>
            <p:spPr bwMode="auto">
              <a:xfrm>
                <a:off x="40" y="240"/>
                <a:ext cx="24" cy="96"/>
              </a:xfrm>
              <a:prstGeom prst="rect">
                <a:avLst/>
              </a:prstGeom>
              <a:solidFill>
                <a:srgbClr val="372000"/>
              </a:solidFill>
              <a:ln w="12700">
                <a:solidFill>
                  <a:schemeClr val="tx1"/>
                </a:solidFill>
                <a:miter lim="800000"/>
                <a:headEnd/>
                <a:tailEnd/>
              </a:ln>
            </p:spPr>
            <p:txBody>
              <a:bodyPr lIns="0" tIns="0" rIns="0" bIns="0"/>
              <a:lstStyle/>
              <a:p>
                <a:endParaRPr lang="en-US"/>
              </a:p>
            </p:txBody>
          </p:sp>
          <p:sp>
            <p:nvSpPr>
              <p:cNvPr id="74791" name="AutoShape 7"/>
              <p:cNvSpPr>
                <a:spLocks/>
              </p:cNvSpPr>
              <p:nvPr/>
            </p:nvSpPr>
            <p:spPr bwMode="auto">
              <a:xfrm>
                <a:off x="0" y="0"/>
                <a:ext cx="104" cy="232"/>
              </a:xfrm>
              <a:custGeom>
                <a:avLst/>
                <a:gdLst>
                  <a:gd name="T0" fmla="*/ 0 w 21600"/>
                  <a:gd name="T1" fmla="*/ 0 h 21600"/>
                  <a:gd name="T2" fmla="*/ 21600 w 21600"/>
                  <a:gd name="T3" fmla="*/ 21600 h 21600"/>
                </a:gdLst>
                <a:ahLst/>
                <a:cxnLst/>
                <a:rect l="T0" t="T1" r="T2" b="T3"/>
                <a:pathLst>
                  <a:path w="21600" h="21600">
                    <a:moveTo>
                      <a:pt x="10799" y="0"/>
                    </a:moveTo>
                    <a:lnTo>
                      <a:pt x="0" y="21600"/>
                    </a:lnTo>
                    <a:lnTo>
                      <a:pt x="21600" y="21600"/>
                    </a:lnTo>
                    <a:close/>
                    <a:moveTo>
                      <a:pt x="10799" y="0"/>
                    </a:moveTo>
                  </a:path>
                </a:pathLst>
              </a:custGeom>
              <a:solidFill>
                <a:srgbClr val="3333CC"/>
              </a:solidFill>
              <a:ln w="12700">
                <a:solidFill>
                  <a:schemeClr val="tx1"/>
                </a:solidFill>
                <a:miter lim="800000"/>
                <a:headEnd/>
                <a:tailEnd/>
              </a:ln>
            </p:spPr>
            <p:txBody>
              <a:bodyPr lIns="0" tIns="0" rIns="0" bIns="0"/>
              <a:lstStyle/>
              <a:p>
                <a:endParaRPr lang="en-US"/>
              </a:p>
            </p:txBody>
          </p:sp>
        </p:grpSp>
        <p:sp>
          <p:nvSpPr>
            <p:cNvPr id="74782" name="Line 8"/>
            <p:cNvSpPr>
              <a:spLocks noChangeShapeType="1"/>
            </p:cNvSpPr>
            <p:nvPr/>
          </p:nvSpPr>
          <p:spPr bwMode="auto">
            <a:xfrm>
              <a:off x="950" y="656"/>
              <a:ext cx="632" cy="784"/>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783" name="Line 9"/>
            <p:cNvSpPr>
              <a:spLocks noChangeShapeType="1"/>
            </p:cNvSpPr>
            <p:nvPr/>
          </p:nvSpPr>
          <p:spPr bwMode="auto">
            <a:xfrm>
              <a:off x="270" y="360"/>
              <a:ext cx="1303" cy="108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74784"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 y="728"/>
              <a:ext cx="144"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4785"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 y="1160"/>
              <a:ext cx="128"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4786" name="Line 12"/>
            <p:cNvSpPr>
              <a:spLocks noChangeShapeType="1"/>
            </p:cNvSpPr>
            <p:nvPr/>
          </p:nvSpPr>
          <p:spPr bwMode="auto">
            <a:xfrm>
              <a:off x="1162" y="692"/>
              <a:ext cx="463" cy="648"/>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4787" name="Line 13"/>
            <p:cNvSpPr>
              <a:spLocks noChangeShapeType="1"/>
            </p:cNvSpPr>
            <p:nvPr/>
          </p:nvSpPr>
          <p:spPr bwMode="auto">
            <a:xfrm rot="10800000">
              <a:off x="1246" y="624"/>
              <a:ext cx="480" cy="64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4788" name="Line 14"/>
            <p:cNvSpPr>
              <a:spLocks noChangeShapeType="1"/>
            </p:cNvSpPr>
            <p:nvPr/>
          </p:nvSpPr>
          <p:spPr bwMode="auto">
            <a:xfrm rot="10800000">
              <a:off x="382" y="664"/>
              <a:ext cx="1064" cy="864"/>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4789" name="Line 15"/>
            <p:cNvSpPr>
              <a:spLocks noChangeShapeType="1"/>
            </p:cNvSpPr>
            <p:nvPr/>
          </p:nvSpPr>
          <p:spPr bwMode="auto">
            <a:xfrm rot="10800000">
              <a:off x="326" y="744"/>
              <a:ext cx="1064" cy="864"/>
            </a:xfrm>
            <a:prstGeom prst="line">
              <a:avLst/>
            </a:prstGeom>
            <a:noFill/>
            <a:ln w="1270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grpSp>
      <p:grpSp>
        <p:nvGrpSpPr>
          <p:cNvPr id="74757" name="Group 16"/>
          <p:cNvGrpSpPr>
            <a:grpSpLocks/>
          </p:cNvGrpSpPr>
          <p:nvPr/>
        </p:nvGrpSpPr>
        <p:grpSpPr bwMode="auto">
          <a:xfrm>
            <a:off x="76200" y="3860800"/>
            <a:ext cx="2740025" cy="2838450"/>
            <a:chOff x="0" y="0"/>
            <a:chExt cx="1726" cy="1788"/>
          </a:xfrm>
        </p:grpSpPr>
        <p:pic>
          <p:nvPicPr>
            <p:cNvPr id="74769" name="Picture 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8" cy="6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74770" name="Group 18"/>
            <p:cNvGrpSpPr>
              <a:grpSpLocks/>
            </p:cNvGrpSpPr>
            <p:nvPr/>
          </p:nvGrpSpPr>
          <p:grpSpPr bwMode="auto">
            <a:xfrm>
              <a:off x="1546" y="1452"/>
              <a:ext cx="104" cy="336"/>
              <a:chOff x="0" y="0"/>
              <a:chExt cx="104" cy="336"/>
            </a:xfrm>
          </p:grpSpPr>
          <p:sp>
            <p:nvSpPr>
              <p:cNvPr id="74778" name="Rectangle 19"/>
              <p:cNvSpPr>
                <a:spLocks/>
              </p:cNvSpPr>
              <p:nvPr/>
            </p:nvSpPr>
            <p:spPr bwMode="auto">
              <a:xfrm>
                <a:off x="40" y="240"/>
                <a:ext cx="24" cy="96"/>
              </a:xfrm>
              <a:prstGeom prst="rect">
                <a:avLst/>
              </a:prstGeom>
              <a:solidFill>
                <a:srgbClr val="372000"/>
              </a:solidFill>
              <a:ln w="12700">
                <a:solidFill>
                  <a:schemeClr val="tx1"/>
                </a:solidFill>
                <a:miter lim="800000"/>
                <a:headEnd/>
                <a:tailEnd/>
              </a:ln>
            </p:spPr>
            <p:txBody>
              <a:bodyPr lIns="0" tIns="0" rIns="0" bIns="0"/>
              <a:lstStyle/>
              <a:p>
                <a:endParaRPr lang="en-US"/>
              </a:p>
            </p:txBody>
          </p:sp>
          <p:sp>
            <p:nvSpPr>
              <p:cNvPr id="74779" name="AutoShape 20"/>
              <p:cNvSpPr>
                <a:spLocks/>
              </p:cNvSpPr>
              <p:nvPr/>
            </p:nvSpPr>
            <p:spPr bwMode="auto">
              <a:xfrm>
                <a:off x="0" y="0"/>
                <a:ext cx="104" cy="232"/>
              </a:xfrm>
              <a:custGeom>
                <a:avLst/>
                <a:gdLst>
                  <a:gd name="T0" fmla="*/ 0 w 21600"/>
                  <a:gd name="T1" fmla="*/ 0 h 21600"/>
                  <a:gd name="T2" fmla="*/ 21600 w 21600"/>
                  <a:gd name="T3" fmla="*/ 21600 h 21600"/>
                </a:gdLst>
                <a:ahLst/>
                <a:cxnLst/>
                <a:rect l="T0" t="T1" r="T2" b="T3"/>
                <a:pathLst>
                  <a:path w="21600" h="21600">
                    <a:moveTo>
                      <a:pt x="10799" y="0"/>
                    </a:moveTo>
                    <a:lnTo>
                      <a:pt x="0" y="21600"/>
                    </a:lnTo>
                    <a:lnTo>
                      <a:pt x="21600" y="21600"/>
                    </a:lnTo>
                    <a:close/>
                    <a:moveTo>
                      <a:pt x="10799" y="0"/>
                    </a:moveTo>
                  </a:path>
                </a:pathLst>
              </a:custGeom>
              <a:solidFill>
                <a:srgbClr val="3333CC"/>
              </a:solidFill>
              <a:ln w="12700">
                <a:solidFill>
                  <a:schemeClr val="tx1"/>
                </a:solidFill>
                <a:miter lim="800000"/>
                <a:headEnd/>
                <a:tailEnd/>
              </a:ln>
            </p:spPr>
            <p:txBody>
              <a:bodyPr lIns="0" tIns="0" rIns="0" bIns="0"/>
              <a:lstStyle/>
              <a:p>
                <a:endParaRPr lang="en-US"/>
              </a:p>
            </p:txBody>
          </p:sp>
        </p:grpSp>
        <p:sp>
          <p:nvSpPr>
            <p:cNvPr id="74771" name="Line 21"/>
            <p:cNvSpPr>
              <a:spLocks noChangeShapeType="1"/>
            </p:cNvSpPr>
            <p:nvPr/>
          </p:nvSpPr>
          <p:spPr bwMode="auto">
            <a:xfrm>
              <a:off x="950" y="656"/>
              <a:ext cx="632" cy="784"/>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772" name="Line 22"/>
            <p:cNvSpPr>
              <a:spLocks noChangeShapeType="1"/>
            </p:cNvSpPr>
            <p:nvPr/>
          </p:nvSpPr>
          <p:spPr bwMode="auto">
            <a:xfrm>
              <a:off x="270" y="360"/>
              <a:ext cx="1303" cy="108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74773"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4" y="728"/>
              <a:ext cx="144"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4774" name="Picture 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 y="1064"/>
              <a:ext cx="128"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4775" name="Line 25"/>
            <p:cNvSpPr>
              <a:spLocks noChangeShapeType="1"/>
            </p:cNvSpPr>
            <p:nvPr/>
          </p:nvSpPr>
          <p:spPr bwMode="auto">
            <a:xfrm>
              <a:off x="1162" y="692"/>
              <a:ext cx="463" cy="648"/>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4776" name="Line 26"/>
            <p:cNvSpPr>
              <a:spLocks noChangeShapeType="1"/>
            </p:cNvSpPr>
            <p:nvPr/>
          </p:nvSpPr>
          <p:spPr bwMode="auto">
            <a:xfrm rot="10800000">
              <a:off x="1246" y="624"/>
              <a:ext cx="480" cy="64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4777" name="Line 27"/>
            <p:cNvSpPr>
              <a:spLocks noChangeShapeType="1"/>
            </p:cNvSpPr>
            <p:nvPr/>
          </p:nvSpPr>
          <p:spPr bwMode="auto">
            <a:xfrm rot="10800000">
              <a:off x="382" y="664"/>
              <a:ext cx="1064" cy="864"/>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pic>
        <p:nvPicPr>
          <p:cNvPr id="74758" name="Picture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4300" y="3162300"/>
            <a:ext cx="2971800" cy="123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4759" name="Rectangle 29"/>
          <p:cNvSpPr>
            <a:spLocks noGrp="1" noChangeArrowheads="1"/>
          </p:cNvSpPr>
          <p:nvPr>
            <p:ph type="title"/>
          </p:nvPr>
        </p:nvSpPr>
        <p:spPr>
          <a:xfrm>
            <a:off x="1320800" y="203200"/>
            <a:ext cx="6426200" cy="749300"/>
          </a:xfrm>
        </p:spPr>
        <p:txBody>
          <a:bodyPr rIns="39686"/>
          <a:lstStyle/>
          <a:p>
            <a:pPr marL="38100" indent="0" eaLnBrk="1" hangingPunct="1"/>
            <a:r>
              <a:rPr lang="en-US" sz="3200">
                <a:latin typeface="Helvetica" charset="0"/>
                <a:ea typeface="ヒラギノ角ゴ Pro W6" charset="0"/>
                <a:cs typeface="ヒラギノ角ゴ Pro W6" charset="0"/>
              </a:rPr>
              <a:t>Data Collection Options</a:t>
            </a:r>
          </a:p>
        </p:txBody>
      </p:sp>
      <p:sp>
        <p:nvSpPr>
          <p:cNvPr id="74760" name="Rectangle 30"/>
          <p:cNvSpPr>
            <a:spLocks noGrp="1" noChangeArrowheads="1"/>
          </p:cNvSpPr>
          <p:nvPr>
            <p:ph type="body" idx="1"/>
          </p:nvPr>
        </p:nvSpPr>
        <p:spPr>
          <a:xfrm>
            <a:off x="685800" y="952500"/>
            <a:ext cx="7772400" cy="3289300"/>
          </a:xfrm>
        </p:spPr>
        <p:txBody>
          <a:bodyPr rIns="39686"/>
          <a:lstStyle/>
          <a:p>
            <a:pPr marL="215900" indent="-177800" eaLnBrk="1" hangingPunct="1">
              <a:buFont typeface="Helvetica" charset="0"/>
              <a:buNone/>
            </a:pPr>
            <a:r>
              <a:rPr lang="en-US" sz="1800">
                <a:latin typeface="Helvetica" charset="0"/>
                <a:ea typeface="ヒラギノ角ゴ Pro W3" charset="0"/>
                <a:cs typeface="ヒラギノ角ゴ Pro W3" charset="0"/>
              </a:rPr>
              <a:t>For single pass interferometry (SPI) both antennas are located on the same platform. Two modes of data collection are common:</a:t>
            </a:r>
          </a:p>
          <a:p>
            <a:pPr marL="215900" indent="-177800" eaLnBrk="1" hangingPunct="1">
              <a:buClr>
                <a:srgbClr val="000000"/>
              </a:buClr>
            </a:pPr>
            <a:r>
              <a:rPr lang="en-US" sz="1800" i="1">
                <a:latin typeface="Helvetica" charset="0"/>
                <a:ea typeface="ヒラギノ角ゴ Pro W3" charset="0"/>
                <a:cs typeface="ヒラギノ角ゴ Pro W3" charset="0"/>
              </a:rPr>
              <a:t>single-antenna-transmit mode</a:t>
            </a:r>
            <a:r>
              <a:rPr lang="en-US" sz="1800">
                <a:latin typeface="Helvetica" charset="0"/>
                <a:ea typeface="ヒラギノ角ゴ Pro W3" charset="0"/>
                <a:cs typeface="ヒラギノ角ゴ Pro W3" charset="0"/>
              </a:rPr>
              <a:t> - one antenna transmits and both receive</a:t>
            </a:r>
          </a:p>
          <a:p>
            <a:pPr marL="215900" indent="-177800" eaLnBrk="1" hangingPunct="1">
              <a:buClr>
                <a:srgbClr val="000000"/>
              </a:buClr>
            </a:pPr>
            <a:r>
              <a:rPr lang="en-US" sz="1800" i="1">
                <a:latin typeface="Helvetica" charset="0"/>
                <a:ea typeface="ヒラギノ角ゴ Pro W3" charset="0"/>
                <a:cs typeface="ヒラギノ角ゴ Pro W3" charset="0"/>
              </a:rPr>
              <a:t>ping-pong mode</a:t>
            </a:r>
            <a:r>
              <a:rPr lang="en-US" sz="1800">
                <a:latin typeface="Helvetica" charset="0"/>
                <a:ea typeface="ヒラギノ角ゴ Pro W3" charset="0"/>
                <a:cs typeface="ヒラギノ角ゴ Pro W3" charset="0"/>
              </a:rPr>
              <a:t> - each antenna transmits and receives its own echoes effectively doubling the physical baseline.</a:t>
            </a:r>
          </a:p>
        </p:txBody>
      </p:sp>
      <p:sp>
        <p:nvSpPr>
          <p:cNvPr id="74761" name="Line 31"/>
          <p:cNvSpPr>
            <a:spLocks noChangeShapeType="1"/>
          </p:cNvSpPr>
          <p:nvPr/>
        </p:nvSpPr>
        <p:spPr bwMode="auto">
          <a:xfrm>
            <a:off x="4572000" y="2844800"/>
            <a:ext cx="1588" cy="38227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762" name="Rectangle 32"/>
          <p:cNvSpPr>
            <a:spLocks/>
          </p:cNvSpPr>
          <p:nvPr/>
        </p:nvSpPr>
        <p:spPr bwMode="auto">
          <a:xfrm>
            <a:off x="6291263" y="2679700"/>
            <a:ext cx="1101725"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sz="1600" u="sng">
                <a:solidFill>
                  <a:schemeClr val="tx1"/>
                </a:solidFill>
                <a:latin typeface="Helvetica" charset="0"/>
                <a:cs typeface="Helvetica" charset="0"/>
                <a:sym typeface="Helvetica" charset="0"/>
              </a:rPr>
              <a:t>Ping-Pong</a:t>
            </a:r>
          </a:p>
        </p:txBody>
      </p:sp>
      <p:sp>
        <p:nvSpPr>
          <p:cNvPr id="74763" name="Rectangle 33"/>
          <p:cNvSpPr>
            <a:spLocks/>
          </p:cNvSpPr>
          <p:nvPr/>
        </p:nvSpPr>
        <p:spPr bwMode="auto">
          <a:xfrm>
            <a:off x="2189163" y="2755900"/>
            <a:ext cx="80803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sz="1600" u="sng">
                <a:solidFill>
                  <a:schemeClr val="tx1"/>
                </a:solidFill>
                <a:latin typeface="Helvetica" charset="0"/>
                <a:cs typeface="Helvetica" charset="0"/>
                <a:sym typeface="Helvetica" charset="0"/>
              </a:rPr>
              <a:t>Classic</a:t>
            </a:r>
          </a:p>
        </p:txBody>
      </p:sp>
      <p:pic>
        <p:nvPicPr>
          <p:cNvPr id="74764" name="Picture 3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0400" y="3111500"/>
            <a:ext cx="2997200" cy="123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4765" name="TextBox 37"/>
          <p:cNvSpPr txBox="1">
            <a:spLocks noChangeArrowheads="1"/>
          </p:cNvSpPr>
          <p:nvPr/>
        </p:nvSpPr>
        <p:spPr bwMode="auto">
          <a:xfrm>
            <a:off x="1143000" y="320040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74766" name="TextBox 38"/>
          <p:cNvSpPr txBox="1">
            <a:spLocks noChangeArrowheads="1"/>
          </p:cNvSpPr>
          <p:nvPr/>
        </p:nvSpPr>
        <p:spPr bwMode="auto">
          <a:xfrm>
            <a:off x="5476875" y="3160713"/>
            <a:ext cx="404813" cy="40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graphicFrame>
        <p:nvGraphicFramePr>
          <p:cNvPr id="74754" name="Object 2"/>
          <p:cNvGraphicFramePr>
            <a:graphicFrameLocks noChangeAspect="1"/>
          </p:cNvGraphicFramePr>
          <p:nvPr/>
        </p:nvGraphicFramePr>
        <p:xfrm>
          <a:off x="3001963" y="4357688"/>
          <a:ext cx="1330325" cy="962025"/>
        </p:xfrm>
        <a:graphic>
          <a:graphicData uri="http://schemas.openxmlformats.org/presentationml/2006/ole">
            <mc:AlternateContent xmlns:mc="http://schemas.openxmlformats.org/markup-compatibility/2006">
              <mc:Choice xmlns:v="urn:schemas-microsoft-com:vml" Requires="v">
                <p:oleObj spid="_x0000_s74894" name="Equation" r:id="rId10" imgW="825500" imgH="596900" progId="Equation.3">
                  <p:embed/>
                </p:oleObj>
              </mc:Choice>
              <mc:Fallback>
                <p:oleObj name="Equation" r:id="rId10" imgW="825500" imgH="596900" progId="Equation.3">
                  <p:embed/>
                  <p:pic>
                    <p:nvPicPr>
                      <p:cNvPr id="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1963" y="4357688"/>
                        <a:ext cx="1330325" cy="962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4767" name="Rectangle 38"/>
          <p:cNvSpPr>
            <a:spLocks noChangeArrowheads="1"/>
          </p:cNvSpPr>
          <p:nvPr/>
        </p:nvSpPr>
        <p:spPr bwMode="auto">
          <a:xfrm>
            <a:off x="2895600" y="4305300"/>
            <a:ext cx="1524000" cy="1066800"/>
          </a:xfrm>
          <a:prstGeom prst="rect">
            <a:avLst/>
          </a:prstGeom>
          <a:noFill/>
          <a:ln w="12700">
            <a:solidFill>
              <a:srgbClr val="000000">
                <a:alpha val="41176"/>
              </a:srgbClr>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aphicFrame>
        <p:nvGraphicFramePr>
          <p:cNvPr id="74755" name="Object 3"/>
          <p:cNvGraphicFramePr>
            <a:graphicFrameLocks noChangeAspect="1"/>
          </p:cNvGraphicFramePr>
          <p:nvPr/>
        </p:nvGraphicFramePr>
        <p:xfrm>
          <a:off x="7543800" y="4357688"/>
          <a:ext cx="1330325" cy="962025"/>
        </p:xfrm>
        <a:graphic>
          <a:graphicData uri="http://schemas.openxmlformats.org/presentationml/2006/ole">
            <mc:AlternateContent xmlns:mc="http://schemas.openxmlformats.org/markup-compatibility/2006">
              <mc:Choice xmlns:v="urn:schemas-microsoft-com:vml" Requires="v">
                <p:oleObj spid="_x0000_s74895" name="Equation" r:id="rId12" imgW="825500" imgH="596900" progId="Equation.3">
                  <p:embed/>
                </p:oleObj>
              </mc:Choice>
              <mc:Fallback>
                <p:oleObj name="Equation" r:id="rId12" imgW="825500" imgH="596900" progId="Equation.3">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3800" y="4357688"/>
                        <a:ext cx="1330325" cy="962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4768" name="Rectangle 40"/>
          <p:cNvSpPr>
            <a:spLocks noChangeArrowheads="1"/>
          </p:cNvSpPr>
          <p:nvPr/>
        </p:nvSpPr>
        <p:spPr bwMode="auto">
          <a:xfrm>
            <a:off x="7467600" y="4305300"/>
            <a:ext cx="1524000" cy="1066800"/>
          </a:xfrm>
          <a:prstGeom prst="rect">
            <a:avLst/>
          </a:prstGeom>
          <a:noFill/>
          <a:ln w="12700">
            <a:solidFill>
              <a:srgbClr val="000000">
                <a:alpha val="41176"/>
              </a:srgbClr>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685800" y="546100"/>
            <a:ext cx="7772400" cy="1143000"/>
          </a:xfrm>
        </p:spPr>
        <p:txBody>
          <a:bodyPr rIns="39686"/>
          <a:lstStyle/>
          <a:p>
            <a:pPr marL="38100" indent="0" eaLnBrk="1" hangingPunct="1"/>
            <a:r>
              <a:rPr lang="en-US" sz="3200">
                <a:latin typeface="Helvetica" charset="0"/>
                <a:ea typeface="ヒラギノ角ゴ Pro W6" charset="0"/>
                <a:cs typeface="ヒラギノ角ゴ Pro W6" charset="0"/>
              </a:rPr>
              <a:t>Height Reconstruction</a:t>
            </a:r>
          </a:p>
        </p:txBody>
      </p:sp>
      <p:sp>
        <p:nvSpPr>
          <p:cNvPr id="75779" name="Rectangle 4"/>
          <p:cNvSpPr>
            <a:spLocks noGrp="1" noChangeArrowheads="1"/>
          </p:cNvSpPr>
          <p:nvPr>
            <p:ph type="body" idx="1"/>
          </p:nvPr>
        </p:nvSpPr>
        <p:spPr>
          <a:xfrm>
            <a:off x="660400" y="1447800"/>
            <a:ext cx="7772400" cy="4114800"/>
          </a:xfrm>
        </p:spPr>
        <p:txBody>
          <a:bodyPr rIns="39686"/>
          <a:lstStyle/>
          <a:p>
            <a:pPr marL="381000" eaLnBrk="1" hangingPunct="1">
              <a:buClr>
                <a:srgbClr val="000000"/>
              </a:buClr>
            </a:pPr>
            <a:r>
              <a:rPr lang="en-US" sz="1800">
                <a:latin typeface="Helvetica" charset="0"/>
                <a:ea typeface="ヒラギノ角ゴ Pro W3" charset="0"/>
                <a:cs typeface="ヒラギノ角ゴ Pro W3" charset="0"/>
              </a:rPr>
              <a:t>Interferometric height reconstruction is the determination of a target</a:t>
            </a:r>
            <a:r>
              <a:rPr lang="ja-JP" altLang="en-US" sz="1800">
                <a:latin typeface="Helvetica" charset="0"/>
                <a:ea typeface="ヒラギノ角ゴ Pro W3" charset="0"/>
                <a:cs typeface="ヒラギノ角ゴ Pro W3" charset="0"/>
              </a:rPr>
              <a:t>’</a:t>
            </a:r>
            <a:r>
              <a:rPr lang="en-US" sz="1800">
                <a:latin typeface="Helvetica" charset="0"/>
                <a:ea typeface="ヒラギノ角ゴ Pro W3" charset="0"/>
                <a:cs typeface="ヒラギノ角ゴ Pro W3" charset="0"/>
              </a:rPr>
              <a:t>s position vector from known platform ephemeris information, baseline information, and the interferometric phase. </a:t>
            </a:r>
          </a:p>
        </p:txBody>
      </p:sp>
      <p:grpSp>
        <p:nvGrpSpPr>
          <p:cNvPr id="75780" name="Group 5"/>
          <p:cNvGrpSpPr>
            <a:grpSpLocks/>
          </p:cNvGrpSpPr>
          <p:nvPr/>
        </p:nvGrpSpPr>
        <p:grpSpPr bwMode="auto">
          <a:xfrm>
            <a:off x="1000125" y="2498725"/>
            <a:ext cx="5842000" cy="2432050"/>
            <a:chOff x="0" y="0"/>
            <a:chExt cx="3680" cy="1532"/>
          </a:xfrm>
        </p:grpSpPr>
        <p:sp>
          <p:nvSpPr>
            <p:cNvPr id="75787" name="Rectangle 6"/>
            <p:cNvSpPr>
              <a:spLocks/>
            </p:cNvSpPr>
            <p:nvPr/>
          </p:nvSpPr>
          <p:spPr bwMode="auto">
            <a:xfrm>
              <a:off x="285" y="0"/>
              <a:ext cx="1953" cy="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platform position vector</a:t>
              </a:r>
            </a:p>
          </p:txBody>
        </p:sp>
        <p:grpSp>
          <p:nvGrpSpPr>
            <p:cNvPr id="75788" name="Group 7"/>
            <p:cNvGrpSpPr>
              <a:grpSpLocks/>
            </p:cNvGrpSpPr>
            <p:nvPr/>
          </p:nvGrpSpPr>
          <p:grpSpPr bwMode="auto">
            <a:xfrm>
              <a:off x="0" y="68"/>
              <a:ext cx="3680" cy="1464"/>
              <a:chOff x="0" y="0"/>
              <a:chExt cx="3680" cy="1464"/>
            </a:xfrm>
          </p:grpSpPr>
          <p:pic>
            <p:nvPicPr>
              <p:cNvPr id="75789"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6" cy="1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5790" name="Rectangle 9"/>
              <p:cNvSpPr>
                <a:spLocks/>
              </p:cNvSpPr>
              <p:nvPr/>
            </p:nvSpPr>
            <p:spPr bwMode="auto">
              <a:xfrm>
                <a:off x="314" y="166"/>
                <a:ext cx="1202" cy="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range to target</a:t>
                </a:r>
              </a:p>
            </p:txBody>
          </p:sp>
          <p:sp>
            <p:nvSpPr>
              <p:cNvPr id="75791" name="Rectangle 10"/>
              <p:cNvSpPr>
                <a:spLocks/>
              </p:cNvSpPr>
              <p:nvPr/>
            </p:nvSpPr>
            <p:spPr bwMode="auto">
              <a:xfrm>
                <a:off x="260" y="462"/>
                <a:ext cx="3420" cy="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unit vector pointing from platform to target</a:t>
                </a:r>
              </a:p>
            </p:txBody>
          </p:sp>
          <p:sp>
            <p:nvSpPr>
              <p:cNvPr id="75792" name="Rectangle 11"/>
              <p:cNvSpPr>
                <a:spLocks/>
              </p:cNvSpPr>
              <p:nvPr/>
            </p:nvSpPr>
            <p:spPr bwMode="auto">
              <a:xfrm>
                <a:off x="299" y="718"/>
                <a:ext cx="1725" cy="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target location vector</a:t>
                </a:r>
              </a:p>
            </p:txBody>
          </p:sp>
        </p:grpSp>
      </p:grpSp>
      <p:sp>
        <p:nvSpPr>
          <p:cNvPr id="75781" name="Rectangle 12"/>
          <p:cNvSpPr>
            <a:spLocks/>
          </p:cNvSpPr>
          <p:nvPr/>
        </p:nvSpPr>
        <p:spPr bwMode="auto">
          <a:xfrm>
            <a:off x="2940050" y="4427538"/>
            <a:ext cx="2667000"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BASIC EQUATION</a:t>
            </a:r>
          </a:p>
        </p:txBody>
      </p:sp>
      <p:grpSp>
        <p:nvGrpSpPr>
          <p:cNvPr id="75782" name="Group 13"/>
          <p:cNvGrpSpPr>
            <a:grpSpLocks/>
          </p:cNvGrpSpPr>
          <p:nvPr/>
        </p:nvGrpSpPr>
        <p:grpSpPr bwMode="auto">
          <a:xfrm>
            <a:off x="695325" y="5697538"/>
            <a:ext cx="5345113" cy="371475"/>
            <a:chOff x="0" y="0"/>
            <a:chExt cx="3366" cy="234"/>
          </a:xfrm>
        </p:grpSpPr>
        <p:sp>
          <p:nvSpPr>
            <p:cNvPr id="75784" name="Rectangle 14"/>
            <p:cNvSpPr>
              <a:spLocks/>
            </p:cNvSpPr>
            <p:nvPr/>
          </p:nvSpPr>
          <p:spPr bwMode="auto">
            <a:xfrm>
              <a:off x="0" y="29"/>
              <a:ext cx="3211" cy="174"/>
            </a:xfrm>
            <a:prstGeom prst="rect">
              <a:avLst/>
            </a:prstGeom>
            <a:noFill/>
            <a:ln w="12700">
              <a:noFill/>
              <a:miter lim="800000"/>
              <a:headEnd/>
              <a:tailEnd/>
            </a:ln>
          </p:spPr>
          <p:txBody>
            <a:bodyPr wrap="none" lIns="0" tIns="0" rIns="39686" bIns="0">
              <a:spAutoFit/>
            </a:bodyPr>
            <a:lstStyle/>
            <a:p>
              <a:pPr marL="38100">
                <a:defRPr/>
              </a:pPr>
              <a:r>
                <a:rPr lang="en-US" sz="1800" dirty="0">
                  <a:solidFill>
                    <a:schemeClr val="tx1"/>
                  </a:solidFill>
                  <a:latin typeface="+mn-lt"/>
                  <a:ea typeface="Times" charset="0"/>
                  <a:cs typeface="Times" charset="0"/>
                </a:rPr>
                <a:t>•  </a:t>
              </a:r>
              <a:r>
                <a:rPr lang="en-US" sz="1800" dirty="0" err="1">
                  <a:solidFill>
                    <a:schemeClr val="tx1"/>
                  </a:solidFill>
                  <a:latin typeface="+mn-lt"/>
                  <a:ea typeface="Times" charset="0"/>
                  <a:cs typeface="Times" charset="0"/>
                </a:rPr>
                <a:t>Interferometry</a:t>
              </a:r>
              <a:r>
                <a:rPr lang="en-US" sz="1800" dirty="0">
                  <a:solidFill>
                    <a:schemeClr val="tx1"/>
                  </a:solidFill>
                  <a:latin typeface="+mn-lt"/>
                  <a:ea typeface="Times" charset="0"/>
                  <a:cs typeface="Times" charset="0"/>
                </a:rPr>
                <a:t> provides a means of determining </a:t>
              </a:r>
            </a:p>
          </p:txBody>
        </p:sp>
        <p:pic>
          <p:nvPicPr>
            <p:cNvPr id="75785"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 y="1"/>
              <a:ext cx="11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5786" name="Rectangle 16"/>
            <p:cNvSpPr>
              <a:spLocks/>
            </p:cNvSpPr>
            <p:nvPr/>
          </p:nvSpPr>
          <p:spPr bwMode="auto">
            <a:xfrm>
              <a:off x="3341" y="0"/>
              <a:ext cx="2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endParaRPr lang="en-US">
                <a:solidFill>
                  <a:schemeClr val="tx1"/>
                </a:solidFill>
                <a:cs typeface="Times" charset="0"/>
              </a:endParaRPr>
            </a:p>
          </p:txBody>
        </p:sp>
      </p:grpSp>
      <p:pic>
        <p:nvPicPr>
          <p:cNvPr id="75783"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6175" y="5137150"/>
            <a:ext cx="1054100"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title"/>
          </p:nvPr>
        </p:nvSpPr>
        <p:spPr>
          <a:xfrm>
            <a:off x="660400" y="-139700"/>
            <a:ext cx="7772400" cy="1549400"/>
          </a:xfrm>
        </p:spPr>
        <p:txBody>
          <a:bodyPr rIns="39686"/>
          <a:lstStyle/>
          <a:p>
            <a:pPr marL="38100" indent="0" eaLnBrk="1" hangingPunct="1"/>
            <a:r>
              <a:rPr lang="en-US" sz="3200">
                <a:latin typeface="Helvetica" charset="0"/>
                <a:ea typeface="ヒラギノ角ゴ Pro W6" charset="0"/>
                <a:cs typeface="ヒラギノ角ゴ Pro W6" charset="0"/>
              </a:rPr>
              <a:t>Interferometric Geometry</a:t>
            </a:r>
          </a:p>
        </p:txBody>
      </p:sp>
      <p:sp>
        <p:nvSpPr>
          <p:cNvPr id="76803" name="Line 4"/>
          <p:cNvSpPr>
            <a:spLocks noChangeShapeType="1"/>
          </p:cNvSpPr>
          <p:nvPr/>
        </p:nvSpPr>
        <p:spPr bwMode="auto">
          <a:xfrm>
            <a:off x="612775" y="1466850"/>
            <a:ext cx="0" cy="3443288"/>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804" name="Line 5"/>
          <p:cNvSpPr>
            <a:spLocks noChangeShapeType="1"/>
          </p:cNvSpPr>
          <p:nvPr/>
        </p:nvSpPr>
        <p:spPr bwMode="auto">
          <a:xfrm>
            <a:off x="638175" y="4922838"/>
            <a:ext cx="3163888" cy="158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805" name="Line 6"/>
          <p:cNvSpPr>
            <a:spLocks noChangeShapeType="1"/>
          </p:cNvSpPr>
          <p:nvPr/>
        </p:nvSpPr>
        <p:spPr bwMode="auto">
          <a:xfrm rot="10800000" flipH="1">
            <a:off x="2897188" y="4752975"/>
            <a:ext cx="1587" cy="169863"/>
          </a:xfrm>
          <a:prstGeom prst="line">
            <a:avLst/>
          </a:prstGeom>
          <a:noFill/>
          <a:ln w="508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806" name="Line 7"/>
          <p:cNvSpPr>
            <a:spLocks noChangeShapeType="1"/>
          </p:cNvSpPr>
          <p:nvPr/>
        </p:nvSpPr>
        <p:spPr bwMode="auto">
          <a:xfrm rot="10800000" flipH="1">
            <a:off x="636588" y="1219200"/>
            <a:ext cx="1457325" cy="73660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6807" name="Line 8"/>
          <p:cNvSpPr>
            <a:spLocks noChangeShapeType="1"/>
          </p:cNvSpPr>
          <p:nvPr/>
        </p:nvSpPr>
        <p:spPr bwMode="auto">
          <a:xfrm>
            <a:off x="625475" y="1968500"/>
            <a:ext cx="2259013" cy="274955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6808" name="Line 9"/>
          <p:cNvSpPr>
            <a:spLocks noChangeShapeType="1"/>
          </p:cNvSpPr>
          <p:nvPr/>
        </p:nvSpPr>
        <p:spPr bwMode="auto">
          <a:xfrm>
            <a:off x="2130425" y="1231900"/>
            <a:ext cx="754063" cy="3516313"/>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6809" name="Line 10"/>
          <p:cNvSpPr>
            <a:spLocks noChangeShapeType="1"/>
          </p:cNvSpPr>
          <p:nvPr/>
        </p:nvSpPr>
        <p:spPr bwMode="auto">
          <a:xfrm>
            <a:off x="625475" y="1978025"/>
            <a:ext cx="2417763" cy="1588"/>
          </a:xfrm>
          <a:prstGeom prst="line">
            <a:avLst/>
          </a:prstGeom>
          <a:noFill/>
          <a:ln w="254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76810" name="Group 11"/>
          <p:cNvGrpSpPr>
            <a:grpSpLocks/>
          </p:cNvGrpSpPr>
          <p:nvPr/>
        </p:nvGrpSpPr>
        <p:grpSpPr bwMode="auto">
          <a:xfrm>
            <a:off x="911225" y="1825625"/>
            <a:ext cx="90488" cy="153988"/>
            <a:chOff x="0" y="0"/>
            <a:chExt cx="56" cy="97"/>
          </a:xfrm>
        </p:grpSpPr>
        <p:sp>
          <p:nvSpPr>
            <p:cNvPr id="76838" name="AutoShape 12"/>
            <p:cNvSpPr>
              <a:spLocks/>
            </p:cNvSpPr>
            <p:nvPr/>
          </p:nvSpPr>
          <p:spPr bwMode="auto">
            <a:xfrm>
              <a:off x="0" y="0"/>
              <a:ext cx="56" cy="97"/>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76839" name="AutoShape 13"/>
            <p:cNvSpPr>
              <a:spLocks/>
            </p:cNvSpPr>
            <p:nvPr/>
          </p:nvSpPr>
          <p:spPr bwMode="auto">
            <a:xfrm>
              <a:off x="0" y="0"/>
              <a:ext cx="56" cy="97"/>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lnTo>
                    <a:pt x="0" y="21600"/>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sp>
        <p:nvSpPr>
          <p:cNvPr id="76811" name="Rectangle 14"/>
          <p:cNvSpPr>
            <a:spLocks/>
          </p:cNvSpPr>
          <p:nvPr/>
        </p:nvSpPr>
        <p:spPr bwMode="auto">
          <a:xfrm>
            <a:off x="1028700" y="1577975"/>
            <a:ext cx="3460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latin typeface="Symbol" charset="0"/>
                <a:cs typeface="Symbol" charset="0"/>
                <a:sym typeface="Symbol" charset="0"/>
              </a:rPr>
              <a:t>α</a:t>
            </a:r>
          </a:p>
        </p:txBody>
      </p:sp>
      <p:pic>
        <p:nvPicPr>
          <p:cNvPr id="76812" name="Picture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1860550"/>
            <a:ext cx="215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13" name="Picture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475" y="965200"/>
            <a:ext cx="228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14"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1293813"/>
            <a:ext cx="16510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15" name="Picture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670175"/>
            <a:ext cx="21590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16" name="Picture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3" y="2533650"/>
            <a:ext cx="177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17"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338" y="3321050"/>
            <a:ext cx="6731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18" name="Picture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388" y="3011488"/>
            <a:ext cx="7112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19" name="Picture 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5450" y="4616450"/>
            <a:ext cx="1778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6820" name="Rectangle 23"/>
          <p:cNvSpPr>
            <a:spLocks/>
          </p:cNvSpPr>
          <p:nvPr/>
        </p:nvSpPr>
        <p:spPr bwMode="auto">
          <a:xfrm>
            <a:off x="579438" y="2165350"/>
            <a:ext cx="312737"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latin typeface="Symbol" charset="0"/>
                <a:cs typeface="Symbol" charset="0"/>
                <a:sym typeface="Symbol" charset="0"/>
              </a:rPr>
              <a:t>θ</a:t>
            </a:r>
          </a:p>
        </p:txBody>
      </p:sp>
      <p:grpSp>
        <p:nvGrpSpPr>
          <p:cNvPr id="76821" name="Group 24"/>
          <p:cNvGrpSpPr>
            <a:grpSpLocks/>
          </p:cNvGrpSpPr>
          <p:nvPr/>
        </p:nvGrpSpPr>
        <p:grpSpPr bwMode="auto">
          <a:xfrm>
            <a:off x="601663" y="2522538"/>
            <a:ext cx="474662" cy="206375"/>
            <a:chOff x="0" y="0"/>
            <a:chExt cx="299" cy="130"/>
          </a:xfrm>
        </p:grpSpPr>
        <p:sp>
          <p:nvSpPr>
            <p:cNvPr id="76836" name="AutoShape 25"/>
            <p:cNvSpPr>
              <a:spLocks/>
            </p:cNvSpPr>
            <p:nvPr/>
          </p:nvSpPr>
          <p:spPr bwMode="auto">
            <a:xfrm>
              <a:off x="0" y="0"/>
              <a:ext cx="299" cy="130"/>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76837" name="AutoShape 26"/>
            <p:cNvSpPr>
              <a:spLocks/>
            </p:cNvSpPr>
            <p:nvPr/>
          </p:nvSpPr>
          <p:spPr bwMode="auto">
            <a:xfrm>
              <a:off x="0" y="0"/>
              <a:ext cx="299" cy="130"/>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lnTo>
                    <a:pt x="0" y="0"/>
                  </a:lnTo>
                  <a:close/>
                  <a:moveTo>
                    <a:pt x="2160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pic>
        <p:nvPicPr>
          <p:cNvPr id="76822" name="Picture 2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9025" y="5170488"/>
            <a:ext cx="20447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23" name="Picture 2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0488" y="5703888"/>
            <a:ext cx="11811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24" name="Picture 2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088" y="61595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25" name="Picture 3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9763" y="2178050"/>
            <a:ext cx="23495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26" name="Picture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8650" y="3063875"/>
            <a:ext cx="3060700" cy="69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27" name="Picture 3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6588" y="3943350"/>
            <a:ext cx="3479800" cy="69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28" name="Picture 3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56088" y="4862513"/>
            <a:ext cx="4165600" cy="113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6829" name="Picture 3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19563" y="1343025"/>
            <a:ext cx="36576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6830" name="Rectangle 35"/>
          <p:cNvSpPr>
            <a:spLocks/>
          </p:cNvSpPr>
          <p:nvPr/>
        </p:nvSpPr>
        <p:spPr bwMode="auto">
          <a:xfrm>
            <a:off x="4027488" y="6192838"/>
            <a:ext cx="39973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sz="2000">
                <a:solidFill>
                  <a:schemeClr val="tx1"/>
                </a:solidFill>
                <a:cs typeface="Times" charset="0"/>
              </a:rPr>
              <a:t>•  </a:t>
            </a:r>
            <a:r>
              <a:rPr lang="en-US" sz="2000" i="1">
                <a:solidFill>
                  <a:schemeClr val="tx1"/>
                </a:solidFill>
                <a:cs typeface="Times" charset="0"/>
              </a:rPr>
              <a:t>p</a:t>
            </a:r>
            <a:r>
              <a:rPr lang="en-US" sz="2000">
                <a:solidFill>
                  <a:schemeClr val="tx1"/>
                </a:solidFill>
                <a:cs typeface="Times" charset="0"/>
              </a:rPr>
              <a:t> equals 1 or 2 depending on system</a:t>
            </a:r>
          </a:p>
        </p:txBody>
      </p:sp>
      <p:pic>
        <p:nvPicPr>
          <p:cNvPr id="76831" name="Picture 3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95525" y="6057900"/>
            <a:ext cx="13081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6832" name="Rectangle 37"/>
          <p:cNvSpPr>
            <a:spLocks/>
          </p:cNvSpPr>
          <p:nvPr/>
        </p:nvSpPr>
        <p:spPr bwMode="auto">
          <a:xfrm>
            <a:off x="2009775" y="6176963"/>
            <a:ext cx="228600"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a:t>
            </a:r>
          </a:p>
        </p:txBody>
      </p:sp>
      <p:sp>
        <p:nvSpPr>
          <p:cNvPr id="76833" name="TextBox 38"/>
          <p:cNvSpPr txBox="1">
            <a:spLocks noChangeArrowheads="1"/>
          </p:cNvSpPr>
          <p:nvPr/>
        </p:nvSpPr>
        <p:spPr bwMode="auto">
          <a:xfrm>
            <a:off x="3851275" y="1401763"/>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76834" name="Oval 37"/>
          <p:cNvSpPr>
            <a:spLocks noChangeArrowheads="1"/>
          </p:cNvSpPr>
          <p:nvPr/>
        </p:nvSpPr>
        <p:spPr bwMode="auto">
          <a:xfrm>
            <a:off x="4191000" y="6248400"/>
            <a:ext cx="304800" cy="304800"/>
          </a:xfrm>
          <a:prstGeom prst="ellipse">
            <a:avLst/>
          </a:prstGeom>
          <a:solidFill>
            <a:srgbClr val="C0504D">
              <a:alpha val="18823"/>
            </a:srgbClr>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76835" name="Oval 38"/>
          <p:cNvSpPr>
            <a:spLocks noChangeArrowheads="1"/>
          </p:cNvSpPr>
          <p:nvPr/>
        </p:nvSpPr>
        <p:spPr bwMode="auto">
          <a:xfrm>
            <a:off x="4733925" y="5114925"/>
            <a:ext cx="304800" cy="304800"/>
          </a:xfrm>
          <a:prstGeom prst="ellipse">
            <a:avLst/>
          </a:prstGeom>
          <a:solidFill>
            <a:srgbClr val="C0504D">
              <a:alpha val="18823"/>
            </a:srgbClr>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a:xfrm>
            <a:off x="1285875" y="284163"/>
            <a:ext cx="6894513" cy="690562"/>
          </a:xfrm>
        </p:spPr>
        <p:txBody>
          <a:bodyPr rIns="39686"/>
          <a:lstStyle/>
          <a:p>
            <a:pPr marL="38100" indent="0" eaLnBrk="1" hangingPunct="1"/>
            <a:r>
              <a:rPr lang="en-US" sz="2800">
                <a:latin typeface="Helvetica" charset="0"/>
                <a:ea typeface="ヒラギノ角ゴ Pro W6" charset="0"/>
                <a:cs typeface="ヒラギノ角ゴ Pro W6" charset="0"/>
              </a:rPr>
              <a:t>2-D Height Reconstruction - Flat Earth</a:t>
            </a:r>
          </a:p>
        </p:txBody>
      </p:sp>
      <p:sp>
        <p:nvSpPr>
          <p:cNvPr id="77828" name="Rectangle 5"/>
          <p:cNvSpPr>
            <a:spLocks/>
          </p:cNvSpPr>
          <p:nvPr/>
        </p:nvSpPr>
        <p:spPr bwMode="auto">
          <a:xfrm>
            <a:off x="941388" y="1933575"/>
            <a:ext cx="2876550" cy="276225"/>
          </a:xfrm>
          <a:prstGeom prst="rect">
            <a:avLst/>
          </a:prstGeom>
          <a:noFill/>
          <a:ln w="12700">
            <a:noFill/>
            <a:miter lim="800000"/>
            <a:headEnd/>
            <a:tailEnd/>
          </a:ln>
        </p:spPr>
        <p:txBody>
          <a:bodyPr wrap="none" lIns="0" tIns="0" rIns="39686" bIns="0">
            <a:spAutoFit/>
          </a:bodyPr>
          <a:lstStyle/>
          <a:p>
            <a:pPr marL="38100">
              <a:defRPr/>
            </a:pPr>
            <a:r>
              <a:rPr lang="en-US" sz="1800" dirty="0">
                <a:solidFill>
                  <a:schemeClr val="tx1"/>
                </a:solidFill>
                <a:latin typeface="+mn-lt"/>
                <a:ea typeface="Times" charset="0"/>
                <a:cs typeface="Times" charset="0"/>
              </a:rPr>
              <a:t>Assume that </a:t>
            </a:r>
            <a:r>
              <a:rPr lang="en-US" sz="1800" dirty="0" err="1">
                <a:solidFill>
                  <a:schemeClr val="tx1"/>
                </a:solidFill>
                <a:latin typeface="+mn-lt"/>
                <a:ea typeface="Times" charset="0"/>
                <a:cs typeface="Times" charset="0"/>
              </a:rPr>
              <a:t>b</a:t>
            </a:r>
            <a:r>
              <a:rPr lang="en-US" sz="1800" dirty="0">
                <a:solidFill>
                  <a:schemeClr val="tx1"/>
                </a:solidFill>
                <a:latin typeface="+mn-lt"/>
                <a:ea typeface="Times" charset="0"/>
                <a:cs typeface="Times" charset="0"/>
              </a:rPr>
              <a:t> &lt;&lt; </a:t>
            </a:r>
            <a:r>
              <a:rPr lang="en-US" sz="1800" dirty="0" err="1">
                <a:solidFill>
                  <a:schemeClr val="tx1"/>
                </a:solidFill>
                <a:latin typeface="+mn-lt"/>
                <a:ea typeface="Symbol" charset="2"/>
                <a:cs typeface="Symbol" charset="2"/>
                <a:sym typeface="Symbol" charset="2"/>
              </a:rPr>
              <a:t>ρ</a:t>
            </a:r>
            <a:r>
              <a:rPr lang="en-US" sz="1800" dirty="0">
                <a:solidFill>
                  <a:schemeClr val="tx1"/>
                </a:solidFill>
                <a:latin typeface="+mn-lt"/>
                <a:ea typeface="Times" charset="0"/>
                <a:cs typeface="Times" charset="0"/>
              </a:rPr>
              <a:t>  and let </a:t>
            </a:r>
          </a:p>
        </p:txBody>
      </p:sp>
      <p:grpSp>
        <p:nvGrpSpPr>
          <p:cNvPr id="77829" name="Group 6"/>
          <p:cNvGrpSpPr>
            <a:grpSpLocks/>
          </p:cNvGrpSpPr>
          <p:nvPr/>
        </p:nvGrpSpPr>
        <p:grpSpPr bwMode="auto">
          <a:xfrm>
            <a:off x="6705600" y="3740150"/>
            <a:ext cx="2016125" cy="1768475"/>
            <a:chOff x="0" y="0"/>
            <a:chExt cx="1270" cy="1114"/>
          </a:xfrm>
        </p:grpSpPr>
        <p:pic>
          <p:nvPicPr>
            <p:cNvPr id="77845"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 y="0"/>
              <a:ext cx="104" cy="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77846" name="Group 8"/>
            <p:cNvGrpSpPr>
              <a:grpSpLocks/>
            </p:cNvGrpSpPr>
            <p:nvPr/>
          </p:nvGrpSpPr>
          <p:grpSpPr bwMode="auto">
            <a:xfrm>
              <a:off x="0" y="66"/>
              <a:ext cx="1270" cy="1048"/>
              <a:chOff x="0" y="0"/>
              <a:chExt cx="1270" cy="1048"/>
            </a:xfrm>
          </p:grpSpPr>
          <p:sp>
            <p:nvSpPr>
              <p:cNvPr id="77847" name="Line 9"/>
              <p:cNvSpPr>
                <a:spLocks noChangeShapeType="1"/>
              </p:cNvSpPr>
              <p:nvPr/>
            </p:nvSpPr>
            <p:spPr bwMode="auto">
              <a:xfrm rot="10800000" flipH="1">
                <a:off x="231" y="0"/>
                <a:ext cx="515" cy="244"/>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7848" name="Line 10"/>
              <p:cNvSpPr>
                <a:spLocks noChangeShapeType="1"/>
              </p:cNvSpPr>
              <p:nvPr/>
            </p:nvSpPr>
            <p:spPr bwMode="auto">
              <a:xfrm>
                <a:off x="231" y="247"/>
                <a:ext cx="1039" cy="801"/>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7849" name="Line 11"/>
              <p:cNvSpPr>
                <a:spLocks noChangeShapeType="1"/>
              </p:cNvSpPr>
              <p:nvPr/>
            </p:nvSpPr>
            <p:spPr bwMode="auto">
              <a:xfrm flipH="1">
                <a:off x="452" y="24"/>
                <a:ext cx="296" cy="388"/>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77850"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 y="630"/>
                <a:ext cx="80" cy="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7851"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
                <a:ext cx="352" cy="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grpSp>
      <p:pic>
        <p:nvPicPr>
          <p:cNvPr id="77830"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588" y="1758950"/>
            <a:ext cx="12446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7831" name="Rectangle 15"/>
          <p:cNvSpPr>
            <a:spLocks/>
          </p:cNvSpPr>
          <p:nvPr/>
        </p:nvSpPr>
        <p:spPr bwMode="auto">
          <a:xfrm>
            <a:off x="5456238" y="1955800"/>
            <a:ext cx="3111500" cy="406400"/>
          </a:xfrm>
          <a:prstGeom prst="rect">
            <a:avLst/>
          </a:prstGeom>
          <a:noFill/>
          <a:ln w="12700">
            <a:noFill/>
            <a:miter lim="800000"/>
            <a:headEnd/>
            <a:tailEnd/>
          </a:ln>
        </p:spPr>
        <p:txBody>
          <a:bodyPr lIns="0" tIns="0" rIns="39686" bIns="0"/>
          <a:lstStyle/>
          <a:p>
            <a:pPr marL="38100">
              <a:defRPr/>
            </a:pPr>
            <a:r>
              <a:rPr lang="en-US" sz="1800" dirty="0">
                <a:solidFill>
                  <a:schemeClr val="tx1"/>
                </a:solidFill>
                <a:latin typeface="+mn-lt"/>
                <a:ea typeface="Times" charset="0"/>
                <a:cs typeface="Times" charset="0"/>
              </a:rPr>
              <a:t>Taking a first order </a:t>
            </a:r>
          </a:p>
        </p:txBody>
      </p:sp>
      <p:pic>
        <p:nvPicPr>
          <p:cNvPr id="77832" name="Picture 1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2988" y="2632075"/>
            <a:ext cx="4165600" cy="113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7833" name="Rectangle 17"/>
          <p:cNvSpPr>
            <a:spLocks/>
          </p:cNvSpPr>
          <p:nvPr/>
        </p:nvSpPr>
        <p:spPr bwMode="auto">
          <a:xfrm>
            <a:off x="1819275" y="2952750"/>
            <a:ext cx="31273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latin typeface="Symbol" charset="0"/>
                <a:cs typeface="Symbol" charset="0"/>
                <a:sym typeface="Symbol" charset="0"/>
              </a:rPr>
              <a:t>φ</a:t>
            </a:r>
          </a:p>
        </p:txBody>
      </p:sp>
      <p:sp>
        <p:nvSpPr>
          <p:cNvPr id="77834" name="Rectangle 18"/>
          <p:cNvSpPr>
            <a:spLocks/>
          </p:cNvSpPr>
          <p:nvPr/>
        </p:nvSpPr>
        <p:spPr bwMode="auto">
          <a:xfrm>
            <a:off x="898525" y="3765550"/>
            <a:ext cx="5121275" cy="276225"/>
          </a:xfrm>
          <a:prstGeom prst="rect">
            <a:avLst/>
          </a:prstGeom>
          <a:noFill/>
          <a:ln w="12700">
            <a:noFill/>
            <a:miter lim="800000"/>
            <a:headEnd/>
            <a:tailEnd/>
          </a:ln>
        </p:spPr>
        <p:txBody>
          <a:bodyPr wrap="none" lIns="0" tIns="0" rIns="39686" bIns="0">
            <a:spAutoFit/>
          </a:bodyPr>
          <a:lstStyle/>
          <a:p>
            <a:pPr marL="38100">
              <a:defRPr/>
            </a:pPr>
            <a:r>
              <a:rPr lang="en-US" sz="1800" dirty="0">
                <a:solidFill>
                  <a:schemeClr val="tx1"/>
                </a:solidFill>
                <a:latin typeface="+mn-lt"/>
                <a:ea typeface="Times" charset="0"/>
                <a:cs typeface="Times" charset="0"/>
              </a:rPr>
              <a:t>the </a:t>
            </a:r>
            <a:r>
              <a:rPr lang="en-US" sz="1800" dirty="0" err="1">
                <a:solidFill>
                  <a:schemeClr val="tx1"/>
                </a:solidFill>
                <a:latin typeface="+mn-lt"/>
                <a:ea typeface="Times" charset="0"/>
                <a:cs typeface="Times" charset="0"/>
              </a:rPr>
              <a:t>interferometric</a:t>
            </a:r>
            <a:r>
              <a:rPr lang="en-US" sz="1800" dirty="0">
                <a:solidFill>
                  <a:schemeClr val="tx1"/>
                </a:solidFill>
                <a:latin typeface="+mn-lt"/>
                <a:ea typeface="Times" charset="0"/>
                <a:cs typeface="Times" charset="0"/>
              </a:rPr>
              <a:t> phase can be approximated as </a:t>
            </a:r>
          </a:p>
        </p:txBody>
      </p:sp>
      <p:sp>
        <p:nvSpPr>
          <p:cNvPr id="77835" name="Rectangle 19"/>
          <p:cNvSpPr>
            <a:spLocks/>
          </p:cNvSpPr>
          <p:nvPr/>
        </p:nvSpPr>
        <p:spPr bwMode="auto">
          <a:xfrm>
            <a:off x="933450" y="2286000"/>
            <a:ext cx="2463800" cy="406400"/>
          </a:xfrm>
          <a:prstGeom prst="rect">
            <a:avLst/>
          </a:prstGeom>
          <a:noFill/>
          <a:ln w="12700">
            <a:noFill/>
            <a:miter lim="800000"/>
            <a:headEnd/>
            <a:tailEnd/>
          </a:ln>
        </p:spPr>
        <p:txBody>
          <a:bodyPr lIns="0" tIns="0" rIns="39686" bIns="0"/>
          <a:lstStyle/>
          <a:p>
            <a:pPr marL="38100">
              <a:defRPr/>
            </a:pPr>
            <a:r>
              <a:rPr lang="en-US" sz="1800" dirty="0">
                <a:solidFill>
                  <a:schemeClr val="tx1"/>
                </a:solidFill>
                <a:latin typeface="+mn-lt"/>
                <a:ea typeface="Times" charset="0"/>
                <a:cs typeface="Times" charset="0"/>
              </a:rPr>
              <a:t>Taylor’s expansion of</a:t>
            </a:r>
          </a:p>
        </p:txBody>
      </p:sp>
      <p:pic>
        <p:nvPicPr>
          <p:cNvPr id="77836"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4800" y="4302125"/>
            <a:ext cx="18796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7837" name="Rectangle 21"/>
          <p:cNvSpPr>
            <a:spLocks/>
          </p:cNvSpPr>
          <p:nvPr/>
        </p:nvSpPr>
        <p:spPr bwMode="auto">
          <a:xfrm>
            <a:off x="5200650" y="1790700"/>
            <a:ext cx="304800"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 .</a:t>
            </a:r>
          </a:p>
        </p:txBody>
      </p:sp>
      <p:sp>
        <p:nvSpPr>
          <p:cNvPr id="77838" name="Rectangle 22"/>
          <p:cNvSpPr>
            <a:spLocks/>
          </p:cNvSpPr>
          <p:nvPr/>
        </p:nvSpPr>
        <p:spPr bwMode="auto">
          <a:xfrm>
            <a:off x="868363" y="5057775"/>
            <a:ext cx="5592762" cy="276225"/>
          </a:xfrm>
          <a:prstGeom prst="rect">
            <a:avLst/>
          </a:prstGeom>
          <a:noFill/>
          <a:ln w="12700">
            <a:noFill/>
            <a:miter lim="800000"/>
            <a:headEnd/>
            <a:tailEnd/>
          </a:ln>
        </p:spPr>
        <p:txBody>
          <a:bodyPr wrap="none" lIns="0" tIns="0" rIns="39686" bIns="0">
            <a:spAutoFit/>
          </a:bodyPr>
          <a:lstStyle/>
          <a:p>
            <a:pPr marL="38100">
              <a:defRPr/>
            </a:pPr>
            <a:r>
              <a:rPr lang="en-US" sz="1800" dirty="0">
                <a:solidFill>
                  <a:schemeClr val="tx1"/>
                </a:solidFill>
                <a:latin typeface="+mn-lt"/>
                <a:ea typeface="Times" charset="0"/>
                <a:cs typeface="Times" charset="0"/>
              </a:rPr>
              <a:t>With     =  </a:t>
            </a:r>
            <a:r>
              <a:rPr lang="en-US" sz="1800" dirty="0">
                <a:solidFill>
                  <a:schemeClr val="tx1"/>
                </a:solidFill>
                <a:latin typeface="Times"/>
                <a:ea typeface="Times" charset="0"/>
                <a:cs typeface="Times"/>
              </a:rPr>
              <a:t>(</a:t>
            </a:r>
            <a:r>
              <a:rPr lang="en-US" sz="1800" dirty="0" err="1">
                <a:solidFill>
                  <a:schemeClr val="tx1"/>
                </a:solidFill>
                <a:latin typeface="Times"/>
                <a:ea typeface="Times" charset="0"/>
                <a:cs typeface="Times"/>
              </a:rPr>
              <a:t>bcos(</a:t>
            </a:r>
            <a:r>
              <a:rPr lang="en-US" sz="1800" dirty="0" err="1">
                <a:solidFill>
                  <a:schemeClr val="tx1"/>
                </a:solidFill>
                <a:latin typeface="Times"/>
                <a:ea typeface="Symbol" charset="2"/>
                <a:cs typeface="Times"/>
                <a:sym typeface="Symbol" charset="2"/>
              </a:rPr>
              <a:t>α</a:t>
            </a:r>
            <a:r>
              <a:rPr lang="en-US" sz="1800" dirty="0" err="1">
                <a:solidFill>
                  <a:schemeClr val="tx1"/>
                </a:solidFill>
                <a:latin typeface="Times"/>
                <a:ea typeface="Times" charset="0"/>
                <a:cs typeface="Times"/>
              </a:rPr>
              <a:t>),bsin(</a:t>
            </a:r>
            <a:r>
              <a:rPr lang="en-US" sz="1800" dirty="0" err="1">
                <a:solidFill>
                  <a:schemeClr val="tx1"/>
                </a:solidFill>
                <a:latin typeface="Times"/>
                <a:ea typeface="Symbol" charset="2"/>
                <a:cs typeface="Times"/>
                <a:sym typeface="Symbol" charset="2"/>
              </a:rPr>
              <a:t>α</a:t>
            </a:r>
            <a:r>
              <a:rPr lang="en-US" sz="1800" dirty="0">
                <a:solidFill>
                  <a:schemeClr val="tx1"/>
                </a:solidFill>
                <a:latin typeface="Times"/>
                <a:ea typeface="Times" charset="0"/>
                <a:cs typeface="Times"/>
              </a:rPr>
              <a:t>)) </a:t>
            </a:r>
            <a:r>
              <a:rPr lang="en-US" sz="1800" dirty="0">
                <a:solidFill>
                  <a:schemeClr val="tx1"/>
                </a:solidFill>
                <a:latin typeface="+mn-lt"/>
                <a:ea typeface="Times" charset="0"/>
                <a:cs typeface="Times" charset="0"/>
              </a:rPr>
              <a:t>and    =  </a:t>
            </a:r>
            <a:r>
              <a:rPr lang="en-US" sz="1800" dirty="0">
                <a:solidFill>
                  <a:schemeClr val="tx1"/>
                </a:solidFill>
                <a:latin typeface="Times"/>
                <a:ea typeface="Times" charset="0"/>
                <a:cs typeface="Times"/>
              </a:rPr>
              <a:t>(</a:t>
            </a:r>
            <a:r>
              <a:rPr lang="en-US" sz="1800" dirty="0" err="1">
                <a:solidFill>
                  <a:schemeClr val="tx1"/>
                </a:solidFill>
                <a:latin typeface="Times"/>
                <a:ea typeface="Times" charset="0"/>
                <a:cs typeface="Times"/>
              </a:rPr>
              <a:t>sin(</a:t>
            </a:r>
            <a:r>
              <a:rPr lang="en-US" sz="1800" dirty="0" err="1">
                <a:solidFill>
                  <a:schemeClr val="tx1"/>
                </a:solidFill>
                <a:latin typeface="Times"/>
                <a:ea typeface="Symbol" charset="2"/>
                <a:cs typeface="Times"/>
                <a:sym typeface="Symbol" charset="2"/>
              </a:rPr>
              <a:t>θ</a:t>
            </a:r>
            <a:r>
              <a:rPr lang="en-US" sz="1800" dirty="0" err="1">
                <a:solidFill>
                  <a:schemeClr val="tx1"/>
                </a:solidFill>
                <a:latin typeface="Times"/>
                <a:ea typeface="Times" charset="0"/>
                <a:cs typeface="Times"/>
              </a:rPr>
              <a:t>),-cos(</a:t>
            </a:r>
            <a:r>
              <a:rPr lang="en-US" sz="1800" dirty="0" err="1">
                <a:solidFill>
                  <a:schemeClr val="tx1"/>
                </a:solidFill>
                <a:latin typeface="Times"/>
                <a:ea typeface="Symbol" charset="2"/>
                <a:cs typeface="Times"/>
                <a:sym typeface="Symbol" charset="2"/>
              </a:rPr>
              <a:t>θ</a:t>
            </a:r>
            <a:r>
              <a:rPr lang="en-US" sz="1800" dirty="0">
                <a:solidFill>
                  <a:schemeClr val="tx1"/>
                </a:solidFill>
                <a:latin typeface="Times"/>
                <a:ea typeface="Times" charset="0"/>
                <a:cs typeface="Times"/>
              </a:rPr>
              <a:t>)) </a:t>
            </a:r>
            <a:r>
              <a:rPr lang="en-US" sz="1800" dirty="0">
                <a:solidFill>
                  <a:schemeClr val="tx1"/>
                </a:solidFill>
                <a:latin typeface="+mn-lt"/>
                <a:ea typeface="Times" charset="0"/>
                <a:cs typeface="Times" charset="0"/>
              </a:rPr>
              <a:t>then</a:t>
            </a:r>
          </a:p>
        </p:txBody>
      </p:sp>
      <p:pic>
        <p:nvPicPr>
          <p:cNvPr id="77839" name="Picture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3" y="5054600"/>
            <a:ext cx="165100"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7840" name="Picture 2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200" y="5041900"/>
            <a:ext cx="127000" cy="26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7841" name="Picture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0163" y="5595938"/>
            <a:ext cx="23495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7842" name="TextBox 26"/>
          <p:cNvSpPr txBox="1">
            <a:spLocks noChangeArrowheads="1"/>
          </p:cNvSpPr>
          <p:nvPr/>
        </p:nvSpPr>
        <p:spPr bwMode="auto">
          <a:xfrm>
            <a:off x="1524000" y="2914650"/>
            <a:ext cx="4730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i="1">
                <a:latin typeface="Symbol" charset="0"/>
                <a:cs typeface="Symbol" charset="0"/>
              </a:rPr>
              <a:t>D</a:t>
            </a:r>
          </a:p>
        </p:txBody>
      </p:sp>
      <p:sp>
        <p:nvSpPr>
          <p:cNvPr id="77843" name="TextBox 27"/>
          <p:cNvSpPr txBox="1">
            <a:spLocks noChangeArrowheads="1"/>
          </p:cNvSpPr>
          <p:nvPr/>
        </p:nvSpPr>
        <p:spPr bwMode="auto">
          <a:xfrm>
            <a:off x="2590800" y="434340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77844" name="TextBox 28"/>
          <p:cNvSpPr txBox="1">
            <a:spLocks noChangeArrowheads="1"/>
          </p:cNvSpPr>
          <p:nvPr/>
        </p:nvSpPr>
        <p:spPr bwMode="auto">
          <a:xfrm>
            <a:off x="2306638" y="5648325"/>
            <a:ext cx="4048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p:nvPr>
        </p:nvSpPr>
        <p:spPr>
          <a:xfrm>
            <a:off x="647700" y="355600"/>
            <a:ext cx="7772400" cy="1143000"/>
          </a:xfrm>
        </p:spPr>
        <p:txBody>
          <a:bodyPr rIns="39686"/>
          <a:lstStyle/>
          <a:p>
            <a:pPr marL="38100" indent="0" eaLnBrk="1" hangingPunct="1"/>
            <a:r>
              <a:rPr lang="en-US" sz="2800">
                <a:latin typeface="Helvetica" charset="0"/>
                <a:ea typeface="ヒラギノ角ゴ Pro W6" charset="0"/>
                <a:cs typeface="ヒラギノ角ゴ Pro W6" charset="0"/>
              </a:rPr>
              <a:t>2-D Height Reconstruction - Flat Earth II </a:t>
            </a:r>
          </a:p>
        </p:txBody>
      </p:sp>
      <p:sp>
        <p:nvSpPr>
          <p:cNvPr id="78852" name="Rectangle 4"/>
          <p:cNvSpPr>
            <a:spLocks noGrp="1" noChangeArrowheads="1"/>
          </p:cNvSpPr>
          <p:nvPr>
            <p:ph type="body" idx="1"/>
          </p:nvPr>
        </p:nvSpPr>
        <p:spPr>
          <a:xfrm>
            <a:off x="596900" y="1301750"/>
            <a:ext cx="7772400" cy="4114800"/>
          </a:xfrm>
        </p:spPr>
        <p:txBody>
          <a:bodyPr rIns="39686"/>
          <a:lstStyle/>
          <a:p>
            <a:pPr marL="381000" eaLnBrk="1" hangingPunct="1">
              <a:buClr>
                <a:srgbClr val="000000"/>
              </a:buClr>
            </a:pPr>
            <a:r>
              <a:rPr lang="en-US" sz="2000">
                <a:latin typeface="Helvetica" charset="0"/>
                <a:ea typeface="ヒラギノ角ゴ Pro W3" charset="0"/>
                <a:cs typeface="ヒラギノ角ゴ Pro W3" charset="0"/>
              </a:rPr>
              <a:t>Let     = (y</a:t>
            </a:r>
            <a:r>
              <a:rPr lang="en-US" sz="2000" baseline="-25000">
                <a:latin typeface="Helvetica" charset="0"/>
                <a:ea typeface="ヒラギノ角ゴ Pro W3" charset="0"/>
                <a:cs typeface="ヒラギノ角ゴ Pro W3" charset="0"/>
              </a:rPr>
              <a:t>o </a:t>
            </a:r>
            <a:r>
              <a:rPr lang="en-US" sz="2000">
                <a:latin typeface="Helvetica" charset="0"/>
                <a:ea typeface="ヒラギノ角ゴ Pro W3" charset="0"/>
                <a:cs typeface="ヒラギノ角ゴ Pro W3" charset="0"/>
              </a:rPr>
              <a:t>, h) be the platform position vector, then </a:t>
            </a:r>
          </a:p>
        </p:txBody>
      </p:sp>
      <p:pic>
        <p:nvPicPr>
          <p:cNvPr id="78853"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388" y="1358900"/>
            <a:ext cx="1778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8854"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0" y="2101850"/>
            <a:ext cx="1054100"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8855"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3288" y="2551113"/>
            <a:ext cx="32258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8856"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1225" y="3030538"/>
            <a:ext cx="29591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78857" name="Group 9"/>
          <p:cNvGrpSpPr>
            <a:grpSpLocks/>
          </p:cNvGrpSpPr>
          <p:nvPr/>
        </p:nvGrpSpPr>
        <p:grpSpPr bwMode="auto">
          <a:xfrm>
            <a:off x="273050" y="3076575"/>
            <a:ext cx="3944938" cy="2992438"/>
            <a:chOff x="0" y="0"/>
            <a:chExt cx="2485" cy="1885"/>
          </a:xfrm>
        </p:grpSpPr>
        <p:sp>
          <p:nvSpPr>
            <p:cNvPr id="78860" name="Line 10"/>
            <p:cNvSpPr>
              <a:spLocks noChangeShapeType="1"/>
            </p:cNvSpPr>
            <p:nvPr/>
          </p:nvSpPr>
          <p:spPr bwMode="auto">
            <a:xfrm>
              <a:off x="684" y="88"/>
              <a:ext cx="1" cy="151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861" name="Line 11"/>
            <p:cNvSpPr>
              <a:spLocks noChangeShapeType="1"/>
            </p:cNvSpPr>
            <p:nvPr/>
          </p:nvSpPr>
          <p:spPr bwMode="auto">
            <a:xfrm>
              <a:off x="0" y="1613"/>
              <a:ext cx="2485" cy="1"/>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862" name="Line 12"/>
            <p:cNvSpPr>
              <a:spLocks noChangeShapeType="1"/>
            </p:cNvSpPr>
            <p:nvPr/>
          </p:nvSpPr>
          <p:spPr bwMode="auto">
            <a:xfrm rot="10800000" flipH="1">
              <a:off x="2291" y="1317"/>
              <a:ext cx="1" cy="296"/>
            </a:xfrm>
            <a:prstGeom prst="line">
              <a:avLst/>
            </a:prstGeom>
            <a:noFill/>
            <a:ln w="508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863" name="Line 13"/>
            <p:cNvSpPr>
              <a:spLocks noChangeShapeType="1"/>
            </p:cNvSpPr>
            <p:nvPr/>
          </p:nvSpPr>
          <p:spPr bwMode="auto">
            <a:xfrm>
              <a:off x="686" y="87"/>
              <a:ext cx="1590" cy="1215"/>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78864" name="Group 14"/>
            <p:cNvGrpSpPr>
              <a:grpSpLocks/>
            </p:cNvGrpSpPr>
            <p:nvPr/>
          </p:nvGrpSpPr>
          <p:grpSpPr bwMode="auto">
            <a:xfrm>
              <a:off x="678" y="322"/>
              <a:ext cx="305" cy="144"/>
              <a:chOff x="0" y="0"/>
              <a:chExt cx="305" cy="144"/>
            </a:xfrm>
          </p:grpSpPr>
          <p:sp>
            <p:nvSpPr>
              <p:cNvPr id="78871" name="AutoShape 15"/>
              <p:cNvSpPr>
                <a:spLocks/>
              </p:cNvSpPr>
              <p:nvPr/>
            </p:nvSpPr>
            <p:spPr bwMode="auto">
              <a:xfrm>
                <a:off x="0" y="0"/>
                <a:ext cx="305" cy="144"/>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78872" name="AutoShape 16"/>
              <p:cNvSpPr>
                <a:spLocks/>
              </p:cNvSpPr>
              <p:nvPr/>
            </p:nvSpPr>
            <p:spPr bwMode="auto">
              <a:xfrm>
                <a:off x="0" y="0"/>
                <a:ext cx="305" cy="144"/>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lnTo>
                      <a:pt x="0" y="0"/>
                    </a:lnTo>
                    <a:close/>
                    <a:moveTo>
                      <a:pt x="2160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sp>
          <p:nvSpPr>
            <p:cNvPr id="78865" name="Rectangle 17"/>
            <p:cNvSpPr>
              <a:spLocks/>
            </p:cNvSpPr>
            <p:nvPr/>
          </p:nvSpPr>
          <p:spPr bwMode="auto">
            <a:xfrm>
              <a:off x="798" y="412"/>
              <a:ext cx="197"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latin typeface="Symbol" charset="0"/>
                  <a:cs typeface="Symbol" charset="0"/>
                  <a:sym typeface="Symbol" charset="0"/>
                </a:rPr>
                <a:t>θ</a:t>
              </a:r>
            </a:p>
          </p:txBody>
        </p:sp>
        <p:sp>
          <p:nvSpPr>
            <p:cNvPr id="78866" name="Rectangle 18"/>
            <p:cNvSpPr>
              <a:spLocks/>
            </p:cNvSpPr>
            <p:nvPr/>
          </p:nvSpPr>
          <p:spPr bwMode="auto">
            <a:xfrm>
              <a:off x="434" y="655"/>
              <a:ext cx="193" cy="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h</a:t>
              </a:r>
            </a:p>
          </p:txBody>
        </p:sp>
        <p:sp>
          <p:nvSpPr>
            <p:cNvPr id="78867" name="Rectangle 19"/>
            <p:cNvSpPr>
              <a:spLocks/>
            </p:cNvSpPr>
            <p:nvPr/>
          </p:nvSpPr>
          <p:spPr bwMode="auto">
            <a:xfrm>
              <a:off x="550" y="1549"/>
              <a:ext cx="256"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y</a:t>
              </a:r>
              <a:r>
                <a:rPr lang="en-US" baseline="-25000">
                  <a:solidFill>
                    <a:schemeClr val="tx1"/>
                  </a:solidFill>
                  <a:cs typeface="Times" charset="0"/>
                </a:rPr>
                <a:t>o</a:t>
              </a:r>
            </a:p>
          </p:txBody>
        </p:sp>
        <p:sp>
          <p:nvSpPr>
            <p:cNvPr id="78868" name="Rectangle 20"/>
            <p:cNvSpPr>
              <a:spLocks/>
            </p:cNvSpPr>
            <p:nvPr/>
          </p:nvSpPr>
          <p:spPr bwMode="auto">
            <a:xfrm>
              <a:off x="1484" y="462"/>
              <a:ext cx="184" cy="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sz="2000">
                  <a:solidFill>
                    <a:schemeClr val="tx1"/>
                  </a:solidFill>
                  <a:latin typeface="Symbol" charset="0"/>
                  <a:cs typeface="Symbol" charset="0"/>
                  <a:sym typeface="Symbol" charset="0"/>
                </a:rPr>
                <a:t>ρ</a:t>
              </a:r>
            </a:p>
          </p:txBody>
        </p:sp>
        <p:pic>
          <p:nvPicPr>
            <p:cNvPr id="78869" name="Picture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6" y="1223"/>
              <a:ext cx="112" cy="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8870" name="Picture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 y="0"/>
              <a:ext cx="112" cy="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sp>
        <p:nvSpPr>
          <p:cNvPr id="78858" name="Rectangle 23"/>
          <p:cNvSpPr>
            <a:spLocks/>
          </p:cNvSpPr>
          <p:nvPr/>
        </p:nvSpPr>
        <p:spPr bwMode="auto">
          <a:xfrm>
            <a:off x="4357688" y="3756025"/>
            <a:ext cx="3606800"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sz="2000">
                <a:solidFill>
                  <a:schemeClr val="tx1"/>
                </a:solidFill>
                <a:cs typeface="Times" charset="0"/>
              </a:rPr>
              <a:t>• Solving for </a:t>
            </a:r>
            <a:r>
              <a:rPr lang="en-US" sz="2000">
                <a:solidFill>
                  <a:schemeClr val="tx1"/>
                </a:solidFill>
                <a:latin typeface="Symbol" charset="0"/>
                <a:cs typeface="Symbol" charset="0"/>
                <a:sym typeface="Symbol" charset="0"/>
              </a:rPr>
              <a:t>θ</a:t>
            </a:r>
            <a:r>
              <a:rPr lang="en-US" sz="2000">
                <a:solidFill>
                  <a:schemeClr val="tx1"/>
                </a:solidFill>
                <a:cs typeface="Times" charset="0"/>
              </a:rPr>
              <a:t> in terms of the </a:t>
            </a:r>
          </a:p>
          <a:p>
            <a:pPr marL="38100"/>
            <a:r>
              <a:rPr lang="en-US" sz="2000">
                <a:solidFill>
                  <a:schemeClr val="tx1"/>
                </a:solidFill>
                <a:cs typeface="Times" charset="0"/>
              </a:rPr>
              <a:t>   interferometric phase, </a:t>
            </a:r>
            <a:r>
              <a:rPr lang="en-US" sz="2000" i="1">
                <a:solidFill>
                  <a:schemeClr val="tx1"/>
                </a:solidFill>
                <a:latin typeface="Symbol" charset="0"/>
                <a:cs typeface="Times" charset="0"/>
              </a:rPr>
              <a:t>D</a:t>
            </a:r>
            <a:r>
              <a:rPr lang="en-US" sz="2000" i="1">
                <a:solidFill>
                  <a:schemeClr val="tx1"/>
                </a:solidFill>
                <a:latin typeface="Symbol" charset="0"/>
                <a:cs typeface="Symbol" charset="0"/>
                <a:sym typeface="Symbol" charset="0"/>
              </a:rPr>
              <a:t>φ</a:t>
            </a:r>
            <a:r>
              <a:rPr lang="en-US" sz="2000">
                <a:solidFill>
                  <a:schemeClr val="tx1"/>
                </a:solidFill>
                <a:cs typeface="Times" charset="0"/>
              </a:rPr>
              <a:t>, yields</a:t>
            </a:r>
          </a:p>
        </p:txBody>
      </p:sp>
      <p:pic>
        <p:nvPicPr>
          <p:cNvPr id="78859" name="Picture 2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5913" y="3833813"/>
            <a:ext cx="1270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aphicFrame>
        <p:nvGraphicFramePr>
          <p:cNvPr id="78850" name="Object 2"/>
          <p:cNvGraphicFramePr>
            <a:graphicFrameLocks noChangeAspect="1"/>
          </p:cNvGraphicFramePr>
          <p:nvPr/>
        </p:nvGraphicFramePr>
        <p:xfrm>
          <a:off x="5029200" y="4724400"/>
          <a:ext cx="2665413" cy="914400"/>
        </p:xfrm>
        <a:graphic>
          <a:graphicData uri="http://schemas.openxmlformats.org/presentationml/2006/ole">
            <mc:AlternateContent xmlns:mc="http://schemas.openxmlformats.org/markup-compatibility/2006">
              <mc:Choice xmlns:v="urn:schemas-microsoft-com:vml" Requires="v">
                <p:oleObj spid="_x0000_s78927" name="Equation" r:id="rId10" imgW="1295400" imgH="444500" progId="Equation.3">
                  <p:embed/>
                </p:oleObj>
              </mc:Choice>
              <mc:Fallback>
                <p:oleObj name="Equation" r:id="rId10" imgW="1295400" imgH="444500" progId="Equation.3">
                  <p:embed/>
                  <p:pic>
                    <p:nvPicPr>
                      <p:cNvPr id="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29200" y="4724400"/>
                        <a:ext cx="2665413" cy="914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title"/>
          </p:nvPr>
        </p:nvSpPr>
        <p:spPr>
          <a:xfrm>
            <a:off x="609600" y="241300"/>
            <a:ext cx="7772400" cy="565150"/>
          </a:xfrm>
        </p:spPr>
        <p:txBody>
          <a:bodyPr rIns="132080"/>
          <a:lstStyle/>
          <a:p>
            <a:pPr indent="0" eaLnBrk="1" hangingPunct="1"/>
            <a:r>
              <a:rPr lang="en-US" sz="3200">
                <a:latin typeface="Helvetica" charset="0"/>
                <a:ea typeface="ヒラギノ角ゴ Pro W6" charset="0"/>
                <a:cs typeface="ヒラギノ角ゴ Pro W6" charset="0"/>
              </a:rPr>
              <a:t>Phase Gradient</a:t>
            </a:r>
          </a:p>
        </p:txBody>
      </p:sp>
      <p:sp>
        <p:nvSpPr>
          <p:cNvPr id="79875" name="Rectangle 4"/>
          <p:cNvSpPr>
            <a:spLocks/>
          </p:cNvSpPr>
          <p:nvPr/>
        </p:nvSpPr>
        <p:spPr bwMode="auto">
          <a:xfrm>
            <a:off x="431800" y="946150"/>
            <a:ext cx="80899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271463" indent="-231775" algn="just"/>
            <a:r>
              <a:rPr lang="en-US">
                <a:solidFill>
                  <a:schemeClr val="tx1"/>
                </a:solidFill>
                <a:cs typeface="Times" charset="0"/>
              </a:rPr>
              <a:t>• </a:t>
            </a:r>
            <a:r>
              <a:rPr lang="en-US" sz="2000">
                <a:solidFill>
                  <a:schemeClr val="tx1"/>
                </a:solidFill>
                <a:cs typeface="Times" charset="0"/>
              </a:rPr>
              <a:t>For a number of applications including flight planning and unwrapping studies it is desirable to be able to compute the interferometric phase gradient for an arbitrarily sloped surface, look geometry and baseline.</a:t>
            </a:r>
          </a:p>
          <a:p>
            <a:pPr marL="271463" indent="-231775" algn="just"/>
            <a:endParaRPr lang="en-US" sz="800">
              <a:solidFill>
                <a:schemeClr val="tx1"/>
              </a:solidFill>
              <a:cs typeface="Times" charset="0"/>
            </a:endParaRPr>
          </a:p>
          <a:p>
            <a:pPr marL="271463" indent="-231775" algn="just"/>
            <a:r>
              <a:rPr lang="en-US" sz="2000">
                <a:solidFill>
                  <a:schemeClr val="tx1"/>
                </a:solidFill>
                <a:cs typeface="Times" charset="0"/>
              </a:rPr>
              <a:t>• The interferometric phase is well approximated for most applications  by </a:t>
            </a:r>
          </a:p>
        </p:txBody>
      </p:sp>
      <p:pic>
        <p:nvPicPr>
          <p:cNvPr id="79876"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388" y="2582863"/>
            <a:ext cx="1549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9877" name="Rectangle 7"/>
          <p:cNvSpPr>
            <a:spLocks/>
          </p:cNvSpPr>
          <p:nvPr/>
        </p:nvSpPr>
        <p:spPr bwMode="auto">
          <a:xfrm>
            <a:off x="444500" y="3216275"/>
            <a:ext cx="80899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271463" algn="just"/>
            <a:r>
              <a:rPr lang="en-US" sz="2000">
                <a:solidFill>
                  <a:schemeClr val="tx1"/>
                </a:solidFill>
                <a:cs typeface="Times" charset="0"/>
              </a:rPr>
              <a:t>where   is the baseline vector,   a unit vector pointing to the target and </a:t>
            </a:r>
            <a:r>
              <a:rPr lang="en-US" sz="2000">
                <a:solidFill>
                  <a:schemeClr val="tx1"/>
                </a:solidFill>
                <a:latin typeface="Symbol" charset="0"/>
                <a:cs typeface="Symbol" charset="0"/>
                <a:sym typeface="Symbol" charset="0"/>
              </a:rPr>
              <a:t>λ</a:t>
            </a:r>
            <a:r>
              <a:rPr lang="en-US" sz="2000">
                <a:solidFill>
                  <a:schemeClr val="tx1"/>
                </a:solidFill>
                <a:cs typeface="Times" charset="0"/>
              </a:rPr>
              <a:t> is the wavelength.</a:t>
            </a:r>
          </a:p>
        </p:txBody>
      </p:sp>
      <p:pic>
        <p:nvPicPr>
          <p:cNvPr id="79878"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200400"/>
            <a:ext cx="1651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9879"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200400"/>
            <a:ext cx="1270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9880" name="Picture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313" y="4532313"/>
            <a:ext cx="2819400" cy="149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79881" name="Rectangle 11"/>
          <p:cNvSpPr>
            <a:spLocks/>
          </p:cNvSpPr>
          <p:nvPr/>
        </p:nvSpPr>
        <p:spPr bwMode="auto">
          <a:xfrm>
            <a:off x="503238" y="3962400"/>
            <a:ext cx="8089900"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271463" indent="-231775" algn="just"/>
            <a:r>
              <a:rPr lang="en-US">
                <a:solidFill>
                  <a:schemeClr val="tx1"/>
                </a:solidFill>
                <a:cs typeface="Times" charset="0"/>
              </a:rPr>
              <a:t>•   </a:t>
            </a:r>
            <a:r>
              <a:rPr lang="en-US" sz="2000">
                <a:solidFill>
                  <a:schemeClr val="tx1"/>
                </a:solidFill>
                <a:cs typeface="Times" charset="0"/>
              </a:rPr>
              <a:t>The phase gradient is </a:t>
            </a:r>
          </a:p>
        </p:txBody>
      </p:sp>
      <p:sp>
        <p:nvSpPr>
          <p:cNvPr id="79882" name="Rectangle 12"/>
          <p:cNvSpPr>
            <a:spLocks/>
          </p:cNvSpPr>
          <p:nvPr/>
        </p:nvSpPr>
        <p:spPr bwMode="auto">
          <a:xfrm>
            <a:off x="322263" y="6254750"/>
            <a:ext cx="8089900"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271463" algn="just"/>
            <a:r>
              <a:rPr lang="en-US" sz="2000" dirty="0">
                <a:solidFill>
                  <a:schemeClr val="tx1"/>
                </a:solidFill>
                <a:cs typeface="Times" charset="0"/>
              </a:rPr>
              <a:t>where </a:t>
            </a:r>
            <a:r>
              <a:rPr lang="en-US" sz="2000" i="1" dirty="0">
                <a:solidFill>
                  <a:schemeClr val="tx1"/>
                </a:solidFill>
                <a:cs typeface="Times" charset="0"/>
              </a:rPr>
              <a:t>s</a:t>
            </a:r>
            <a:r>
              <a:rPr lang="en-US" sz="2000" dirty="0">
                <a:solidFill>
                  <a:schemeClr val="tx1"/>
                </a:solidFill>
                <a:cs typeface="Times" charset="0"/>
              </a:rPr>
              <a:t> is the along track coordinate and  </a:t>
            </a:r>
            <a:r>
              <a:rPr lang="en-US" sz="2000" i="1" dirty="0" err="1">
                <a:solidFill>
                  <a:schemeClr val="tx1"/>
                </a:solidFill>
                <a:latin typeface="Symbol" charset="0"/>
                <a:cs typeface="Symbol" charset="0"/>
                <a:sym typeface="Symbol" charset="0"/>
              </a:rPr>
              <a:t>ρ</a:t>
            </a:r>
            <a:r>
              <a:rPr lang="en-US" sz="2000" dirty="0">
                <a:solidFill>
                  <a:schemeClr val="tx1"/>
                </a:solidFill>
                <a:cs typeface="Times" charset="0"/>
              </a:rPr>
              <a:t> is the range.</a:t>
            </a:r>
          </a:p>
        </p:txBody>
      </p:sp>
      <p:sp>
        <p:nvSpPr>
          <p:cNvPr id="79883" name="TextBox 13"/>
          <p:cNvSpPr txBox="1">
            <a:spLocks noChangeArrowheads="1"/>
          </p:cNvSpPr>
          <p:nvPr/>
        </p:nvSpPr>
        <p:spPr bwMode="auto">
          <a:xfrm>
            <a:off x="6629400" y="2590800"/>
            <a:ext cx="1452563" cy="461963"/>
          </a:xfrm>
          <a:prstGeom prst="rect">
            <a:avLst/>
          </a:prstGeom>
          <a:solidFill>
            <a:srgbClr val="DDF3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a:t>(</a:t>
            </a:r>
            <a:r>
              <a:rPr lang="en-US" i="1">
                <a:latin typeface="Symbol" charset="0"/>
                <a:cs typeface="Symbol" charset="0"/>
              </a:rPr>
              <a:t>f </a:t>
            </a:r>
            <a:r>
              <a:rPr lang="en-US" i="1">
                <a:sym typeface="Wingdings" charset="0"/>
              </a:rPr>
              <a:t> </a:t>
            </a:r>
            <a:r>
              <a:rPr lang="en-US" i="1">
                <a:latin typeface="Symbol" charset="0"/>
                <a:cs typeface="Symbol" charset="0"/>
                <a:sym typeface="Wingdings" charset="0"/>
              </a:rPr>
              <a:t>Df</a:t>
            </a:r>
            <a:r>
              <a:rPr lang="en-US">
                <a:latin typeface="Symbol" charset="0"/>
                <a:cs typeface="Symbol" charset="0"/>
                <a:sym typeface="Wingdings" charset="0"/>
              </a:rPr>
              <a:t>)</a:t>
            </a:r>
            <a:endParaRPr lang="en-US" i="1">
              <a:latin typeface="Symbol" charset="0"/>
              <a:cs typeface="Symbol"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title"/>
          </p:nvPr>
        </p:nvSpPr>
        <p:spPr>
          <a:xfrm>
            <a:off x="1036638" y="0"/>
            <a:ext cx="6946900" cy="1346200"/>
          </a:xfrm>
        </p:spPr>
        <p:txBody>
          <a:bodyPr rIns="132080"/>
          <a:lstStyle/>
          <a:p>
            <a:pPr indent="0" eaLnBrk="1" hangingPunct="1"/>
            <a:r>
              <a:rPr lang="en-US" sz="3200">
                <a:latin typeface="Helvetica" charset="0"/>
                <a:ea typeface="ヒラギノ角ゴ Pro W6" charset="0"/>
                <a:cs typeface="ヒラギノ角ゴ Pro W6" charset="0"/>
              </a:rPr>
              <a:t>Phase Gradient Observations</a:t>
            </a:r>
          </a:p>
        </p:txBody>
      </p:sp>
      <p:sp>
        <p:nvSpPr>
          <p:cNvPr id="80899" name="Rectangle 4"/>
          <p:cNvSpPr>
            <a:spLocks noGrp="1" noChangeArrowheads="1"/>
          </p:cNvSpPr>
          <p:nvPr>
            <p:ph type="body" idx="1"/>
          </p:nvPr>
        </p:nvSpPr>
        <p:spPr>
          <a:xfrm>
            <a:off x="665163" y="1563688"/>
            <a:ext cx="7772400" cy="4940300"/>
          </a:xfrm>
        </p:spPr>
        <p:txBody>
          <a:bodyPr rIns="132080"/>
          <a:lstStyle/>
          <a:p>
            <a:pPr algn="just" eaLnBrk="1" hangingPunct="1">
              <a:lnSpc>
                <a:spcPct val="90000"/>
              </a:lnSpc>
            </a:pPr>
            <a:r>
              <a:rPr lang="en-US" sz="1800">
                <a:latin typeface="Helvetica" charset="0"/>
                <a:ea typeface="ヒラギノ角ゴ Pro W3" charset="0"/>
                <a:cs typeface="ヒラギノ角ゴ Pro W3" charset="0"/>
              </a:rPr>
              <a:t>There in a change in phase with respect to range regardless of whether the terrain is sloped in the range direction or not. The phase rate, or fringe rate, with respect to a flat surface is called the flat surface (or spherical earth) fringe frequency. </a:t>
            </a:r>
          </a:p>
          <a:p>
            <a:pPr algn="just" eaLnBrk="1" hangingPunct="1">
              <a:lnSpc>
                <a:spcPct val="90000"/>
              </a:lnSpc>
            </a:pPr>
            <a:endParaRPr lang="en-US" sz="1800">
              <a:latin typeface="Helvetica" charset="0"/>
              <a:ea typeface="ヒラギノ角ゴ Pro W3" charset="0"/>
              <a:cs typeface="ヒラギノ角ゴ Pro W3" charset="0"/>
            </a:endParaRPr>
          </a:p>
          <a:p>
            <a:pPr algn="just" eaLnBrk="1" hangingPunct="1">
              <a:lnSpc>
                <a:spcPct val="90000"/>
              </a:lnSpc>
            </a:pPr>
            <a:endParaRPr lang="en-US" sz="1800">
              <a:latin typeface="Helvetica" charset="0"/>
              <a:ea typeface="ヒラギノ角ゴ Pro W3" charset="0"/>
              <a:cs typeface="ヒラギノ角ゴ Pro W3" charset="0"/>
            </a:endParaRPr>
          </a:p>
          <a:p>
            <a:pPr algn="just" eaLnBrk="1" hangingPunct="1">
              <a:lnSpc>
                <a:spcPct val="90000"/>
              </a:lnSpc>
            </a:pPr>
            <a:endParaRPr lang="en-US" sz="1800">
              <a:latin typeface="Helvetica" charset="0"/>
              <a:ea typeface="ヒラギノ角ゴ Pro W3" charset="0"/>
              <a:cs typeface="ヒラギノ角ゴ Pro W3" charset="0"/>
            </a:endParaRPr>
          </a:p>
          <a:p>
            <a:pPr algn="just" eaLnBrk="1" hangingPunct="1">
              <a:lnSpc>
                <a:spcPct val="90000"/>
              </a:lnSpc>
            </a:pPr>
            <a:r>
              <a:rPr lang="en-US" sz="1800">
                <a:latin typeface="Helvetica" charset="0"/>
                <a:ea typeface="ヒラギノ角ゴ Pro W3" charset="0"/>
                <a:cs typeface="ヒラギノ角ゴ Pro W3" charset="0"/>
              </a:rPr>
              <a:t>Note that the fringe rate depends on the local slope and the perpendicular baseline length.</a:t>
            </a:r>
          </a:p>
          <a:p>
            <a:pPr algn="just" eaLnBrk="1" hangingPunct="1">
              <a:lnSpc>
                <a:spcPct val="90000"/>
              </a:lnSpc>
            </a:pPr>
            <a:r>
              <a:rPr lang="en-US" sz="1800">
                <a:latin typeface="Helvetica" charset="0"/>
                <a:ea typeface="ヒラギノ角ゴ Pro W3" charset="0"/>
                <a:cs typeface="ヒラギノ角ゴ Pro W3" charset="0"/>
              </a:rPr>
              <a:t>The fringe rate in the azimuth or along track direction is zero unless there is an azimuth slope. It also depends on the magnitude of the local slope and the perpendicular baseline length</a:t>
            </a:r>
          </a:p>
        </p:txBody>
      </p:sp>
      <p:pic>
        <p:nvPicPr>
          <p:cNvPr id="80900"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075" y="2749550"/>
            <a:ext cx="4560888"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0901"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5584825"/>
            <a:ext cx="517842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 name="TextBox 7"/>
          <p:cNvSpPr txBox="1"/>
          <p:nvPr/>
        </p:nvSpPr>
        <p:spPr>
          <a:xfrm>
            <a:off x="7391400" y="2743200"/>
            <a:ext cx="1452563" cy="461963"/>
          </a:xfrm>
          <a:prstGeom prst="rect">
            <a:avLst/>
          </a:prstGeom>
          <a:solidFill>
            <a:schemeClr val="accent5">
              <a:lumMod val="40000"/>
              <a:lumOff val="60000"/>
            </a:schemeClr>
          </a:solidFill>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a:t>(</a:t>
            </a:r>
            <a:r>
              <a:rPr lang="en-US" i="1">
                <a:latin typeface="Symbol" charset="0"/>
                <a:cs typeface="Symbol" charset="0"/>
              </a:rPr>
              <a:t>f </a:t>
            </a:r>
            <a:r>
              <a:rPr lang="en-US" i="1">
                <a:sym typeface="Wingdings" charset="0"/>
              </a:rPr>
              <a:t> </a:t>
            </a:r>
            <a:r>
              <a:rPr lang="en-US" i="1">
                <a:latin typeface="Symbol" charset="0"/>
                <a:cs typeface="Symbol" charset="0"/>
                <a:sym typeface="Wingdings" charset="0"/>
              </a:rPr>
              <a:t>Df</a:t>
            </a:r>
            <a:r>
              <a:rPr lang="en-US">
                <a:latin typeface="Symbol" charset="0"/>
                <a:cs typeface="Symbol" charset="0"/>
                <a:sym typeface="Wingdings" charset="0"/>
              </a:rPr>
              <a:t>)</a:t>
            </a:r>
            <a:endParaRPr lang="en-US" i="1">
              <a:latin typeface="Symbol" charset="0"/>
              <a:cs typeface="Symbol"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title"/>
          </p:nvPr>
        </p:nvSpPr>
        <p:spPr>
          <a:xfrm>
            <a:off x="1481138" y="203200"/>
            <a:ext cx="6477000" cy="728663"/>
          </a:xfrm>
        </p:spPr>
        <p:txBody>
          <a:bodyPr rIns="132080"/>
          <a:lstStyle/>
          <a:p>
            <a:pPr indent="0" eaLnBrk="1" hangingPunct="1"/>
            <a:r>
              <a:rPr lang="en-US" sz="3200">
                <a:latin typeface="Helvetica" charset="0"/>
                <a:ea typeface="ヒラギノ角ゴ Pro W6" charset="0"/>
                <a:cs typeface="ヒラギノ角ゴ Pro W6" charset="0"/>
              </a:rPr>
              <a:t>Flattened Phase</a:t>
            </a:r>
          </a:p>
        </p:txBody>
      </p:sp>
      <p:pic>
        <p:nvPicPr>
          <p:cNvPr id="8192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838" y="2820988"/>
            <a:ext cx="3278187"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1924" name="Rectangle 5"/>
          <p:cNvSpPr>
            <a:spLocks/>
          </p:cNvSpPr>
          <p:nvPr/>
        </p:nvSpPr>
        <p:spPr bwMode="auto">
          <a:xfrm>
            <a:off x="539750" y="1117600"/>
            <a:ext cx="8140700" cy="375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209550" indent="-169863"/>
            <a:r>
              <a:rPr lang="en-US" sz="2000" dirty="0">
                <a:solidFill>
                  <a:schemeClr val="tx1"/>
                </a:solidFill>
                <a:cs typeface="Times" charset="0"/>
              </a:rPr>
              <a:t>• In creating an image, ISCE performs a “motion compensation” step, recalculating positions and phases as though from a reference orbit.  This step  removes the flat earth fringes the resulting fringes will follow the local topography, the so-called “flattened” phase. </a:t>
            </a:r>
          </a:p>
          <a:p>
            <a:pPr marL="209550" indent="-169863"/>
            <a:r>
              <a:rPr lang="en-US" sz="2000" dirty="0">
                <a:solidFill>
                  <a:schemeClr val="tx1"/>
                </a:solidFill>
                <a:cs typeface="Times" charset="0"/>
              </a:rPr>
              <a:t>•  The flattened phase is given by</a:t>
            </a:r>
          </a:p>
          <a:p>
            <a:pPr marL="209550" indent="-169863"/>
            <a:endParaRPr lang="en-US" sz="2000" dirty="0">
              <a:solidFill>
                <a:schemeClr val="tx1"/>
              </a:solidFill>
              <a:cs typeface="Times" charset="0"/>
            </a:endParaRPr>
          </a:p>
          <a:p>
            <a:pPr marL="209550" indent="-169863"/>
            <a:endParaRPr lang="en-US" sz="2000" dirty="0">
              <a:solidFill>
                <a:schemeClr val="tx1"/>
              </a:solidFill>
              <a:cs typeface="Times" charset="0"/>
            </a:endParaRPr>
          </a:p>
          <a:p>
            <a:pPr marL="209550" indent="-169863"/>
            <a:endParaRPr lang="en-US" sz="2000" dirty="0">
              <a:solidFill>
                <a:schemeClr val="tx1"/>
              </a:solidFill>
              <a:cs typeface="Times" charset="0"/>
            </a:endParaRPr>
          </a:p>
          <a:p>
            <a:pPr marL="209550" indent="-169863"/>
            <a:r>
              <a:rPr lang="en-US" sz="2000" dirty="0">
                <a:solidFill>
                  <a:schemeClr val="tx1"/>
                </a:solidFill>
                <a:cs typeface="Times" charset="0"/>
              </a:rPr>
              <a:t>   where   is the look vector to a point and     is the corresponding look vector to the flat surface at the same range.</a:t>
            </a:r>
          </a:p>
          <a:p>
            <a:pPr marL="209550" indent="-169863"/>
            <a:endParaRPr lang="en-US" sz="2000" dirty="0">
              <a:solidFill>
                <a:schemeClr val="tx1"/>
              </a:solidFill>
              <a:cs typeface="Times" charset="0"/>
            </a:endParaRPr>
          </a:p>
          <a:p>
            <a:pPr marL="209550" indent="-169863"/>
            <a:r>
              <a:rPr lang="en-US" sz="2000" dirty="0">
                <a:solidFill>
                  <a:schemeClr val="tx1"/>
                </a:solidFill>
                <a:cs typeface="Times" charset="0"/>
              </a:rPr>
              <a:t>•  Making the usual 2 dimensional simplifications</a:t>
            </a:r>
          </a:p>
        </p:txBody>
      </p:sp>
      <p:pic>
        <p:nvPicPr>
          <p:cNvPr id="81925"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552825"/>
            <a:ext cx="111125"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1926"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575050"/>
            <a:ext cx="179388" cy="27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1927"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175" y="5081588"/>
            <a:ext cx="4940300" cy="125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1928" name="TextBox 9"/>
          <p:cNvSpPr txBox="1">
            <a:spLocks noChangeArrowheads="1"/>
          </p:cNvSpPr>
          <p:nvPr/>
        </p:nvSpPr>
        <p:spPr bwMode="auto">
          <a:xfrm>
            <a:off x="2489200" y="287655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81929" name="TextBox 10"/>
          <p:cNvSpPr txBox="1">
            <a:spLocks noChangeArrowheads="1"/>
          </p:cNvSpPr>
          <p:nvPr/>
        </p:nvSpPr>
        <p:spPr bwMode="auto">
          <a:xfrm>
            <a:off x="1879600" y="516255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type="title"/>
          </p:nvPr>
        </p:nvSpPr>
        <p:spPr>
          <a:xfrm>
            <a:off x="1527175" y="88900"/>
            <a:ext cx="6477000" cy="974725"/>
          </a:xfrm>
        </p:spPr>
        <p:txBody>
          <a:bodyPr rIns="132080"/>
          <a:lstStyle/>
          <a:p>
            <a:pPr indent="0" eaLnBrk="1" hangingPunct="1"/>
            <a:r>
              <a:rPr lang="en-US" sz="3200">
                <a:latin typeface="Helvetica" charset="0"/>
                <a:ea typeface="ヒラギノ角ゴ Pro W6" charset="0"/>
                <a:cs typeface="ヒラギノ角ゴ Pro W6" charset="0"/>
              </a:rPr>
              <a:t>Flattened Phase II</a:t>
            </a:r>
          </a:p>
        </p:txBody>
      </p:sp>
      <p:pic>
        <p:nvPicPr>
          <p:cNvPr id="8294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3" y="3962400"/>
            <a:ext cx="1438275"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2948" name="Line 5"/>
          <p:cNvSpPr>
            <a:spLocks noChangeShapeType="1"/>
          </p:cNvSpPr>
          <p:nvPr/>
        </p:nvSpPr>
        <p:spPr bwMode="auto">
          <a:xfrm>
            <a:off x="869950" y="1089025"/>
            <a:ext cx="7938" cy="2306638"/>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949" name="Line 6"/>
          <p:cNvSpPr>
            <a:spLocks noChangeShapeType="1"/>
          </p:cNvSpPr>
          <p:nvPr/>
        </p:nvSpPr>
        <p:spPr bwMode="auto">
          <a:xfrm>
            <a:off x="877888" y="3395663"/>
            <a:ext cx="3930650" cy="158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950" name="AutoShape 7"/>
          <p:cNvSpPr>
            <a:spLocks/>
          </p:cNvSpPr>
          <p:nvPr/>
        </p:nvSpPr>
        <p:spPr bwMode="auto">
          <a:xfrm>
            <a:off x="1252538" y="2749550"/>
            <a:ext cx="3463925" cy="517525"/>
          </a:xfrm>
          <a:custGeom>
            <a:avLst/>
            <a:gdLst>
              <a:gd name="T0" fmla="*/ 0 w 21600"/>
              <a:gd name="T1" fmla="*/ 0 h 19712"/>
              <a:gd name="T2" fmla="*/ 21600 w 21600"/>
              <a:gd name="T3" fmla="*/ 19712 h 19712"/>
            </a:gdLst>
            <a:ahLst/>
            <a:cxnLst/>
            <a:rect l="T0" t="T1" r="T2" b="T3"/>
            <a:pathLst>
              <a:path w="21600" h="19712">
                <a:moveTo>
                  <a:pt x="0" y="18885"/>
                </a:moveTo>
                <a:cubicBezTo>
                  <a:pt x="1049" y="17678"/>
                  <a:pt x="1643" y="18221"/>
                  <a:pt x="2663" y="18583"/>
                </a:cubicBezTo>
                <a:cubicBezTo>
                  <a:pt x="3326" y="21419"/>
                  <a:pt x="3920" y="18282"/>
                  <a:pt x="4514" y="16954"/>
                </a:cubicBezTo>
                <a:cubicBezTo>
                  <a:pt x="5821" y="17377"/>
                  <a:pt x="4989" y="16653"/>
                  <a:pt x="5712" y="18885"/>
                </a:cubicBezTo>
                <a:cubicBezTo>
                  <a:pt x="5999" y="18463"/>
                  <a:pt x="6306" y="18644"/>
                  <a:pt x="6593" y="18040"/>
                </a:cubicBezTo>
                <a:cubicBezTo>
                  <a:pt x="6830" y="15023"/>
                  <a:pt x="6910" y="14722"/>
                  <a:pt x="7434" y="13756"/>
                </a:cubicBezTo>
                <a:cubicBezTo>
                  <a:pt x="7622" y="13817"/>
                  <a:pt x="7810" y="13756"/>
                  <a:pt x="8008" y="13998"/>
                </a:cubicBezTo>
                <a:cubicBezTo>
                  <a:pt x="8177" y="14179"/>
                  <a:pt x="8365" y="15265"/>
                  <a:pt x="8543" y="15627"/>
                </a:cubicBezTo>
                <a:cubicBezTo>
                  <a:pt x="9335" y="14722"/>
                  <a:pt x="9761" y="11826"/>
                  <a:pt x="10444" y="9412"/>
                </a:cubicBezTo>
                <a:cubicBezTo>
                  <a:pt x="11592" y="5189"/>
                  <a:pt x="12829" y="2232"/>
                  <a:pt x="14116" y="0"/>
                </a:cubicBezTo>
                <a:cubicBezTo>
                  <a:pt x="14374" y="422"/>
                  <a:pt x="14126" y="-181"/>
                  <a:pt x="14384" y="1086"/>
                </a:cubicBezTo>
                <a:cubicBezTo>
                  <a:pt x="14463" y="1448"/>
                  <a:pt x="14651" y="2172"/>
                  <a:pt x="14651" y="2172"/>
                </a:cubicBezTo>
                <a:cubicBezTo>
                  <a:pt x="15047" y="5732"/>
                  <a:pt x="16353" y="4706"/>
                  <a:pt x="16908" y="4827"/>
                </a:cubicBezTo>
                <a:cubicBezTo>
                  <a:pt x="17304" y="5370"/>
                  <a:pt x="17581" y="7964"/>
                  <a:pt x="17967" y="9171"/>
                </a:cubicBezTo>
                <a:cubicBezTo>
                  <a:pt x="18244" y="10016"/>
                  <a:pt x="18601" y="9895"/>
                  <a:pt x="18898" y="10498"/>
                </a:cubicBezTo>
                <a:cubicBezTo>
                  <a:pt x="19086" y="10860"/>
                  <a:pt x="19274" y="11524"/>
                  <a:pt x="19472" y="11886"/>
                </a:cubicBezTo>
                <a:cubicBezTo>
                  <a:pt x="19709" y="12308"/>
                  <a:pt x="19977" y="12429"/>
                  <a:pt x="20224" y="12912"/>
                </a:cubicBezTo>
                <a:cubicBezTo>
                  <a:pt x="20620" y="14601"/>
                  <a:pt x="20036" y="12248"/>
                  <a:pt x="20531" y="13756"/>
                </a:cubicBezTo>
                <a:cubicBezTo>
                  <a:pt x="21115" y="15506"/>
                  <a:pt x="20818" y="15385"/>
                  <a:pt x="21600" y="15385"/>
                </a:cubicBezTo>
              </a:path>
            </a:pathLst>
          </a:custGeom>
          <a:noFill/>
          <a:ln w="25400">
            <a:solidFill>
              <a:srgbClr val="996633"/>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82951" name="Line 8"/>
          <p:cNvSpPr>
            <a:spLocks noChangeShapeType="1"/>
          </p:cNvSpPr>
          <p:nvPr/>
        </p:nvSpPr>
        <p:spPr bwMode="auto">
          <a:xfrm rot="10800000" flipH="1">
            <a:off x="877888" y="720725"/>
            <a:ext cx="644525" cy="368300"/>
          </a:xfrm>
          <a:prstGeom prst="line">
            <a:avLst/>
          </a:prstGeom>
          <a:noFill/>
          <a:ln w="25400">
            <a:solidFill>
              <a:srgbClr val="1CA00A"/>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952" name="Line 9"/>
          <p:cNvSpPr>
            <a:spLocks noChangeShapeType="1"/>
          </p:cNvSpPr>
          <p:nvPr/>
        </p:nvSpPr>
        <p:spPr bwMode="auto">
          <a:xfrm>
            <a:off x="876300" y="1096963"/>
            <a:ext cx="2370138" cy="1744662"/>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953" name="Line 10"/>
          <p:cNvSpPr>
            <a:spLocks noChangeShapeType="1"/>
          </p:cNvSpPr>
          <p:nvPr/>
        </p:nvSpPr>
        <p:spPr bwMode="auto">
          <a:xfrm>
            <a:off x="1522413" y="712788"/>
            <a:ext cx="1738312" cy="2143125"/>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954" name="Line 11"/>
          <p:cNvSpPr>
            <a:spLocks noChangeShapeType="1"/>
          </p:cNvSpPr>
          <p:nvPr/>
        </p:nvSpPr>
        <p:spPr bwMode="auto">
          <a:xfrm>
            <a:off x="3249613" y="2849563"/>
            <a:ext cx="1587" cy="546100"/>
          </a:xfrm>
          <a:prstGeom prst="line">
            <a:avLst/>
          </a:prstGeom>
          <a:noFill/>
          <a:ln w="254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955" name="Rectangle 12"/>
          <p:cNvSpPr>
            <a:spLocks/>
          </p:cNvSpPr>
          <p:nvPr/>
        </p:nvSpPr>
        <p:spPr bwMode="auto">
          <a:xfrm>
            <a:off x="3198813" y="2943225"/>
            <a:ext cx="3841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h</a:t>
            </a:r>
            <a:r>
              <a:rPr lang="en-US" sz="2000" baseline="-25000">
                <a:solidFill>
                  <a:schemeClr val="tx1"/>
                </a:solidFill>
                <a:cs typeface="Times" charset="0"/>
              </a:rPr>
              <a:t>T</a:t>
            </a:r>
          </a:p>
        </p:txBody>
      </p:sp>
      <p:sp>
        <p:nvSpPr>
          <p:cNvPr id="82956" name="Rectangle 13"/>
          <p:cNvSpPr>
            <a:spLocks/>
          </p:cNvSpPr>
          <p:nvPr/>
        </p:nvSpPr>
        <p:spPr bwMode="auto">
          <a:xfrm>
            <a:off x="2339975" y="2219325"/>
            <a:ext cx="293688"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Symbol" charset="0"/>
                <a:cs typeface="Symbol" charset="0"/>
                <a:sym typeface="Symbol" charset="0"/>
              </a:rPr>
              <a:t>ρ</a:t>
            </a:r>
          </a:p>
        </p:txBody>
      </p:sp>
      <p:sp>
        <p:nvSpPr>
          <p:cNvPr id="82957" name="Line 14"/>
          <p:cNvSpPr>
            <a:spLocks noChangeShapeType="1"/>
          </p:cNvSpPr>
          <p:nvPr/>
        </p:nvSpPr>
        <p:spPr bwMode="auto">
          <a:xfrm flipH="1">
            <a:off x="2728913" y="2209800"/>
            <a:ext cx="1135062" cy="1177925"/>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958" name="Line 15"/>
          <p:cNvSpPr>
            <a:spLocks noChangeShapeType="1"/>
          </p:cNvSpPr>
          <p:nvPr/>
        </p:nvSpPr>
        <p:spPr bwMode="auto">
          <a:xfrm>
            <a:off x="877888" y="1111250"/>
            <a:ext cx="1844675" cy="2284413"/>
          </a:xfrm>
          <a:prstGeom prst="line">
            <a:avLst/>
          </a:prstGeom>
          <a:noFill/>
          <a:ln w="254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2959" name="Rectangle 16"/>
          <p:cNvSpPr>
            <a:spLocks/>
          </p:cNvSpPr>
          <p:nvPr/>
        </p:nvSpPr>
        <p:spPr bwMode="auto">
          <a:xfrm>
            <a:off x="1860550" y="2522538"/>
            <a:ext cx="293688"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Symbol" charset="0"/>
                <a:cs typeface="Symbol" charset="0"/>
                <a:sym typeface="Symbol" charset="0"/>
              </a:rPr>
              <a:t>ρ</a:t>
            </a:r>
          </a:p>
        </p:txBody>
      </p:sp>
      <p:sp>
        <p:nvSpPr>
          <p:cNvPr id="82960" name="Rectangle 17"/>
          <p:cNvSpPr>
            <a:spLocks/>
          </p:cNvSpPr>
          <p:nvPr/>
        </p:nvSpPr>
        <p:spPr bwMode="auto">
          <a:xfrm>
            <a:off x="2076450" y="1149350"/>
            <a:ext cx="69850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Symbol" charset="0"/>
                <a:cs typeface="Symbol" charset="0"/>
                <a:sym typeface="Symbol" charset="0"/>
              </a:rPr>
              <a:t>ρ+δρ</a:t>
            </a:r>
          </a:p>
        </p:txBody>
      </p:sp>
      <p:sp>
        <p:nvSpPr>
          <p:cNvPr id="82961" name="Rectangle 18"/>
          <p:cNvSpPr>
            <a:spLocks/>
          </p:cNvSpPr>
          <p:nvPr/>
        </p:nvSpPr>
        <p:spPr bwMode="auto">
          <a:xfrm>
            <a:off x="1004888" y="601663"/>
            <a:ext cx="280987"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b</a:t>
            </a:r>
          </a:p>
        </p:txBody>
      </p:sp>
      <p:sp>
        <p:nvSpPr>
          <p:cNvPr id="82962" name="Rectangle 19"/>
          <p:cNvSpPr>
            <a:spLocks/>
          </p:cNvSpPr>
          <p:nvPr/>
        </p:nvSpPr>
        <p:spPr bwMode="auto">
          <a:xfrm>
            <a:off x="877888" y="1406525"/>
            <a:ext cx="37941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Symbol" charset="0"/>
                <a:cs typeface="Symbol" charset="0"/>
                <a:sym typeface="Symbol" charset="0"/>
              </a:rPr>
              <a:t>θ</a:t>
            </a:r>
            <a:r>
              <a:rPr lang="en-US" sz="2000" baseline="-25000">
                <a:solidFill>
                  <a:schemeClr val="tx1"/>
                </a:solidFill>
                <a:latin typeface="Symbol" charset="0"/>
                <a:cs typeface="Symbol" charset="0"/>
                <a:sym typeface="Symbol" charset="0"/>
              </a:rPr>
              <a:t>ο</a:t>
            </a:r>
          </a:p>
        </p:txBody>
      </p:sp>
      <p:sp>
        <p:nvSpPr>
          <p:cNvPr id="82963" name="Rectangle 20"/>
          <p:cNvSpPr>
            <a:spLocks/>
          </p:cNvSpPr>
          <p:nvPr/>
        </p:nvSpPr>
        <p:spPr bwMode="auto">
          <a:xfrm>
            <a:off x="1474788" y="1717675"/>
            <a:ext cx="412750"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latin typeface="Symbol" charset="0"/>
                <a:cs typeface="Symbol" charset="0"/>
                <a:sym typeface="Symbol" charset="0"/>
              </a:rPr>
              <a:t>δθ</a:t>
            </a:r>
          </a:p>
        </p:txBody>
      </p:sp>
      <p:sp>
        <p:nvSpPr>
          <p:cNvPr id="82964" name="Rectangle 21"/>
          <p:cNvSpPr>
            <a:spLocks/>
          </p:cNvSpPr>
          <p:nvPr/>
        </p:nvSpPr>
        <p:spPr bwMode="auto">
          <a:xfrm>
            <a:off x="2851150" y="3084513"/>
            <a:ext cx="357188"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Symbol" charset="0"/>
                <a:cs typeface="Symbol" charset="0"/>
                <a:sym typeface="Symbol" charset="0"/>
              </a:rPr>
              <a:t>θ</a:t>
            </a:r>
            <a:r>
              <a:rPr lang="en-US" sz="1800" baseline="-25000">
                <a:solidFill>
                  <a:schemeClr val="tx1"/>
                </a:solidFill>
                <a:latin typeface="Symbol" charset="0"/>
                <a:cs typeface="Symbol" charset="0"/>
                <a:sym typeface="Symbol" charset="0"/>
              </a:rPr>
              <a:t>ο</a:t>
            </a:r>
          </a:p>
        </p:txBody>
      </p:sp>
      <p:pic>
        <p:nvPicPr>
          <p:cNvPr id="82965"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492250"/>
            <a:ext cx="4200525" cy="106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2966" name="Picture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350" y="4841875"/>
            <a:ext cx="2586038" cy="117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2967" name="Rectangle 24"/>
          <p:cNvSpPr>
            <a:spLocks/>
          </p:cNvSpPr>
          <p:nvPr/>
        </p:nvSpPr>
        <p:spPr bwMode="auto">
          <a:xfrm>
            <a:off x="990600" y="3624263"/>
            <a:ext cx="270033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From the figure we have </a:t>
            </a:r>
          </a:p>
        </p:txBody>
      </p:sp>
      <p:sp>
        <p:nvSpPr>
          <p:cNvPr id="82968" name="Rectangle 25"/>
          <p:cNvSpPr>
            <a:spLocks/>
          </p:cNvSpPr>
          <p:nvPr/>
        </p:nvSpPr>
        <p:spPr bwMode="auto">
          <a:xfrm>
            <a:off x="990600" y="4610100"/>
            <a:ext cx="13747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which gives</a:t>
            </a:r>
          </a:p>
        </p:txBody>
      </p:sp>
      <p:sp>
        <p:nvSpPr>
          <p:cNvPr id="82969" name="Rectangle 26"/>
          <p:cNvSpPr>
            <a:spLocks/>
          </p:cNvSpPr>
          <p:nvPr/>
        </p:nvSpPr>
        <p:spPr bwMode="auto">
          <a:xfrm>
            <a:off x="511175" y="6156325"/>
            <a:ext cx="8229600"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lgn="just"/>
            <a:r>
              <a:rPr lang="en-US" sz="2000">
                <a:solidFill>
                  <a:schemeClr val="tx1"/>
                </a:solidFill>
                <a:cs typeface="Times" charset="0"/>
              </a:rPr>
              <a:t>Thus the topographic portion of the interferometric phase is a function of the perpendicular baseline length. </a:t>
            </a:r>
          </a:p>
        </p:txBody>
      </p:sp>
      <p:sp>
        <p:nvSpPr>
          <p:cNvPr id="82970" name="TextBox 27"/>
          <p:cNvSpPr txBox="1">
            <a:spLocks noChangeArrowheads="1"/>
          </p:cNvSpPr>
          <p:nvPr/>
        </p:nvSpPr>
        <p:spPr bwMode="auto">
          <a:xfrm>
            <a:off x="4191000" y="152400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82971" name="TextBox 28"/>
          <p:cNvSpPr txBox="1">
            <a:spLocks noChangeArrowheads="1"/>
          </p:cNvSpPr>
          <p:nvPr/>
        </p:nvSpPr>
        <p:spPr bwMode="auto">
          <a:xfrm>
            <a:off x="3022600" y="487680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xfrm>
            <a:off x="311150" y="368300"/>
            <a:ext cx="8636000" cy="1536700"/>
          </a:xfrm>
        </p:spPr>
        <p:txBody>
          <a:bodyPr rIns="39686"/>
          <a:lstStyle/>
          <a:p>
            <a:pPr marL="38100" indent="0" eaLnBrk="1" hangingPunct="1"/>
            <a:r>
              <a:rPr lang="en-US" sz="3200">
                <a:latin typeface="Helvetica" charset="0"/>
                <a:ea typeface="ヒラギノ角ゴ Pro W6" charset="0"/>
                <a:cs typeface="ヒラギノ角ゴ Pro W6" charset="0"/>
              </a:rPr>
              <a:t>Sensitivity of Height with Respect to Phase</a:t>
            </a:r>
          </a:p>
        </p:txBody>
      </p:sp>
      <p:grpSp>
        <p:nvGrpSpPr>
          <p:cNvPr id="83972" name="Group 11"/>
          <p:cNvGrpSpPr>
            <a:grpSpLocks/>
          </p:cNvGrpSpPr>
          <p:nvPr/>
        </p:nvGrpSpPr>
        <p:grpSpPr bwMode="auto">
          <a:xfrm>
            <a:off x="476250" y="6019800"/>
            <a:ext cx="4311650" cy="647700"/>
            <a:chOff x="0" y="0"/>
            <a:chExt cx="2716" cy="408"/>
          </a:xfrm>
        </p:grpSpPr>
        <p:sp>
          <p:nvSpPr>
            <p:cNvPr id="83979" name="Rectangle 12"/>
            <p:cNvSpPr>
              <a:spLocks/>
            </p:cNvSpPr>
            <p:nvPr/>
          </p:nvSpPr>
          <p:spPr bwMode="auto">
            <a:xfrm>
              <a:off x="0" y="76"/>
              <a:ext cx="2716"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sz="2000">
                  <a:solidFill>
                    <a:schemeClr val="tx1"/>
                  </a:solidFill>
                  <a:cs typeface="Times" charset="0"/>
                </a:rPr>
                <a:t>•   Observe that        is parallel to            .</a:t>
              </a:r>
            </a:p>
          </p:txBody>
        </p:sp>
        <p:pic>
          <p:nvPicPr>
            <p:cNvPr id="83980"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 y="0"/>
              <a:ext cx="200" cy="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3981"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 y="96"/>
              <a:ext cx="304"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pic>
        <p:nvPicPr>
          <p:cNvPr id="83973" name="Picture 16"/>
          <p:cNvPicPr>
            <a:picLocks noChangeArrowheads="1"/>
          </p:cNvPicPr>
          <p:nvPr/>
        </p:nvPicPr>
        <p:blipFill>
          <a:blip r:embed="rId5">
            <a:extLst>
              <a:ext uri="{28A0092B-C50C-407E-A947-70E740481C1C}">
                <a14:useLocalDpi xmlns:a14="http://schemas.microsoft.com/office/drawing/2010/main" val="0"/>
              </a:ext>
            </a:extLst>
          </a:blip>
          <a:srcRect t="6923"/>
          <a:stretch>
            <a:fillRect/>
          </a:stretch>
        </p:blipFill>
        <p:spPr bwMode="auto">
          <a:xfrm>
            <a:off x="457200" y="3962400"/>
            <a:ext cx="295275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3974" name="Rectangle 17"/>
          <p:cNvSpPr>
            <a:spLocks/>
          </p:cNvSpPr>
          <p:nvPr/>
        </p:nvSpPr>
        <p:spPr bwMode="auto">
          <a:xfrm>
            <a:off x="776288" y="3367088"/>
            <a:ext cx="20097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spcBef>
                <a:spcPts val="475"/>
              </a:spcBef>
            </a:pPr>
            <a:r>
              <a:rPr lang="en-US" sz="2000" u="sng">
                <a:solidFill>
                  <a:schemeClr val="tx1"/>
                </a:solidFill>
                <a:cs typeface="Times" charset="0"/>
              </a:rPr>
              <a:t>Ambiguity Height</a:t>
            </a:r>
          </a:p>
        </p:txBody>
      </p:sp>
      <p:sp>
        <p:nvSpPr>
          <p:cNvPr id="83975" name="Rectangle 18"/>
          <p:cNvSpPr>
            <a:spLocks/>
          </p:cNvSpPr>
          <p:nvPr/>
        </p:nvSpPr>
        <p:spPr bwMode="auto">
          <a:xfrm>
            <a:off x="765175" y="1563688"/>
            <a:ext cx="215741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spcBef>
                <a:spcPts val="475"/>
              </a:spcBef>
            </a:pPr>
            <a:r>
              <a:rPr lang="en-US" sz="2000" u="sng">
                <a:solidFill>
                  <a:schemeClr val="tx1"/>
                </a:solidFill>
                <a:cs typeface="Times" charset="0"/>
              </a:rPr>
              <a:t>Sensitivity to Phase</a:t>
            </a:r>
          </a:p>
        </p:txBody>
      </p:sp>
      <p:sp>
        <p:nvSpPr>
          <p:cNvPr id="83976" name="Rectangle 19"/>
          <p:cNvSpPr>
            <a:spLocks/>
          </p:cNvSpPr>
          <p:nvPr/>
        </p:nvSpPr>
        <p:spPr bwMode="auto">
          <a:xfrm>
            <a:off x="492125" y="4827588"/>
            <a:ext cx="70802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i="1">
                <a:solidFill>
                  <a:schemeClr val="tx1"/>
                </a:solidFill>
                <a:cs typeface="Times" charset="0"/>
              </a:rPr>
              <a:t>p=1,2</a:t>
            </a:r>
          </a:p>
        </p:txBody>
      </p:sp>
      <p:graphicFrame>
        <p:nvGraphicFramePr>
          <p:cNvPr id="83970" name="Object 2"/>
          <p:cNvGraphicFramePr>
            <a:graphicFrameLocks noChangeAspect="1"/>
          </p:cNvGraphicFramePr>
          <p:nvPr/>
        </p:nvGraphicFramePr>
        <p:xfrm>
          <a:off x="457200" y="2133600"/>
          <a:ext cx="2895600" cy="1081088"/>
        </p:xfrm>
        <a:graphic>
          <a:graphicData uri="http://schemas.openxmlformats.org/presentationml/2006/ole">
            <mc:AlternateContent xmlns:mc="http://schemas.openxmlformats.org/markup-compatibility/2006">
              <mc:Choice xmlns:v="urn:schemas-microsoft-com:vml" Requires="v">
                <p:oleObj spid="_x0000_s84036" name="Equation" r:id="rId6" imgW="1803400" imgH="673100" progId="Equation.3">
                  <p:embed/>
                </p:oleObj>
              </mc:Choice>
              <mc:Fallback>
                <p:oleObj name="Equation" r:id="rId6" imgW="1803400" imgH="6731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133600"/>
                        <a:ext cx="2895600" cy="10810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83977"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92300" y="1009650"/>
            <a:ext cx="7175500" cy="483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8" name="TextBox 22"/>
          <p:cNvSpPr txBox="1">
            <a:spLocks noChangeArrowheads="1"/>
          </p:cNvSpPr>
          <p:nvPr/>
        </p:nvSpPr>
        <p:spPr bwMode="auto">
          <a:xfrm>
            <a:off x="7086600" y="4495800"/>
            <a:ext cx="1452563" cy="461963"/>
          </a:xfrm>
          <a:prstGeom prst="rect">
            <a:avLst/>
          </a:prstGeom>
          <a:solidFill>
            <a:srgbClr val="DDF3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a:t>(</a:t>
            </a:r>
            <a:r>
              <a:rPr lang="en-US" i="1">
                <a:latin typeface="Symbol" charset="0"/>
                <a:cs typeface="Symbol" charset="0"/>
              </a:rPr>
              <a:t>f </a:t>
            </a:r>
            <a:r>
              <a:rPr lang="en-US" i="1">
                <a:sym typeface="Wingdings" charset="0"/>
              </a:rPr>
              <a:t> </a:t>
            </a:r>
            <a:r>
              <a:rPr lang="en-US" i="1">
                <a:latin typeface="Symbol" charset="0"/>
                <a:cs typeface="Symbol" charset="0"/>
                <a:sym typeface="Wingdings" charset="0"/>
              </a:rPr>
              <a:t>Df</a:t>
            </a:r>
            <a:r>
              <a:rPr lang="en-US">
                <a:latin typeface="Symbol" charset="0"/>
                <a:cs typeface="Symbol" charset="0"/>
                <a:sym typeface="Wingdings" charset="0"/>
              </a:rPr>
              <a:t>)</a:t>
            </a:r>
            <a:endParaRPr lang="en-US" i="1">
              <a:latin typeface="Symbol" charset="0"/>
              <a:cs typeface="Symbol"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85800"/>
          </a:xfrm>
        </p:spPr>
        <p:txBody>
          <a:bodyPr/>
          <a:lstStyle/>
          <a:p>
            <a:r>
              <a:rPr lang="en-US" sz="2800" dirty="0"/>
              <a:t>Motivation – Understanding the processes and phenomenology of radar interferometry</a:t>
            </a:r>
          </a:p>
        </p:txBody>
      </p:sp>
      <p:pic>
        <p:nvPicPr>
          <p:cNvPr id="21" name="Content Placeholder 20" descr="slc1amp.jpg"/>
          <p:cNvPicPr>
            <a:picLocks noGrp="1" noChangeAspect="1"/>
          </p:cNvPicPr>
          <p:nvPr>
            <p:ph idx="1"/>
          </p:nvPr>
        </p:nvPicPr>
        <p:blipFill rotWithShape="1">
          <a:blip r:embed="rId4">
            <a:extLst>
              <a:ext uri="{28A0092B-C50C-407E-A947-70E740481C1C}">
                <a14:useLocalDpi xmlns:a14="http://schemas.microsoft.com/office/drawing/2010/main" val="0"/>
              </a:ext>
            </a:extLst>
          </a:blip>
          <a:srcRect l="7262" t="10315" r="22459" b="8796"/>
          <a:stretch/>
        </p:blipFill>
        <p:spPr>
          <a:xfrm>
            <a:off x="3054069" y="2399556"/>
            <a:ext cx="2508531" cy="2075824"/>
          </a:xfrm>
        </p:spPr>
      </p:pic>
      <p:sp>
        <p:nvSpPr>
          <p:cNvPr id="4" name="Slide Number Placeholder 3"/>
          <p:cNvSpPr>
            <a:spLocks noGrp="1"/>
          </p:cNvSpPr>
          <p:nvPr>
            <p:ph type="sldNum" sz="quarter" idx="10"/>
          </p:nvPr>
        </p:nvSpPr>
        <p:spPr>
          <a:xfrm>
            <a:off x="8699500" y="6477000"/>
            <a:ext cx="292100" cy="330200"/>
          </a:xfrm>
        </p:spPr>
        <p:txBody>
          <a:bodyPr/>
          <a:lstStyle/>
          <a:p>
            <a:fld id="{76E870B9-F6FF-C447-8621-1C1A1B80FB6A}" type="slidenum">
              <a:rPr lang="en-US" smtClean="0"/>
              <a:pPr/>
              <a:t>7</a:t>
            </a:fld>
            <a:endParaRPr lang="en-US" dirty="0"/>
          </a:p>
        </p:txBody>
      </p:sp>
      <p:graphicFrame>
        <p:nvGraphicFramePr>
          <p:cNvPr id="5" name="Object 4"/>
          <p:cNvGraphicFramePr>
            <a:graphicFrameLocks noChangeAspect="1"/>
          </p:cNvGraphicFramePr>
          <p:nvPr>
            <p:extLst/>
          </p:nvPr>
        </p:nvGraphicFramePr>
        <p:xfrm>
          <a:off x="762000" y="1657290"/>
          <a:ext cx="1225103" cy="911225"/>
        </p:xfrm>
        <a:graphic>
          <a:graphicData uri="http://schemas.openxmlformats.org/presentationml/2006/ole">
            <mc:AlternateContent xmlns:mc="http://schemas.openxmlformats.org/markup-compatibility/2006">
              <mc:Choice xmlns:v="urn:schemas-microsoft-com:vml" Requires="v">
                <p:oleObj spid="_x0000_s219145" name="Photo Editor Photo" r:id="rId5" imgW="4828571" imgH="3591426" progId="MSPhotoEd.3">
                  <p:embed/>
                </p:oleObj>
              </mc:Choice>
              <mc:Fallback>
                <p:oleObj name="Photo Editor Photo" r:id="rId5" imgW="4828571" imgH="3591426" progId="MSPhotoEd.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657290"/>
                        <a:ext cx="1225103" cy="911225"/>
                      </a:xfrm>
                      <a:prstGeom prst="rect">
                        <a:avLst/>
                      </a:prstGeom>
                      <a:noFill/>
                      <a:ln>
                        <a:noFill/>
                      </a:ln>
                      <a:effectLst/>
                      <a:extLst/>
                    </p:spPr>
                  </p:pic>
                </p:oleObj>
              </mc:Fallback>
            </mc:AlternateContent>
          </a:graphicData>
        </a:graphic>
      </p:graphicFrame>
      <p:pic>
        <p:nvPicPr>
          <p:cNvPr id="19" name="Picture 18" descr="raw1.jpg"/>
          <p:cNvPicPr>
            <a:picLocks noChangeAspect="1"/>
          </p:cNvPicPr>
          <p:nvPr/>
        </p:nvPicPr>
        <p:blipFill rotWithShape="1">
          <a:blip r:embed="rId7">
            <a:extLst>
              <a:ext uri="{28A0092B-C50C-407E-A947-70E740481C1C}">
                <a14:useLocalDpi xmlns:a14="http://schemas.microsoft.com/office/drawing/2010/main" val="0"/>
              </a:ext>
            </a:extLst>
          </a:blip>
          <a:srcRect l="1089" t="10350" r="3080" b="8670"/>
          <a:stretch/>
        </p:blipFill>
        <p:spPr>
          <a:xfrm>
            <a:off x="304800" y="2647890"/>
            <a:ext cx="2176911" cy="1576230"/>
          </a:xfrm>
          <a:prstGeom prst="rect">
            <a:avLst/>
          </a:prstGeom>
        </p:spPr>
      </p:pic>
      <p:pic>
        <p:nvPicPr>
          <p:cNvPr id="20" name="Picture 19" descr="raw2.tiff"/>
          <p:cNvPicPr>
            <a:picLocks noChangeAspect="1"/>
          </p:cNvPicPr>
          <p:nvPr/>
        </p:nvPicPr>
        <p:blipFill rotWithShape="1">
          <a:blip r:embed="rId8">
            <a:extLst>
              <a:ext uri="{28A0092B-C50C-407E-A947-70E740481C1C}">
                <a14:useLocalDpi xmlns:a14="http://schemas.microsoft.com/office/drawing/2010/main" val="0"/>
              </a:ext>
            </a:extLst>
          </a:blip>
          <a:srcRect l="1089" t="10531" r="3080" b="9033"/>
          <a:stretch/>
        </p:blipFill>
        <p:spPr>
          <a:xfrm>
            <a:off x="304800" y="4888578"/>
            <a:ext cx="2182035" cy="1569312"/>
          </a:xfrm>
          <a:prstGeom prst="rect">
            <a:avLst/>
          </a:prstGeom>
        </p:spPr>
      </p:pic>
      <p:pic>
        <p:nvPicPr>
          <p:cNvPr id="23" name="Picture 22" descr="slc2amp.jpg"/>
          <p:cNvPicPr>
            <a:picLocks noChangeAspect="1"/>
          </p:cNvPicPr>
          <p:nvPr/>
        </p:nvPicPr>
        <p:blipFill rotWithShape="1">
          <a:blip r:embed="rId9">
            <a:extLst>
              <a:ext uri="{28A0092B-C50C-407E-A947-70E740481C1C}">
                <a14:useLocalDpi xmlns:a14="http://schemas.microsoft.com/office/drawing/2010/main" val="0"/>
              </a:ext>
            </a:extLst>
          </a:blip>
          <a:srcRect l="7739" t="10267" r="24240" b="8855"/>
          <a:stretch/>
        </p:blipFill>
        <p:spPr>
          <a:xfrm>
            <a:off x="3048000" y="4648200"/>
            <a:ext cx="2495858" cy="2057400"/>
          </a:xfrm>
          <a:prstGeom prst="rect">
            <a:avLst/>
          </a:prstGeom>
        </p:spPr>
      </p:pic>
      <p:pic>
        <p:nvPicPr>
          <p:cNvPr id="24" name="Picture 23" descr="slc2phs.jpg"/>
          <p:cNvPicPr>
            <a:picLocks noChangeAspect="1"/>
          </p:cNvPicPr>
          <p:nvPr/>
        </p:nvPicPr>
        <p:blipFill rotWithShape="1">
          <a:blip r:embed="rId10">
            <a:extLst>
              <a:ext uri="{28A0092B-C50C-407E-A947-70E740481C1C}">
                <a14:useLocalDpi xmlns:a14="http://schemas.microsoft.com/office/drawing/2010/main" val="0"/>
              </a:ext>
            </a:extLst>
          </a:blip>
          <a:srcRect l="11460" t="10457" r="21682" b="9233"/>
          <a:stretch/>
        </p:blipFill>
        <p:spPr>
          <a:xfrm>
            <a:off x="3048000" y="4668551"/>
            <a:ext cx="2474457" cy="2040025"/>
          </a:xfrm>
          <a:prstGeom prst="rect">
            <a:avLst/>
          </a:prstGeom>
        </p:spPr>
      </p:pic>
      <p:sp>
        <p:nvSpPr>
          <p:cNvPr id="26" name="TextBox 25"/>
          <p:cNvSpPr txBox="1"/>
          <p:nvPr/>
        </p:nvSpPr>
        <p:spPr>
          <a:xfrm>
            <a:off x="685800" y="4171890"/>
            <a:ext cx="1313180" cy="400110"/>
          </a:xfrm>
          <a:prstGeom prst="rect">
            <a:avLst/>
          </a:prstGeom>
          <a:noFill/>
        </p:spPr>
        <p:txBody>
          <a:bodyPr wrap="none" rtlCol="0">
            <a:spAutoFit/>
          </a:bodyPr>
          <a:lstStyle/>
          <a:p>
            <a:r>
              <a:rPr lang="en-US" sz="2000" dirty="0">
                <a:latin typeface="+mn-lt"/>
              </a:rPr>
              <a:t>First Time</a:t>
            </a:r>
          </a:p>
        </p:txBody>
      </p:sp>
      <p:sp>
        <p:nvSpPr>
          <p:cNvPr id="27" name="TextBox 26"/>
          <p:cNvSpPr txBox="1"/>
          <p:nvPr/>
        </p:nvSpPr>
        <p:spPr>
          <a:xfrm>
            <a:off x="723688" y="6381690"/>
            <a:ext cx="1339329" cy="400110"/>
          </a:xfrm>
          <a:prstGeom prst="rect">
            <a:avLst/>
          </a:prstGeom>
          <a:noFill/>
        </p:spPr>
        <p:txBody>
          <a:bodyPr wrap="none" rtlCol="0">
            <a:spAutoFit/>
          </a:bodyPr>
          <a:lstStyle/>
          <a:p>
            <a:pPr algn="ctr"/>
            <a:r>
              <a:rPr lang="en-US" sz="2000" dirty="0">
                <a:latin typeface="+mn-lt"/>
              </a:rPr>
              <a:t>Next Time </a:t>
            </a:r>
          </a:p>
        </p:txBody>
      </p:sp>
      <p:sp>
        <p:nvSpPr>
          <p:cNvPr id="29" name="TextBox 28"/>
          <p:cNvSpPr txBox="1"/>
          <p:nvPr/>
        </p:nvSpPr>
        <p:spPr>
          <a:xfrm>
            <a:off x="3210577" y="1885890"/>
            <a:ext cx="2123423" cy="400110"/>
          </a:xfrm>
          <a:prstGeom prst="rect">
            <a:avLst/>
          </a:prstGeom>
          <a:noFill/>
        </p:spPr>
        <p:txBody>
          <a:bodyPr wrap="none" rtlCol="0">
            <a:spAutoFit/>
          </a:bodyPr>
          <a:lstStyle/>
          <a:p>
            <a:r>
              <a:rPr lang="en-US" sz="2000" dirty="0">
                <a:latin typeface="+mn-lt"/>
              </a:rPr>
              <a:t>Magic of imaging</a:t>
            </a:r>
          </a:p>
        </p:txBody>
      </p:sp>
      <p:sp>
        <p:nvSpPr>
          <p:cNvPr id="31" name="TextBox 30"/>
          <p:cNvSpPr txBox="1"/>
          <p:nvPr/>
        </p:nvSpPr>
        <p:spPr>
          <a:xfrm>
            <a:off x="152400" y="1276290"/>
            <a:ext cx="2667000" cy="400110"/>
          </a:xfrm>
          <a:prstGeom prst="rect">
            <a:avLst/>
          </a:prstGeom>
          <a:noFill/>
        </p:spPr>
        <p:txBody>
          <a:bodyPr wrap="square" rtlCol="0">
            <a:spAutoFit/>
          </a:bodyPr>
          <a:lstStyle/>
          <a:p>
            <a:r>
              <a:rPr lang="en-US" sz="2000" dirty="0">
                <a:latin typeface="+mn-lt"/>
              </a:rPr>
              <a:t>Satellite Observation</a:t>
            </a:r>
          </a:p>
        </p:txBody>
      </p:sp>
      <p:sp>
        <p:nvSpPr>
          <p:cNvPr id="41" name="TextBox 40"/>
          <p:cNvSpPr txBox="1"/>
          <p:nvPr/>
        </p:nvSpPr>
        <p:spPr>
          <a:xfrm>
            <a:off x="3048000" y="2438400"/>
            <a:ext cx="1326004" cy="400110"/>
          </a:xfrm>
          <a:prstGeom prst="rect">
            <a:avLst/>
          </a:prstGeom>
          <a:noFill/>
        </p:spPr>
        <p:txBody>
          <a:bodyPr wrap="none" rtlCol="0">
            <a:spAutoFit/>
          </a:bodyPr>
          <a:lstStyle/>
          <a:p>
            <a:r>
              <a:rPr lang="en-US" sz="2000" dirty="0">
                <a:solidFill>
                  <a:srgbClr val="FFFFFF"/>
                </a:solidFill>
                <a:latin typeface="+mn-lt"/>
              </a:rPr>
              <a:t>Amplitude</a:t>
            </a:r>
          </a:p>
        </p:txBody>
      </p:sp>
      <p:grpSp>
        <p:nvGrpSpPr>
          <p:cNvPr id="43" name="Group 42"/>
          <p:cNvGrpSpPr/>
          <p:nvPr/>
        </p:nvGrpSpPr>
        <p:grpSpPr>
          <a:xfrm>
            <a:off x="3048000" y="2324844"/>
            <a:ext cx="2514600" cy="2133600"/>
            <a:chOff x="4114800" y="2590800"/>
            <a:chExt cx="2514600" cy="2133600"/>
          </a:xfrm>
        </p:grpSpPr>
        <p:pic>
          <p:nvPicPr>
            <p:cNvPr id="22" name="Picture 21" descr="slc1phs.jpg"/>
            <p:cNvPicPr>
              <a:picLocks noChangeAspect="1"/>
            </p:cNvPicPr>
            <p:nvPr/>
          </p:nvPicPr>
          <p:blipFill rotWithShape="1">
            <a:blip r:embed="rId11">
              <a:extLst>
                <a:ext uri="{28A0092B-C50C-407E-A947-70E740481C1C}">
                  <a14:useLocalDpi xmlns:a14="http://schemas.microsoft.com/office/drawing/2010/main" val="0"/>
                </a:ext>
              </a:extLst>
            </a:blip>
            <a:srcRect l="11177" t="10456" r="16943" b="9044"/>
            <a:stretch/>
          </p:blipFill>
          <p:spPr>
            <a:xfrm>
              <a:off x="4114800" y="2652161"/>
              <a:ext cx="2514600" cy="2072239"/>
            </a:xfrm>
            <a:prstGeom prst="rect">
              <a:avLst/>
            </a:prstGeom>
          </p:spPr>
        </p:pic>
        <p:sp>
          <p:nvSpPr>
            <p:cNvPr id="40" name="TextBox 39"/>
            <p:cNvSpPr txBox="1"/>
            <p:nvPr/>
          </p:nvSpPr>
          <p:spPr>
            <a:xfrm>
              <a:off x="4114800" y="2590800"/>
              <a:ext cx="915635" cy="400110"/>
            </a:xfrm>
            <a:prstGeom prst="rect">
              <a:avLst/>
            </a:prstGeom>
            <a:noFill/>
          </p:spPr>
          <p:txBody>
            <a:bodyPr wrap="none" rtlCol="0">
              <a:spAutoFit/>
            </a:bodyPr>
            <a:lstStyle/>
            <a:p>
              <a:r>
                <a:rPr lang="en-US" sz="2000" dirty="0">
                  <a:solidFill>
                    <a:srgbClr val="FFFFFF"/>
                  </a:solidFill>
                  <a:latin typeface="+mn-lt"/>
                </a:rPr>
                <a:t>Phase</a:t>
              </a:r>
            </a:p>
          </p:txBody>
        </p:sp>
      </p:grpSp>
      <p:cxnSp>
        <p:nvCxnSpPr>
          <p:cNvPr id="45" name="Straight Arrow Connector 44"/>
          <p:cNvCxnSpPr>
            <a:stCxn id="19" idx="3"/>
            <a:endCxn id="22" idx="1"/>
          </p:cNvCxnSpPr>
          <p:nvPr/>
        </p:nvCxnSpPr>
        <p:spPr bwMode="auto">
          <a:xfrm flipV="1">
            <a:off x="2481711" y="3422325"/>
            <a:ext cx="566289" cy="13680"/>
          </a:xfrm>
          <a:prstGeom prst="straightConnector1">
            <a:avLst/>
          </a:prstGeom>
          <a:solidFill>
            <a:srgbClr val="00CC99"/>
          </a:solidFill>
          <a:ln w="12700" cap="flat" cmpd="sng" algn="ctr">
            <a:solidFill>
              <a:srgbClr val="000000"/>
            </a:solidFill>
            <a:prstDash val="solid"/>
            <a:round/>
            <a:headEnd type="none" w="med" len="med"/>
            <a:tailEnd type="arrow"/>
          </a:ln>
          <a:effectLst/>
        </p:spPr>
      </p:cxnSp>
      <p:cxnSp>
        <p:nvCxnSpPr>
          <p:cNvPr id="47" name="Straight Arrow Connector 46"/>
          <p:cNvCxnSpPr>
            <a:stCxn id="20" idx="3"/>
            <a:endCxn id="24" idx="1"/>
          </p:cNvCxnSpPr>
          <p:nvPr/>
        </p:nvCxnSpPr>
        <p:spPr bwMode="auto">
          <a:xfrm>
            <a:off x="2486835" y="5673234"/>
            <a:ext cx="561165" cy="15330"/>
          </a:xfrm>
          <a:prstGeom prst="straightConnector1">
            <a:avLst/>
          </a:prstGeom>
          <a:solidFill>
            <a:srgbClr val="00CC99"/>
          </a:solidFill>
          <a:ln w="12700" cap="flat" cmpd="sng" algn="ctr">
            <a:solidFill>
              <a:srgbClr val="000000"/>
            </a:solidFill>
            <a:prstDash val="solid"/>
            <a:round/>
            <a:headEnd type="none" w="med" len="med"/>
            <a:tailEnd type="arrow"/>
          </a:ln>
          <a:effectLst/>
        </p:spPr>
      </p:cxnSp>
    </p:spTree>
    <p:extLst>
      <p:ext uri="{BB962C8B-B14F-4D97-AF65-F5344CB8AC3E}">
        <p14:creationId xmlns:p14="http://schemas.microsoft.com/office/powerpoint/2010/main" val="2186285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dissolve">
                                      <p:cBhvr>
                                        <p:cTn id="29" dur="500"/>
                                        <p:tgtEl>
                                          <p:spTgt spid="45"/>
                                        </p:tgtEl>
                                      </p:cBhvr>
                                    </p:animEffect>
                                  </p:childTnLst>
                                </p:cTn>
                              </p:par>
                              <p:par>
                                <p:cTn id="30" presetID="9"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dissolve">
                                      <p:cBhvr>
                                        <p:cTn id="32" dur="500"/>
                                        <p:tgtEl>
                                          <p:spTgt spid="4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ssolve">
                                      <p:cBhvr>
                                        <p:cTn id="38" dur="500"/>
                                        <p:tgtEl>
                                          <p:spTgt spid="41"/>
                                        </p:tgtEl>
                                      </p:cBhvr>
                                    </p:animEffect>
                                  </p:childTnLst>
                                </p:cTn>
                              </p:par>
                              <p:par>
                                <p:cTn id="39" presetID="9"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dissolve">
                                      <p:cBhvr>
                                        <p:cTn id="49" dur="500"/>
                                        <p:tgtEl>
                                          <p:spTgt spid="43"/>
                                        </p:tgtEl>
                                      </p:cBhvr>
                                    </p:animEffect>
                                  </p:childTnLst>
                                </p:cTn>
                              </p:par>
                              <p:par>
                                <p:cTn id="50" presetID="9"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ssolv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1" grpId="0"/>
      <p:bldP spid="4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title"/>
          </p:nvPr>
        </p:nvSpPr>
        <p:spPr>
          <a:xfrm>
            <a:off x="1346200" y="0"/>
            <a:ext cx="6477000" cy="1066800"/>
          </a:xfrm>
        </p:spPr>
        <p:txBody>
          <a:bodyPr rIns="39686"/>
          <a:lstStyle/>
          <a:p>
            <a:pPr marL="38100" indent="0" eaLnBrk="1" hangingPunct="1"/>
            <a:r>
              <a:rPr lang="en-US" sz="3200">
                <a:latin typeface="Helvetica" charset="0"/>
                <a:ea typeface="ヒラギノ角ゴ Pro W6" charset="0"/>
                <a:cs typeface="ヒラギノ角ゴ Pro W6" charset="0"/>
              </a:rPr>
              <a:t>Data Collection Options II</a:t>
            </a:r>
          </a:p>
        </p:txBody>
      </p:sp>
      <p:sp>
        <p:nvSpPr>
          <p:cNvPr id="100356" name="Rectangle 4"/>
          <p:cNvSpPr>
            <a:spLocks noGrp="1" noChangeArrowheads="1"/>
          </p:cNvSpPr>
          <p:nvPr>
            <p:ph type="body" idx="1"/>
          </p:nvPr>
        </p:nvSpPr>
        <p:spPr>
          <a:xfrm>
            <a:off x="584200" y="1092200"/>
            <a:ext cx="7772400" cy="3403600"/>
          </a:xfrm>
        </p:spPr>
        <p:txBody>
          <a:bodyPr rIns="39686"/>
          <a:lstStyle/>
          <a:p>
            <a:pPr marL="38100" indent="0" eaLnBrk="1" hangingPunct="1">
              <a:buFont typeface="Helvetica" charset="0"/>
              <a:buNone/>
            </a:pPr>
            <a:r>
              <a:rPr lang="en-US" sz="1800">
                <a:latin typeface="Helvetica" charset="0"/>
                <a:ea typeface="ヒラギノ角ゴ Pro W3" charset="0"/>
                <a:cs typeface="ヒラギノ角ゴ Pro W3" charset="0"/>
              </a:rPr>
              <a:t>Interferometric data can also be collected in the repeat pass mode (RPI). In this mode two spatially close radar observations of the same scene are made separated in time. The time interval may range from seconds to years. The two observations may be made different sensors provided they have nearly identical radar system parameters.</a:t>
            </a:r>
          </a:p>
        </p:txBody>
      </p:sp>
      <p:grpSp>
        <p:nvGrpSpPr>
          <p:cNvPr id="100357" name="Group 5"/>
          <p:cNvGrpSpPr>
            <a:grpSpLocks/>
          </p:cNvGrpSpPr>
          <p:nvPr/>
        </p:nvGrpSpPr>
        <p:grpSpPr bwMode="auto">
          <a:xfrm>
            <a:off x="5314950" y="5607050"/>
            <a:ext cx="165100" cy="533400"/>
            <a:chOff x="0" y="0"/>
            <a:chExt cx="104" cy="336"/>
          </a:xfrm>
        </p:grpSpPr>
        <p:sp>
          <p:nvSpPr>
            <p:cNvPr id="100376" name="Rectangle 6"/>
            <p:cNvSpPr>
              <a:spLocks/>
            </p:cNvSpPr>
            <p:nvPr/>
          </p:nvSpPr>
          <p:spPr bwMode="auto">
            <a:xfrm>
              <a:off x="40" y="240"/>
              <a:ext cx="24" cy="96"/>
            </a:xfrm>
            <a:prstGeom prst="rect">
              <a:avLst/>
            </a:prstGeom>
            <a:solidFill>
              <a:srgbClr val="372000"/>
            </a:solidFill>
            <a:ln w="12700">
              <a:solidFill>
                <a:schemeClr val="tx1"/>
              </a:solidFill>
              <a:miter lim="800000"/>
              <a:headEnd/>
              <a:tailEnd/>
            </a:ln>
          </p:spPr>
          <p:txBody>
            <a:bodyPr lIns="0" tIns="0" rIns="0" bIns="0"/>
            <a:lstStyle/>
            <a:p>
              <a:endParaRPr lang="en-US"/>
            </a:p>
          </p:txBody>
        </p:sp>
        <p:sp>
          <p:nvSpPr>
            <p:cNvPr id="100377" name="AutoShape 7"/>
            <p:cNvSpPr>
              <a:spLocks/>
            </p:cNvSpPr>
            <p:nvPr/>
          </p:nvSpPr>
          <p:spPr bwMode="auto">
            <a:xfrm>
              <a:off x="0" y="0"/>
              <a:ext cx="104" cy="232"/>
            </a:xfrm>
            <a:custGeom>
              <a:avLst/>
              <a:gdLst>
                <a:gd name="T0" fmla="*/ 0 w 21600"/>
                <a:gd name="T1" fmla="*/ 0 h 21600"/>
                <a:gd name="T2" fmla="*/ 21600 w 21600"/>
                <a:gd name="T3" fmla="*/ 21600 h 21600"/>
              </a:gdLst>
              <a:ahLst/>
              <a:cxnLst/>
              <a:rect l="T0" t="T1" r="T2" b="T3"/>
              <a:pathLst>
                <a:path w="21600" h="21600">
                  <a:moveTo>
                    <a:pt x="10799" y="0"/>
                  </a:moveTo>
                  <a:lnTo>
                    <a:pt x="0" y="21600"/>
                  </a:lnTo>
                  <a:lnTo>
                    <a:pt x="21600" y="21600"/>
                  </a:lnTo>
                  <a:close/>
                  <a:moveTo>
                    <a:pt x="10799" y="0"/>
                  </a:moveTo>
                </a:path>
              </a:pathLst>
            </a:custGeom>
            <a:solidFill>
              <a:srgbClr val="3333CC"/>
            </a:solidFill>
            <a:ln w="12700">
              <a:solidFill>
                <a:schemeClr val="tx1"/>
              </a:solidFill>
              <a:miter lim="800000"/>
              <a:headEnd/>
              <a:tailEnd/>
            </a:ln>
          </p:spPr>
          <p:txBody>
            <a:bodyPr lIns="0" tIns="0" rIns="0" bIns="0"/>
            <a:lstStyle/>
            <a:p>
              <a:endParaRPr lang="en-US"/>
            </a:p>
          </p:txBody>
        </p:sp>
      </p:grpSp>
      <p:pic>
        <p:nvPicPr>
          <p:cNvPr id="100358"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4838700"/>
            <a:ext cx="22860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0359"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4203700"/>
            <a:ext cx="20320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0360" name="Line 10"/>
          <p:cNvSpPr>
            <a:spLocks noChangeShapeType="1"/>
          </p:cNvSpPr>
          <p:nvPr/>
        </p:nvSpPr>
        <p:spPr bwMode="auto">
          <a:xfrm>
            <a:off x="3117850" y="5416550"/>
            <a:ext cx="1778000" cy="3175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0361" name="Line 11"/>
          <p:cNvSpPr>
            <a:spLocks noChangeShapeType="1"/>
          </p:cNvSpPr>
          <p:nvPr/>
        </p:nvSpPr>
        <p:spPr bwMode="auto">
          <a:xfrm rot="10800000">
            <a:off x="2933700" y="5613400"/>
            <a:ext cx="1968500" cy="3683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0362" name="Line 12"/>
          <p:cNvSpPr>
            <a:spLocks noChangeShapeType="1"/>
          </p:cNvSpPr>
          <p:nvPr/>
        </p:nvSpPr>
        <p:spPr bwMode="auto">
          <a:xfrm rot="10800000">
            <a:off x="3771900" y="4051300"/>
            <a:ext cx="1689100" cy="1371600"/>
          </a:xfrm>
          <a:prstGeom prst="line">
            <a:avLst/>
          </a:prstGeom>
          <a:noFill/>
          <a:ln w="1270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00363" name="Line 13"/>
          <p:cNvSpPr>
            <a:spLocks noChangeShapeType="1"/>
          </p:cNvSpPr>
          <p:nvPr/>
        </p:nvSpPr>
        <p:spPr bwMode="auto">
          <a:xfrm rot="10800000">
            <a:off x="3962400" y="3810000"/>
            <a:ext cx="1689100" cy="13716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00364" name="Group 14"/>
          <p:cNvGrpSpPr>
            <a:grpSpLocks/>
          </p:cNvGrpSpPr>
          <p:nvPr/>
        </p:nvGrpSpPr>
        <p:grpSpPr bwMode="auto">
          <a:xfrm>
            <a:off x="460375" y="4318000"/>
            <a:ext cx="1647825" cy="1111250"/>
            <a:chOff x="0" y="0"/>
            <a:chExt cx="1038" cy="700"/>
          </a:xfrm>
        </p:grpSpPr>
        <p:pic>
          <p:nvPicPr>
            <p:cNvPr id="100374" name="Picture 1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38" cy="6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0375" name="Rectangle 16"/>
            <p:cNvSpPr>
              <a:spLocks/>
            </p:cNvSpPr>
            <p:nvPr/>
          </p:nvSpPr>
          <p:spPr bwMode="auto">
            <a:xfrm>
              <a:off x="338" y="364"/>
              <a:ext cx="664" cy="336"/>
            </a:xfrm>
            <a:prstGeom prst="rect">
              <a:avLst/>
            </a:prstGeom>
            <a:solidFill>
              <a:srgbClr val="FFFFFF"/>
            </a:solidFill>
            <a:ln w="12700">
              <a:solidFill>
                <a:srgbClr val="FFFFFF"/>
              </a:solidFill>
              <a:miter lim="800000"/>
              <a:headEnd/>
              <a:tailEnd/>
            </a:ln>
          </p:spPr>
          <p:txBody>
            <a:bodyPr lIns="0" tIns="0" rIns="0" bIns="0"/>
            <a:lstStyle/>
            <a:p>
              <a:endParaRPr lang="en-US"/>
            </a:p>
          </p:txBody>
        </p:sp>
      </p:grpSp>
      <p:grpSp>
        <p:nvGrpSpPr>
          <p:cNvPr id="100365" name="Group 17"/>
          <p:cNvGrpSpPr>
            <a:grpSpLocks/>
          </p:cNvGrpSpPr>
          <p:nvPr/>
        </p:nvGrpSpPr>
        <p:grpSpPr bwMode="auto">
          <a:xfrm>
            <a:off x="1984375" y="2679700"/>
            <a:ext cx="1647825" cy="1111250"/>
            <a:chOff x="0" y="0"/>
            <a:chExt cx="1038" cy="700"/>
          </a:xfrm>
        </p:grpSpPr>
        <p:pic>
          <p:nvPicPr>
            <p:cNvPr id="100372" name="Picture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38" cy="6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0373" name="Rectangle 19"/>
            <p:cNvSpPr>
              <a:spLocks/>
            </p:cNvSpPr>
            <p:nvPr/>
          </p:nvSpPr>
          <p:spPr bwMode="auto">
            <a:xfrm>
              <a:off x="338" y="364"/>
              <a:ext cx="664" cy="336"/>
            </a:xfrm>
            <a:prstGeom prst="rect">
              <a:avLst/>
            </a:prstGeom>
            <a:solidFill>
              <a:srgbClr val="FFFFFF"/>
            </a:solidFill>
            <a:ln w="12700">
              <a:solidFill>
                <a:srgbClr val="FFFFFF"/>
              </a:solidFill>
              <a:miter lim="800000"/>
              <a:headEnd/>
              <a:tailEnd/>
            </a:ln>
          </p:spPr>
          <p:txBody>
            <a:bodyPr lIns="0" tIns="0" rIns="0" bIns="0"/>
            <a:lstStyle/>
            <a:p>
              <a:endParaRPr lang="en-US"/>
            </a:p>
          </p:txBody>
        </p:sp>
      </p:grpSp>
      <p:sp>
        <p:nvSpPr>
          <p:cNvPr id="100366" name="Rectangle 20"/>
          <p:cNvSpPr>
            <a:spLocks/>
          </p:cNvSpPr>
          <p:nvPr/>
        </p:nvSpPr>
        <p:spPr bwMode="auto">
          <a:xfrm>
            <a:off x="3268663" y="2794000"/>
            <a:ext cx="526415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sz="2000">
                <a:solidFill>
                  <a:schemeClr val="tx1"/>
                </a:solidFill>
                <a:latin typeface="Helvetica" charset="0"/>
                <a:cs typeface="Helvetica" charset="0"/>
                <a:sym typeface="Helvetica" charset="0"/>
              </a:rPr>
              <a:t>Second observation made at some later time.</a:t>
            </a:r>
          </a:p>
        </p:txBody>
      </p:sp>
      <p:sp>
        <p:nvSpPr>
          <p:cNvPr id="100367" name="Line 21"/>
          <p:cNvSpPr>
            <a:spLocks noChangeShapeType="1"/>
          </p:cNvSpPr>
          <p:nvPr/>
        </p:nvSpPr>
        <p:spPr bwMode="auto">
          <a:xfrm>
            <a:off x="2425700" y="3238500"/>
            <a:ext cx="2959100" cy="23749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0368" name="Line 22"/>
          <p:cNvSpPr>
            <a:spLocks noChangeShapeType="1"/>
          </p:cNvSpPr>
          <p:nvPr/>
        </p:nvSpPr>
        <p:spPr bwMode="auto">
          <a:xfrm>
            <a:off x="965200" y="4889500"/>
            <a:ext cx="4432300" cy="7366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100369"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7200" y="3429000"/>
            <a:ext cx="2997200" cy="123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0370" name="TextBox 25"/>
          <p:cNvSpPr txBox="1">
            <a:spLocks noChangeArrowheads="1"/>
          </p:cNvSpPr>
          <p:nvPr/>
        </p:nvSpPr>
        <p:spPr bwMode="auto">
          <a:xfrm>
            <a:off x="5257800" y="348615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graphicFrame>
        <p:nvGraphicFramePr>
          <p:cNvPr id="100354" name="Object 2"/>
          <p:cNvGraphicFramePr>
            <a:graphicFrameLocks noChangeAspect="1"/>
          </p:cNvGraphicFramePr>
          <p:nvPr/>
        </p:nvGraphicFramePr>
        <p:xfrm>
          <a:off x="7543800" y="4357688"/>
          <a:ext cx="1330325" cy="962025"/>
        </p:xfrm>
        <a:graphic>
          <a:graphicData uri="http://schemas.openxmlformats.org/presentationml/2006/ole">
            <mc:AlternateContent xmlns:mc="http://schemas.openxmlformats.org/markup-compatibility/2006">
              <mc:Choice xmlns:v="urn:schemas-microsoft-com:vml" Requires="v">
                <p:oleObj spid="_x0000_s100432" name="Equation" r:id="rId7" imgW="825500" imgH="596900" progId="Equation.3">
                  <p:embed/>
                </p:oleObj>
              </mc:Choice>
              <mc:Fallback>
                <p:oleObj name="Equation" r:id="rId7" imgW="825500" imgH="5969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4357688"/>
                        <a:ext cx="1330325" cy="9620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0371" name="Rectangle 25"/>
          <p:cNvSpPr>
            <a:spLocks noChangeArrowheads="1"/>
          </p:cNvSpPr>
          <p:nvPr/>
        </p:nvSpPr>
        <p:spPr bwMode="auto">
          <a:xfrm>
            <a:off x="7467600" y="4305300"/>
            <a:ext cx="1524000" cy="1066800"/>
          </a:xfrm>
          <a:prstGeom prst="rect">
            <a:avLst/>
          </a:prstGeom>
          <a:noFill/>
          <a:ln w="12700">
            <a:solidFill>
              <a:srgbClr val="000000">
                <a:alpha val="41176"/>
              </a:srgbClr>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3"/>
          <p:cNvSpPr>
            <a:spLocks noGrp="1" noChangeArrowheads="1"/>
          </p:cNvSpPr>
          <p:nvPr>
            <p:ph type="title"/>
          </p:nvPr>
        </p:nvSpPr>
        <p:spPr>
          <a:xfrm>
            <a:off x="685800" y="609600"/>
            <a:ext cx="7772400" cy="1143000"/>
          </a:xfrm>
        </p:spPr>
        <p:txBody>
          <a:bodyPr rIns="39686"/>
          <a:lstStyle/>
          <a:p>
            <a:pPr marL="38100" indent="0" eaLnBrk="1" hangingPunct="1"/>
            <a:r>
              <a:rPr lang="en-US" sz="3200">
                <a:latin typeface="Helvetica" charset="0"/>
                <a:ea typeface="ヒラギノ角ゴ Pro W6" charset="0"/>
                <a:cs typeface="ヒラギノ角ゴ Pro W6" charset="0"/>
              </a:rPr>
              <a:t>Differential Interferometry</a:t>
            </a:r>
          </a:p>
        </p:txBody>
      </p:sp>
      <p:sp>
        <p:nvSpPr>
          <p:cNvPr id="101381" name="Rectangle 4"/>
          <p:cNvSpPr>
            <a:spLocks noGrp="1" noChangeArrowheads="1"/>
          </p:cNvSpPr>
          <p:nvPr>
            <p:ph type="body" idx="1"/>
          </p:nvPr>
        </p:nvSpPr>
        <p:spPr>
          <a:xfrm>
            <a:off x="633413" y="1676400"/>
            <a:ext cx="7772400" cy="1066800"/>
          </a:xfrm>
        </p:spPr>
        <p:txBody>
          <a:bodyPr rIns="39686"/>
          <a:lstStyle/>
          <a:p>
            <a:pPr marL="381000" eaLnBrk="1" hangingPunct="1">
              <a:buFont typeface="Helvetica" charset="0"/>
              <a:buNone/>
            </a:pPr>
            <a:r>
              <a:rPr lang="en-US" sz="2000">
                <a:latin typeface="Helvetica" charset="0"/>
                <a:ea typeface="ヒラギノ角ゴ Pro W3" charset="0"/>
                <a:cs typeface="ヒラギノ角ゴ Pro W3" charset="0"/>
              </a:rPr>
              <a:t>When two observations are made from the same location in space but at different times, the interferometric phase is proportional to any change in the range of a surface feature directly.</a:t>
            </a:r>
          </a:p>
        </p:txBody>
      </p:sp>
      <p:sp>
        <p:nvSpPr>
          <p:cNvPr id="101382" name="AutoShape 5"/>
          <p:cNvSpPr>
            <a:spLocks/>
          </p:cNvSpPr>
          <p:nvPr/>
        </p:nvSpPr>
        <p:spPr bwMode="auto">
          <a:xfrm rot="-2640000">
            <a:off x="942975" y="3660775"/>
            <a:ext cx="304800" cy="123825"/>
          </a:xfrm>
          <a:custGeom>
            <a:avLst/>
            <a:gdLst>
              <a:gd name="T0" fmla="*/ 0 w 21600"/>
              <a:gd name="T1" fmla="*/ 0 h 21600"/>
              <a:gd name="T2" fmla="*/ 21600 w 21600"/>
              <a:gd name="T3" fmla="*/ 21600 h 21600"/>
            </a:gdLst>
            <a:ahLst/>
            <a:cxnLst/>
            <a:rect l="T0" t="T1" r="T2" b="T3"/>
            <a:pathLst>
              <a:path w="21600" h="21600">
                <a:moveTo>
                  <a:pt x="5400" y="21600"/>
                </a:moveTo>
                <a:cubicBezTo>
                  <a:pt x="5400" y="15635"/>
                  <a:pt x="7818" y="10800"/>
                  <a:pt x="10800" y="10800"/>
                </a:cubicBezTo>
                <a:cubicBezTo>
                  <a:pt x="13782" y="10800"/>
                  <a:pt x="16200" y="15635"/>
                  <a:pt x="16200" y="21600"/>
                </a:cubicBezTo>
                <a:lnTo>
                  <a:pt x="21600" y="21600"/>
                </a:lnTo>
                <a:cubicBezTo>
                  <a:pt x="21600" y="9671"/>
                  <a:pt x="16765" y="0"/>
                  <a:pt x="10800" y="0"/>
                </a:cubicBezTo>
                <a:cubicBezTo>
                  <a:pt x="4835" y="0"/>
                  <a:pt x="0" y="9671"/>
                  <a:pt x="0" y="21600"/>
                </a:cubicBezTo>
                <a:close/>
                <a:moveTo>
                  <a:pt x="5400" y="21600"/>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101383" name="AutoShape 6"/>
          <p:cNvSpPr>
            <a:spLocks/>
          </p:cNvSpPr>
          <p:nvPr/>
        </p:nvSpPr>
        <p:spPr bwMode="auto">
          <a:xfrm rot="-2640000">
            <a:off x="873125" y="3584575"/>
            <a:ext cx="303213" cy="123825"/>
          </a:xfrm>
          <a:custGeom>
            <a:avLst/>
            <a:gdLst>
              <a:gd name="T0" fmla="*/ 0 w 21600"/>
              <a:gd name="T1" fmla="*/ 0 h 21600"/>
              <a:gd name="T2" fmla="*/ 21600 w 21600"/>
              <a:gd name="T3" fmla="*/ 21600 h 21600"/>
            </a:gdLst>
            <a:ahLst/>
            <a:cxnLst/>
            <a:rect l="T0" t="T1" r="T2" b="T3"/>
            <a:pathLst>
              <a:path w="21600" h="21600">
                <a:moveTo>
                  <a:pt x="5400" y="21600"/>
                </a:moveTo>
                <a:cubicBezTo>
                  <a:pt x="5400" y="15635"/>
                  <a:pt x="7818" y="10800"/>
                  <a:pt x="10800" y="10800"/>
                </a:cubicBezTo>
                <a:cubicBezTo>
                  <a:pt x="13782" y="10800"/>
                  <a:pt x="16200" y="15635"/>
                  <a:pt x="16200" y="21600"/>
                </a:cubicBezTo>
                <a:lnTo>
                  <a:pt x="21600" y="21600"/>
                </a:lnTo>
                <a:cubicBezTo>
                  <a:pt x="21600" y="9671"/>
                  <a:pt x="16765" y="0"/>
                  <a:pt x="10800" y="0"/>
                </a:cubicBezTo>
                <a:cubicBezTo>
                  <a:pt x="4835" y="0"/>
                  <a:pt x="0" y="9671"/>
                  <a:pt x="0" y="21600"/>
                </a:cubicBezTo>
                <a:close/>
                <a:moveTo>
                  <a:pt x="5400" y="21600"/>
                </a:moveTo>
              </a:path>
            </a:pathLst>
          </a:custGeom>
          <a:solidFill>
            <a:srgbClr val="000000"/>
          </a:solidFill>
          <a:ln w="12700">
            <a:solidFill>
              <a:schemeClr val="tx1"/>
            </a:solidFill>
            <a:miter lim="800000"/>
            <a:headEnd/>
            <a:tailEnd/>
          </a:ln>
        </p:spPr>
        <p:txBody>
          <a:bodyPr lIns="0" tIns="0" rIns="0" bIns="0"/>
          <a:lstStyle/>
          <a:p>
            <a:endParaRPr lang="en-US"/>
          </a:p>
        </p:txBody>
      </p:sp>
      <p:grpSp>
        <p:nvGrpSpPr>
          <p:cNvPr id="101384" name="Group 7"/>
          <p:cNvGrpSpPr>
            <a:grpSpLocks/>
          </p:cNvGrpSpPr>
          <p:nvPr/>
        </p:nvGrpSpPr>
        <p:grpSpPr bwMode="auto">
          <a:xfrm>
            <a:off x="4221163" y="5715000"/>
            <a:ext cx="352425" cy="304800"/>
            <a:chOff x="0" y="0"/>
            <a:chExt cx="222" cy="192"/>
          </a:xfrm>
        </p:grpSpPr>
        <p:sp>
          <p:nvSpPr>
            <p:cNvPr id="101399" name="AutoShape 8"/>
            <p:cNvSpPr>
              <a:spLocks/>
            </p:cNvSpPr>
            <p:nvPr/>
          </p:nvSpPr>
          <p:spPr bwMode="auto">
            <a:xfrm>
              <a:off x="0" y="0"/>
              <a:ext cx="222" cy="192"/>
            </a:xfrm>
            <a:custGeom>
              <a:avLst/>
              <a:gdLst>
                <a:gd name="T0" fmla="*/ 0 w 21600"/>
                <a:gd name="T1" fmla="*/ 0 h 21600"/>
                <a:gd name="T2" fmla="*/ 21600 w 21600"/>
                <a:gd name="T3" fmla="*/ 21600 h 21600"/>
              </a:gdLst>
              <a:ahLst/>
              <a:cxnLst/>
              <a:rect l="T0" t="T1" r="T2" b="T3"/>
              <a:pathLst>
                <a:path w="21600" h="21600">
                  <a:moveTo>
                    <a:pt x="10800" y="0"/>
                  </a:moveTo>
                  <a:lnTo>
                    <a:pt x="21600" y="21600"/>
                  </a:lnTo>
                  <a:lnTo>
                    <a:pt x="0" y="21600"/>
                  </a:lnTo>
                  <a:close/>
                  <a:moveTo>
                    <a:pt x="1080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01400" name="Rectangle 9"/>
            <p:cNvSpPr>
              <a:spLocks/>
            </p:cNvSpPr>
            <p:nvPr/>
          </p:nvSpPr>
          <p:spPr bwMode="auto">
            <a:xfrm>
              <a:off x="55" y="96"/>
              <a:ext cx="111"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endParaRPr lang="en-US"/>
            </a:p>
          </p:txBody>
        </p:sp>
      </p:grpSp>
      <p:sp>
        <p:nvSpPr>
          <p:cNvPr id="101385" name="AutoShape 10"/>
          <p:cNvSpPr>
            <a:spLocks/>
          </p:cNvSpPr>
          <p:nvPr/>
        </p:nvSpPr>
        <p:spPr bwMode="auto">
          <a:xfrm>
            <a:off x="4714875" y="5715000"/>
            <a:ext cx="350838" cy="304800"/>
          </a:xfrm>
          <a:custGeom>
            <a:avLst/>
            <a:gdLst>
              <a:gd name="T0" fmla="*/ 0 w 21600"/>
              <a:gd name="T1" fmla="*/ 0 h 21600"/>
              <a:gd name="T2" fmla="*/ 21600 w 21600"/>
              <a:gd name="T3" fmla="*/ 21600 h 21600"/>
            </a:gdLst>
            <a:ahLst/>
            <a:cxnLst/>
            <a:rect l="T0" t="T1" r="T2" b="T3"/>
            <a:pathLst>
              <a:path w="21600" h="21600">
                <a:moveTo>
                  <a:pt x="10800" y="0"/>
                </a:moveTo>
                <a:lnTo>
                  <a:pt x="21600" y="21600"/>
                </a:lnTo>
                <a:lnTo>
                  <a:pt x="0" y="21600"/>
                </a:lnTo>
                <a:close/>
                <a:moveTo>
                  <a:pt x="10800" y="0"/>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101386" name="Line 11"/>
          <p:cNvSpPr>
            <a:spLocks noChangeShapeType="1"/>
          </p:cNvSpPr>
          <p:nvPr/>
        </p:nvSpPr>
        <p:spPr bwMode="auto">
          <a:xfrm>
            <a:off x="1195388" y="3810000"/>
            <a:ext cx="3097212" cy="19812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1387" name="Line 12"/>
          <p:cNvSpPr>
            <a:spLocks noChangeShapeType="1"/>
          </p:cNvSpPr>
          <p:nvPr/>
        </p:nvSpPr>
        <p:spPr bwMode="auto">
          <a:xfrm>
            <a:off x="1195388" y="3810000"/>
            <a:ext cx="3659187" cy="19812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101388"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3733800"/>
            <a:ext cx="1952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1389" name="Picture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505200"/>
            <a:ext cx="217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1390" name="Line 16"/>
          <p:cNvSpPr>
            <a:spLocks noChangeShapeType="1"/>
          </p:cNvSpPr>
          <p:nvPr/>
        </p:nvSpPr>
        <p:spPr bwMode="auto">
          <a:xfrm flipH="1">
            <a:off x="4503738" y="5257800"/>
            <a:ext cx="139700" cy="2286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1391" name="Line 17"/>
          <p:cNvSpPr>
            <a:spLocks noChangeShapeType="1"/>
          </p:cNvSpPr>
          <p:nvPr/>
        </p:nvSpPr>
        <p:spPr bwMode="auto">
          <a:xfrm flipH="1">
            <a:off x="4926013" y="5486400"/>
            <a:ext cx="139700" cy="2286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101392" name="Picture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688" y="4876800"/>
            <a:ext cx="836612"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1393" name="Line 19"/>
          <p:cNvSpPr>
            <a:spLocks noChangeShapeType="1"/>
          </p:cNvSpPr>
          <p:nvPr/>
        </p:nvSpPr>
        <p:spPr bwMode="auto">
          <a:xfrm>
            <a:off x="4714875" y="5181600"/>
            <a:ext cx="350838"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01394" name="Picture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900" y="4800600"/>
            <a:ext cx="457200"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1395" name="Picture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4988" y="4572000"/>
            <a:ext cx="5334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1396"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6019800"/>
            <a:ext cx="1952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1397" name="Picture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6788" y="6019800"/>
            <a:ext cx="217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1398" name="Line 24"/>
          <p:cNvSpPr>
            <a:spLocks noChangeShapeType="1"/>
          </p:cNvSpPr>
          <p:nvPr/>
        </p:nvSpPr>
        <p:spPr bwMode="auto">
          <a:xfrm>
            <a:off x="4364038" y="6553200"/>
            <a:ext cx="490537" cy="1588"/>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graphicFrame>
        <p:nvGraphicFramePr>
          <p:cNvPr id="101378" name="Object 2"/>
          <p:cNvGraphicFramePr>
            <a:graphicFrameLocks noChangeAspect="1"/>
          </p:cNvGraphicFramePr>
          <p:nvPr/>
        </p:nvGraphicFramePr>
        <p:xfrm>
          <a:off x="4205288" y="3289300"/>
          <a:ext cx="4094162" cy="647700"/>
        </p:xfrm>
        <a:graphic>
          <a:graphicData uri="http://schemas.openxmlformats.org/presentationml/2006/ole">
            <mc:AlternateContent xmlns:mc="http://schemas.openxmlformats.org/markup-compatibility/2006">
              <mc:Choice xmlns:v="urn:schemas-microsoft-com:vml" Requires="v">
                <p:oleObj spid="_x0000_s101503" name="Equation" r:id="rId8" imgW="2247900" imgH="355600" progId="Equation.3">
                  <p:embed/>
                </p:oleObj>
              </mc:Choice>
              <mc:Fallback>
                <p:oleObj name="Equation" r:id="rId8" imgW="2247900" imgH="35560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5288" y="3289300"/>
                        <a:ext cx="4094162" cy="64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1379" name="Object 3"/>
          <p:cNvGraphicFramePr>
            <a:graphicFrameLocks noChangeAspect="1"/>
          </p:cNvGraphicFramePr>
          <p:nvPr/>
        </p:nvGraphicFramePr>
        <p:xfrm>
          <a:off x="5853113" y="4154488"/>
          <a:ext cx="2732087" cy="2640012"/>
        </p:xfrm>
        <a:graphic>
          <a:graphicData uri="http://schemas.openxmlformats.org/presentationml/2006/ole">
            <mc:AlternateContent xmlns:mc="http://schemas.openxmlformats.org/markup-compatibility/2006">
              <mc:Choice xmlns:v="urn:schemas-microsoft-com:vml" Requires="v">
                <p:oleObj spid="_x0000_s101504" name="Image" r:id="rId10" imgW="2223791" imgH="2147547" progId="">
                  <p:embed/>
                </p:oleObj>
              </mc:Choice>
              <mc:Fallback>
                <p:oleObj name="Image" r:id="rId10" imgW="2223791" imgH="2147547" progId="">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3113" y="4154488"/>
                        <a:ext cx="2732087" cy="2640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title"/>
          </p:nvPr>
        </p:nvSpPr>
        <p:spPr>
          <a:xfrm>
            <a:off x="792163" y="-28575"/>
            <a:ext cx="7302500" cy="1104900"/>
          </a:xfrm>
        </p:spPr>
        <p:txBody>
          <a:bodyPr rIns="39686"/>
          <a:lstStyle/>
          <a:p>
            <a:pPr marL="38100" indent="0" eaLnBrk="1" hangingPunct="1"/>
            <a:r>
              <a:rPr lang="en-US" sz="3200">
                <a:latin typeface="Helvetica" charset="0"/>
                <a:ea typeface="ヒラギノ角ゴ Pro W6" charset="0"/>
                <a:cs typeface="ヒラギノ角ゴ Pro W6" charset="0"/>
              </a:rPr>
              <a:t>Differential Interferometric Phase</a:t>
            </a:r>
          </a:p>
        </p:txBody>
      </p:sp>
      <p:sp>
        <p:nvSpPr>
          <p:cNvPr id="102403" name="Line 4"/>
          <p:cNvSpPr>
            <a:spLocks noChangeShapeType="1"/>
          </p:cNvSpPr>
          <p:nvPr/>
        </p:nvSpPr>
        <p:spPr bwMode="auto">
          <a:xfrm>
            <a:off x="773113" y="1347788"/>
            <a:ext cx="0" cy="344328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04" name="Line 5"/>
          <p:cNvSpPr>
            <a:spLocks noChangeShapeType="1"/>
          </p:cNvSpPr>
          <p:nvPr/>
        </p:nvSpPr>
        <p:spPr bwMode="auto">
          <a:xfrm>
            <a:off x="798513" y="4803775"/>
            <a:ext cx="3163887" cy="1588"/>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05" name="Line 6"/>
          <p:cNvSpPr>
            <a:spLocks noChangeShapeType="1"/>
          </p:cNvSpPr>
          <p:nvPr/>
        </p:nvSpPr>
        <p:spPr bwMode="auto">
          <a:xfrm rot="10800000" flipH="1">
            <a:off x="3049588" y="4649788"/>
            <a:ext cx="1587" cy="169862"/>
          </a:xfrm>
          <a:prstGeom prst="line">
            <a:avLst/>
          </a:prstGeom>
          <a:noFill/>
          <a:ln w="508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406" name="Line 7"/>
          <p:cNvSpPr>
            <a:spLocks noChangeShapeType="1"/>
          </p:cNvSpPr>
          <p:nvPr/>
        </p:nvSpPr>
        <p:spPr bwMode="auto">
          <a:xfrm rot="10800000" flipH="1">
            <a:off x="796925" y="1100138"/>
            <a:ext cx="1457325" cy="73660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407" name="Line 8"/>
          <p:cNvSpPr>
            <a:spLocks noChangeShapeType="1"/>
          </p:cNvSpPr>
          <p:nvPr/>
        </p:nvSpPr>
        <p:spPr bwMode="auto">
          <a:xfrm>
            <a:off x="785813" y="1849438"/>
            <a:ext cx="2259012" cy="2795587"/>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408" name="Line 9"/>
          <p:cNvSpPr>
            <a:spLocks noChangeShapeType="1"/>
          </p:cNvSpPr>
          <p:nvPr/>
        </p:nvSpPr>
        <p:spPr bwMode="auto">
          <a:xfrm>
            <a:off x="2290763" y="1112838"/>
            <a:ext cx="1052512" cy="2936875"/>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409" name="Line 10"/>
          <p:cNvSpPr>
            <a:spLocks noChangeShapeType="1"/>
          </p:cNvSpPr>
          <p:nvPr/>
        </p:nvSpPr>
        <p:spPr bwMode="auto">
          <a:xfrm>
            <a:off x="785813" y="1858963"/>
            <a:ext cx="2417762" cy="1587"/>
          </a:xfrm>
          <a:prstGeom prst="line">
            <a:avLst/>
          </a:prstGeom>
          <a:noFill/>
          <a:ln w="2540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02410" name="Group 11"/>
          <p:cNvGrpSpPr>
            <a:grpSpLocks/>
          </p:cNvGrpSpPr>
          <p:nvPr/>
        </p:nvGrpSpPr>
        <p:grpSpPr bwMode="auto">
          <a:xfrm>
            <a:off x="1071563" y="1706563"/>
            <a:ext cx="90487" cy="153987"/>
            <a:chOff x="0" y="0"/>
            <a:chExt cx="56" cy="97"/>
          </a:xfrm>
        </p:grpSpPr>
        <p:sp>
          <p:nvSpPr>
            <p:cNvPr id="102441" name="AutoShape 12"/>
            <p:cNvSpPr>
              <a:spLocks/>
            </p:cNvSpPr>
            <p:nvPr/>
          </p:nvSpPr>
          <p:spPr bwMode="auto">
            <a:xfrm>
              <a:off x="0" y="0"/>
              <a:ext cx="56" cy="97"/>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02442" name="AutoShape 13"/>
            <p:cNvSpPr>
              <a:spLocks/>
            </p:cNvSpPr>
            <p:nvPr/>
          </p:nvSpPr>
          <p:spPr bwMode="auto">
            <a:xfrm>
              <a:off x="0" y="0"/>
              <a:ext cx="56" cy="97"/>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lnTo>
                    <a:pt x="0" y="21600"/>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sp>
        <p:nvSpPr>
          <p:cNvPr id="102411" name="Rectangle 14"/>
          <p:cNvSpPr>
            <a:spLocks/>
          </p:cNvSpPr>
          <p:nvPr/>
        </p:nvSpPr>
        <p:spPr bwMode="auto">
          <a:xfrm>
            <a:off x="1189038" y="1458913"/>
            <a:ext cx="3460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latin typeface="Symbol" charset="0"/>
                <a:cs typeface="Symbol" charset="0"/>
                <a:sym typeface="Symbol" charset="0"/>
              </a:rPr>
              <a:t>α</a:t>
            </a:r>
          </a:p>
        </p:txBody>
      </p:sp>
      <p:pic>
        <p:nvPicPr>
          <p:cNvPr id="102412" name="Picture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8" y="1741488"/>
            <a:ext cx="215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13" name="Picture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813" y="846138"/>
            <a:ext cx="228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14"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475" y="1174750"/>
            <a:ext cx="16510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15" name="Picture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8138" y="2551113"/>
            <a:ext cx="215900"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16" name="Picture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8550" y="2414588"/>
            <a:ext cx="177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17"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9675" y="3201988"/>
            <a:ext cx="6731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18" name="Picture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163" y="2578100"/>
            <a:ext cx="7112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19" name="Picture 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850" y="4549775"/>
            <a:ext cx="1778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2420" name="Rectangle 23"/>
          <p:cNvSpPr>
            <a:spLocks/>
          </p:cNvSpPr>
          <p:nvPr/>
        </p:nvSpPr>
        <p:spPr bwMode="auto">
          <a:xfrm>
            <a:off x="738188" y="2046288"/>
            <a:ext cx="31432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latin typeface="Symbol" charset="0"/>
                <a:cs typeface="Symbol" charset="0"/>
                <a:sym typeface="Symbol" charset="0"/>
              </a:rPr>
              <a:t>θ</a:t>
            </a:r>
          </a:p>
        </p:txBody>
      </p:sp>
      <p:grpSp>
        <p:nvGrpSpPr>
          <p:cNvPr id="102421" name="Group 24"/>
          <p:cNvGrpSpPr>
            <a:grpSpLocks/>
          </p:cNvGrpSpPr>
          <p:nvPr/>
        </p:nvGrpSpPr>
        <p:grpSpPr bwMode="auto">
          <a:xfrm>
            <a:off x="762000" y="2403475"/>
            <a:ext cx="474663" cy="206375"/>
            <a:chOff x="0" y="0"/>
            <a:chExt cx="299" cy="130"/>
          </a:xfrm>
        </p:grpSpPr>
        <p:sp>
          <p:nvSpPr>
            <p:cNvPr id="102439" name="AutoShape 25"/>
            <p:cNvSpPr>
              <a:spLocks/>
            </p:cNvSpPr>
            <p:nvPr/>
          </p:nvSpPr>
          <p:spPr bwMode="auto">
            <a:xfrm>
              <a:off x="0" y="0"/>
              <a:ext cx="299" cy="130"/>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02440" name="AutoShape 26"/>
            <p:cNvSpPr>
              <a:spLocks/>
            </p:cNvSpPr>
            <p:nvPr/>
          </p:nvSpPr>
          <p:spPr bwMode="auto">
            <a:xfrm>
              <a:off x="0" y="0"/>
              <a:ext cx="299" cy="130"/>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lnTo>
                    <a:pt x="0" y="0"/>
                  </a:lnTo>
                  <a:close/>
                  <a:moveTo>
                    <a:pt x="2160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pic>
        <p:nvPicPr>
          <p:cNvPr id="102422" name="Picture 2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9363" y="5051425"/>
            <a:ext cx="20447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23" name="Picture 2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038" y="6056313"/>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24" name="Picture 2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10100" y="2058988"/>
            <a:ext cx="23495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25" name="Picture 3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9900" y="1223963"/>
            <a:ext cx="36576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26" name="Picture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3338" y="6035675"/>
            <a:ext cx="13081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2427" name="Rectangle 32"/>
          <p:cNvSpPr>
            <a:spLocks/>
          </p:cNvSpPr>
          <p:nvPr/>
        </p:nvSpPr>
        <p:spPr bwMode="auto">
          <a:xfrm>
            <a:off x="2170113" y="6057900"/>
            <a:ext cx="228600" cy="46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a:solidFill>
                  <a:schemeClr val="tx1"/>
                </a:solidFill>
                <a:cs typeface="Times" charset="0"/>
              </a:rPr>
              <a:t>,</a:t>
            </a:r>
          </a:p>
        </p:txBody>
      </p:sp>
      <p:sp>
        <p:nvSpPr>
          <p:cNvPr id="102428" name="Line 33"/>
          <p:cNvSpPr>
            <a:spLocks noChangeShapeType="1"/>
          </p:cNvSpPr>
          <p:nvPr/>
        </p:nvSpPr>
        <p:spPr bwMode="auto">
          <a:xfrm rot="10800000" flipH="1">
            <a:off x="3040063" y="4051300"/>
            <a:ext cx="304800" cy="596900"/>
          </a:xfrm>
          <a:prstGeom prst="line">
            <a:avLst/>
          </a:prstGeom>
          <a:noFill/>
          <a:ln w="25400">
            <a:solidFill>
              <a:srgbClr val="1E08C9"/>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02429" name="Picture 3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5800" y="4262438"/>
            <a:ext cx="160338"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30" name="Picture 3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03688" y="3043238"/>
            <a:ext cx="440531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31" name="Picture 3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9000" y="5583238"/>
            <a:ext cx="286385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2432" name="Rectangle 37"/>
          <p:cNvSpPr>
            <a:spLocks/>
          </p:cNvSpPr>
          <p:nvPr/>
        </p:nvSpPr>
        <p:spPr bwMode="auto">
          <a:xfrm>
            <a:off x="4178300" y="3862388"/>
            <a:ext cx="16922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Assuming that </a:t>
            </a:r>
          </a:p>
        </p:txBody>
      </p:sp>
      <p:pic>
        <p:nvPicPr>
          <p:cNvPr id="102433" name="Picture 3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8450" y="4497388"/>
            <a:ext cx="1506538" cy="108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2434" name="Picture 3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92688" y="6188075"/>
            <a:ext cx="2570162" cy="49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2435" name="Rectangle 40"/>
          <p:cNvSpPr>
            <a:spLocks/>
          </p:cNvSpPr>
          <p:nvPr/>
        </p:nvSpPr>
        <p:spPr bwMode="auto">
          <a:xfrm>
            <a:off x="4316413" y="5681663"/>
            <a:ext cx="76041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yields</a:t>
            </a:r>
          </a:p>
        </p:txBody>
      </p:sp>
      <p:sp>
        <p:nvSpPr>
          <p:cNvPr id="102436" name="TextBox 41"/>
          <p:cNvSpPr txBox="1">
            <a:spLocks noChangeArrowheads="1"/>
          </p:cNvSpPr>
          <p:nvPr/>
        </p:nvSpPr>
        <p:spPr bwMode="auto">
          <a:xfrm>
            <a:off x="4013200" y="127635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102437" name="TextBox 42"/>
          <p:cNvSpPr txBox="1">
            <a:spLocks noChangeArrowheads="1"/>
          </p:cNvSpPr>
          <p:nvPr/>
        </p:nvSpPr>
        <p:spPr bwMode="auto">
          <a:xfrm>
            <a:off x="3810000" y="3084513"/>
            <a:ext cx="406400" cy="40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102438" name="TextBox 43"/>
          <p:cNvSpPr txBox="1">
            <a:spLocks noChangeArrowheads="1"/>
          </p:cNvSpPr>
          <p:nvPr/>
        </p:nvSpPr>
        <p:spPr bwMode="auto">
          <a:xfrm>
            <a:off x="4699000" y="6202363"/>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title"/>
          </p:nvPr>
        </p:nvSpPr>
        <p:spPr>
          <a:xfrm>
            <a:off x="855663" y="38100"/>
            <a:ext cx="7658100" cy="1079500"/>
          </a:xfrm>
        </p:spPr>
        <p:txBody>
          <a:bodyPr rIns="39686"/>
          <a:lstStyle/>
          <a:p>
            <a:pPr marL="38100" indent="0" eaLnBrk="1" hangingPunct="1"/>
            <a:r>
              <a:rPr lang="en-US" sz="3200">
                <a:latin typeface="Helvetica" charset="0"/>
                <a:ea typeface="ヒラギノ角ゴ Pro W6" charset="0"/>
                <a:cs typeface="ヒラギノ角ゴ Pro W6" charset="0"/>
              </a:rPr>
              <a:t>Differential Interferometry and Topography</a:t>
            </a:r>
          </a:p>
        </p:txBody>
      </p:sp>
      <p:sp>
        <p:nvSpPr>
          <p:cNvPr id="103427" name="Rectangle 4"/>
          <p:cNvSpPr>
            <a:spLocks noGrp="1" noChangeArrowheads="1"/>
          </p:cNvSpPr>
          <p:nvPr>
            <p:ph type="body" idx="1"/>
          </p:nvPr>
        </p:nvSpPr>
        <p:spPr>
          <a:xfrm>
            <a:off x="895350" y="984250"/>
            <a:ext cx="7772400" cy="965200"/>
          </a:xfrm>
        </p:spPr>
        <p:txBody>
          <a:bodyPr rIns="39686"/>
          <a:lstStyle/>
          <a:p>
            <a:pPr marL="206375" indent="-168275" algn="just" eaLnBrk="1" hangingPunct="1">
              <a:lnSpc>
                <a:spcPct val="90000"/>
              </a:lnSpc>
              <a:buFont typeface="Helvetica" charset="0"/>
              <a:buNone/>
            </a:pPr>
            <a:r>
              <a:rPr lang="en-US" sz="1800">
                <a:latin typeface="Helvetica" charset="0"/>
                <a:ea typeface="ヒラギノ角ゴ Pro W3" charset="0"/>
                <a:cs typeface="ヒラギノ角ゴ Pro W3" charset="0"/>
              </a:rPr>
              <a:t>• Generally two observations are made from different locations in space and at different times, so the interferometric phase is proportional to topography and topographic change.</a:t>
            </a:r>
          </a:p>
        </p:txBody>
      </p:sp>
      <p:sp>
        <p:nvSpPr>
          <p:cNvPr id="103428" name="AutoShape 5"/>
          <p:cNvSpPr>
            <a:spLocks/>
          </p:cNvSpPr>
          <p:nvPr/>
        </p:nvSpPr>
        <p:spPr bwMode="auto">
          <a:xfrm rot="-2640000">
            <a:off x="1062038" y="2339975"/>
            <a:ext cx="280987" cy="114300"/>
          </a:xfrm>
          <a:custGeom>
            <a:avLst/>
            <a:gdLst>
              <a:gd name="T0" fmla="*/ 0 w 21600"/>
              <a:gd name="T1" fmla="*/ 0 h 21600"/>
              <a:gd name="T2" fmla="*/ 21600 w 21600"/>
              <a:gd name="T3" fmla="*/ 21600 h 21600"/>
            </a:gdLst>
            <a:ahLst/>
            <a:cxnLst/>
            <a:rect l="T0" t="T1" r="T2" b="T3"/>
            <a:pathLst>
              <a:path w="21600" h="21600">
                <a:moveTo>
                  <a:pt x="5400" y="21600"/>
                </a:moveTo>
                <a:cubicBezTo>
                  <a:pt x="5400" y="15635"/>
                  <a:pt x="7818" y="10800"/>
                  <a:pt x="10800" y="10800"/>
                </a:cubicBezTo>
                <a:cubicBezTo>
                  <a:pt x="13782" y="10800"/>
                  <a:pt x="16200" y="15635"/>
                  <a:pt x="16200" y="21600"/>
                </a:cubicBezTo>
                <a:lnTo>
                  <a:pt x="21600" y="21600"/>
                </a:lnTo>
                <a:cubicBezTo>
                  <a:pt x="21600" y="9671"/>
                  <a:pt x="16765" y="0"/>
                  <a:pt x="10800" y="0"/>
                </a:cubicBezTo>
                <a:cubicBezTo>
                  <a:pt x="4835" y="0"/>
                  <a:pt x="0" y="9671"/>
                  <a:pt x="0" y="21600"/>
                </a:cubicBezTo>
                <a:close/>
                <a:moveTo>
                  <a:pt x="5400" y="21600"/>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103429" name="AutoShape 6"/>
          <p:cNvSpPr>
            <a:spLocks/>
          </p:cNvSpPr>
          <p:nvPr/>
        </p:nvSpPr>
        <p:spPr bwMode="auto">
          <a:xfrm rot="-2640000">
            <a:off x="288925" y="2873375"/>
            <a:ext cx="280988" cy="114300"/>
          </a:xfrm>
          <a:custGeom>
            <a:avLst/>
            <a:gdLst>
              <a:gd name="T0" fmla="*/ 0 w 21600"/>
              <a:gd name="T1" fmla="*/ 0 h 21600"/>
              <a:gd name="T2" fmla="*/ 21600 w 21600"/>
              <a:gd name="T3" fmla="*/ 21600 h 21600"/>
            </a:gdLst>
            <a:ahLst/>
            <a:cxnLst/>
            <a:rect l="T0" t="T1" r="T2" b="T3"/>
            <a:pathLst>
              <a:path w="21600" h="21600">
                <a:moveTo>
                  <a:pt x="5400" y="21600"/>
                </a:moveTo>
                <a:cubicBezTo>
                  <a:pt x="5400" y="15635"/>
                  <a:pt x="7818" y="10800"/>
                  <a:pt x="10800" y="10800"/>
                </a:cubicBezTo>
                <a:cubicBezTo>
                  <a:pt x="13782" y="10800"/>
                  <a:pt x="16200" y="15635"/>
                  <a:pt x="16200" y="21600"/>
                </a:cubicBezTo>
                <a:lnTo>
                  <a:pt x="21600" y="21600"/>
                </a:lnTo>
                <a:cubicBezTo>
                  <a:pt x="21600" y="9671"/>
                  <a:pt x="16765" y="0"/>
                  <a:pt x="10800" y="0"/>
                </a:cubicBezTo>
                <a:cubicBezTo>
                  <a:pt x="4835" y="0"/>
                  <a:pt x="0" y="9671"/>
                  <a:pt x="0" y="21600"/>
                </a:cubicBezTo>
                <a:close/>
                <a:moveTo>
                  <a:pt x="5400" y="21600"/>
                </a:moveTo>
              </a:path>
            </a:pathLst>
          </a:custGeom>
          <a:solidFill>
            <a:srgbClr val="000000"/>
          </a:solidFill>
          <a:ln w="12700">
            <a:solidFill>
              <a:schemeClr val="tx1"/>
            </a:solidFill>
            <a:miter lim="800000"/>
            <a:headEnd/>
            <a:tailEnd/>
          </a:ln>
        </p:spPr>
        <p:txBody>
          <a:bodyPr lIns="0" tIns="0" rIns="0" bIns="0"/>
          <a:lstStyle/>
          <a:p>
            <a:endParaRPr lang="en-US"/>
          </a:p>
        </p:txBody>
      </p:sp>
      <p:grpSp>
        <p:nvGrpSpPr>
          <p:cNvPr id="103430" name="Group 7"/>
          <p:cNvGrpSpPr>
            <a:grpSpLocks/>
          </p:cNvGrpSpPr>
          <p:nvPr/>
        </p:nvGrpSpPr>
        <p:grpSpPr bwMode="auto">
          <a:xfrm>
            <a:off x="3563938" y="4914900"/>
            <a:ext cx="352425" cy="304800"/>
            <a:chOff x="0" y="0"/>
            <a:chExt cx="222" cy="192"/>
          </a:xfrm>
        </p:grpSpPr>
        <p:sp>
          <p:nvSpPr>
            <p:cNvPr id="103464" name="AutoShape 8"/>
            <p:cNvSpPr>
              <a:spLocks/>
            </p:cNvSpPr>
            <p:nvPr/>
          </p:nvSpPr>
          <p:spPr bwMode="auto">
            <a:xfrm>
              <a:off x="0" y="0"/>
              <a:ext cx="222" cy="192"/>
            </a:xfrm>
            <a:custGeom>
              <a:avLst/>
              <a:gdLst>
                <a:gd name="T0" fmla="*/ 0 w 21600"/>
                <a:gd name="T1" fmla="*/ 0 h 21600"/>
                <a:gd name="T2" fmla="*/ 21600 w 21600"/>
                <a:gd name="T3" fmla="*/ 21600 h 21600"/>
              </a:gdLst>
              <a:ahLst/>
              <a:cxnLst/>
              <a:rect l="T0" t="T1" r="T2" b="T3"/>
              <a:pathLst>
                <a:path w="21600" h="21600">
                  <a:moveTo>
                    <a:pt x="10800" y="0"/>
                  </a:moveTo>
                  <a:lnTo>
                    <a:pt x="21600" y="21600"/>
                  </a:lnTo>
                  <a:lnTo>
                    <a:pt x="0" y="21600"/>
                  </a:lnTo>
                  <a:close/>
                  <a:moveTo>
                    <a:pt x="10800" y="0"/>
                  </a:moveTo>
                </a:path>
              </a:pathLst>
            </a:custGeom>
            <a:solidFill>
              <a:srgbClr val="000000"/>
            </a:solidFill>
            <a:ln w="12700">
              <a:solidFill>
                <a:schemeClr val="tx1"/>
              </a:solidFill>
              <a:miter lim="800000"/>
              <a:headEnd/>
              <a:tailEnd/>
            </a:ln>
          </p:spPr>
          <p:txBody>
            <a:bodyPr lIns="0" tIns="0" rIns="0" bIns="0"/>
            <a:lstStyle/>
            <a:p>
              <a:endParaRPr lang="en-US"/>
            </a:p>
          </p:txBody>
        </p:sp>
        <p:sp>
          <p:nvSpPr>
            <p:cNvPr id="103465" name="Rectangle 9"/>
            <p:cNvSpPr>
              <a:spLocks/>
            </p:cNvSpPr>
            <p:nvPr/>
          </p:nvSpPr>
          <p:spPr bwMode="auto">
            <a:xfrm>
              <a:off x="55" y="96"/>
              <a:ext cx="111" cy="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endParaRPr lang="en-US"/>
            </a:p>
          </p:txBody>
        </p:sp>
      </p:grpSp>
      <p:sp>
        <p:nvSpPr>
          <p:cNvPr id="103431" name="AutoShape 10"/>
          <p:cNvSpPr>
            <a:spLocks/>
          </p:cNvSpPr>
          <p:nvPr/>
        </p:nvSpPr>
        <p:spPr bwMode="auto">
          <a:xfrm>
            <a:off x="4057650" y="4914900"/>
            <a:ext cx="350838" cy="304800"/>
          </a:xfrm>
          <a:custGeom>
            <a:avLst/>
            <a:gdLst>
              <a:gd name="T0" fmla="*/ 0 w 21600"/>
              <a:gd name="T1" fmla="*/ 0 h 21600"/>
              <a:gd name="T2" fmla="*/ 21600 w 21600"/>
              <a:gd name="T3" fmla="*/ 21600 h 21600"/>
            </a:gdLst>
            <a:ahLst/>
            <a:cxnLst/>
            <a:rect l="T0" t="T1" r="T2" b="T3"/>
            <a:pathLst>
              <a:path w="21600" h="21600">
                <a:moveTo>
                  <a:pt x="10800" y="0"/>
                </a:moveTo>
                <a:lnTo>
                  <a:pt x="21600" y="21600"/>
                </a:lnTo>
                <a:lnTo>
                  <a:pt x="0" y="21600"/>
                </a:lnTo>
                <a:close/>
                <a:moveTo>
                  <a:pt x="10800" y="0"/>
                </a:moveTo>
              </a:path>
            </a:pathLst>
          </a:custGeom>
          <a:solidFill>
            <a:schemeClr val="accent1"/>
          </a:solidFill>
          <a:ln w="12700">
            <a:solidFill>
              <a:schemeClr val="tx1"/>
            </a:solidFill>
            <a:miter lim="800000"/>
            <a:headEnd/>
            <a:tailEnd/>
          </a:ln>
        </p:spPr>
        <p:txBody>
          <a:bodyPr lIns="0" tIns="0" rIns="0" bIns="0"/>
          <a:lstStyle/>
          <a:p>
            <a:endParaRPr lang="en-US"/>
          </a:p>
        </p:txBody>
      </p:sp>
      <p:sp>
        <p:nvSpPr>
          <p:cNvPr id="103432" name="Line 11"/>
          <p:cNvSpPr>
            <a:spLocks noChangeShapeType="1"/>
          </p:cNvSpPr>
          <p:nvPr/>
        </p:nvSpPr>
        <p:spPr bwMode="auto">
          <a:xfrm>
            <a:off x="538163" y="3009900"/>
            <a:ext cx="3097212" cy="19812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433" name="Line 12"/>
          <p:cNvSpPr>
            <a:spLocks noChangeShapeType="1"/>
          </p:cNvSpPr>
          <p:nvPr/>
        </p:nvSpPr>
        <p:spPr bwMode="auto">
          <a:xfrm>
            <a:off x="1312863" y="2552700"/>
            <a:ext cx="2814637" cy="24384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103434"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25" y="3009900"/>
            <a:ext cx="14763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343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324100"/>
            <a:ext cx="163513"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3436" name="Line 15"/>
          <p:cNvSpPr>
            <a:spLocks noChangeShapeType="1"/>
          </p:cNvSpPr>
          <p:nvPr/>
        </p:nvSpPr>
        <p:spPr bwMode="auto">
          <a:xfrm flipH="1">
            <a:off x="3846513" y="4457700"/>
            <a:ext cx="139700" cy="2286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437" name="Line 16"/>
          <p:cNvSpPr>
            <a:spLocks noChangeShapeType="1"/>
          </p:cNvSpPr>
          <p:nvPr/>
        </p:nvSpPr>
        <p:spPr bwMode="auto">
          <a:xfrm flipH="1">
            <a:off x="4268788" y="4686300"/>
            <a:ext cx="139700" cy="2286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103438"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5275" y="4138613"/>
            <a:ext cx="5683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3439" name="Line 18"/>
          <p:cNvSpPr>
            <a:spLocks noChangeShapeType="1"/>
          </p:cNvSpPr>
          <p:nvPr/>
        </p:nvSpPr>
        <p:spPr bwMode="auto">
          <a:xfrm>
            <a:off x="4057650" y="4381500"/>
            <a:ext cx="350838" cy="1524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03440" name="Picture 1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850" y="4000500"/>
            <a:ext cx="388938" cy="21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3441" name="Picture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5700" y="3771900"/>
            <a:ext cx="330200" cy="17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3442" name="Picture 2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63" y="5219700"/>
            <a:ext cx="1476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3443"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150" y="5219700"/>
            <a:ext cx="163513"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3444" name="Line 23"/>
          <p:cNvSpPr>
            <a:spLocks noChangeShapeType="1"/>
          </p:cNvSpPr>
          <p:nvPr/>
        </p:nvSpPr>
        <p:spPr bwMode="auto">
          <a:xfrm>
            <a:off x="3706813" y="5753100"/>
            <a:ext cx="490537" cy="1588"/>
          </a:xfrm>
          <a:prstGeom prst="line">
            <a:avLst/>
          </a:prstGeom>
          <a:noFill/>
          <a:ln w="1270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03445" name="Picture 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150" y="3238500"/>
            <a:ext cx="461963"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3446" name="Line 25"/>
          <p:cNvSpPr>
            <a:spLocks noChangeShapeType="1"/>
          </p:cNvSpPr>
          <p:nvPr/>
        </p:nvSpPr>
        <p:spPr bwMode="auto">
          <a:xfrm flipH="1">
            <a:off x="890588" y="2552700"/>
            <a:ext cx="422275" cy="685800"/>
          </a:xfrm>
          <a:prstGeom prst="line">
            <a:avLst/>
          </a:prstGeom>
          <a:noFill/>
          <a:ln w="12700">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447" name="Line 26"/>
          <p:cNvSpPr>
            <a:spLocks noChangeShapeType="1"/>
          </p:cNvSpPr>
          <p:nvPr/>
        </p:nvSpPr>
        <p:spPr bwMode="auto">
          <a:xfrm rot="10800000" flipH="1">
            <a:off x="398463" y="2400300"/>
            <a:ext cx="773112" cy="5334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103448" name="Picture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513" y="2400300"/>
            <a:ext cx="223837" cy="20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3449" name="Line 28"/>
          <p:cNvSpPr>
            <a:spLocks noChangeShapeType="1"/>
          </p:cNvSpPr>
          <p:nvPr/>
        </p:nvSpPr>
        <p:spPr bwMode="auto">
          <a:xfrm>
            <a:off x="468313" y="3086100"/>
            <a:ext cx="352425" cy="2286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3450" name="Rectangle 29"/>
          <p:cNvSpPr>
            <a:spLocks/>
          </p:cNvSpPr>
          <p:nvPr/>
        </p:nvSpPr>
        <p:spPr bwMode="auto">
          <a:xfrm>
            <a:off x="5232400" y="5749925"/>
            <a:ext cx="3124200" cy="97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1800">
                <a:solidFill>
                  <a:schemeClr val="tx1"/>
                </a:solidFill>
                <a:cs typeface="Times" charset="0"/>
              </a:rPr>
              <a:t>If topography is known, then second term can be eliminated to reveal surface change</a:t>
            </a:r>
          </a:p>
        </p:txBody>
      </p:sp>
      <p:pic>
        <p:nvPicPr>
          <p:cNvPr id="103451" name="Picture 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2450" y="5211763"/>
            <a:ext cx="7493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3452" name="Rectangle 31"/>
          <p:cNvSpPr>
            <a:spLocks/>
          </p:cNvSpPr>
          <p:nvPr/>
        </p:nvSpPr>
        <p:spPr bwMode="auto">
          <a:xfrm>
            <a:off x="0" y="5562600"/>
            <a:ext cx="3530600" cy="1295400"/>
          </a:xfrm>
          <a:prstGeom prst="rect">
            <a:avLst/>
          </a:prstGeom>
          <a:noFill/>
          <a:ln w="12700">
            <a:solidFill>
              <a:srgbClr val="5367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40639" bIns="0"/>
          <a:lstStyle/>
          <a:p>
            <a:pPr marL="39688"/>
            <a:r>
              <a:rPr lang="en-US" sz="1600" i="1">
                <a:solidFill>
                  <a:schemeClr val="tx1"/>
                </a:solidFill>
                <a:cs typeface="Times" charset="0"/>
              </a:rPr>
              <a:t>Note: Sensitivity of phase with respect to change is much greater than with respect to topographic relief</a:t>
            </a:r>
          </a:p>
        </p:txBody>
      </p:sp>
      <p:pic>
        <p:nvPicPr>
          <p:cNvPr id="103453" name="Picture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7000" y="2008188"/>
            <a:ext cx="2570163" cy="49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3454" name="Line 33"/>
          <p:cNvSpPr>
            <a:spLocks noChangeShapeType="1"/>
          </p:cNvSpPr>
          <p:nvPr/>
        </p:nvSpPr>
        <p:spPr bwMode="auto">
          <a:xfrm flipH="1">
            <a:off x="4746625" y="2387600"/>
            <a:ext cx="465138" cy="48260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3455" name="Line 34"/>
          <p:cNvSpPr>
            <a:spLocks noChangeShapeType="1"/>
          </p:cNvSpPr>
          <p:nvPr/>
        </p:nvSpPr>
        <p:spPr bwMode="auto">
          <a:xfrm>
            <a:off x="6129338" y="2395538"/>
            <a:ext cx="352425" cy="496887"/>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3456" name="Rectangle 35"/>
          <p:cNvSpPr>
            <a:spLocks/>
          </p:cNvSpPr>
          <p:nvPr/>
        </p:nvSpPr>
        <p:spPr bwMode="auto">
          <a:xfrm>
            <a:off x="4114800" y="2819400"/>
            <a:ext cx="1076325"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lgn="ctr"/>
            <a:r>
              <a:rPr lang="en-US" sz="1400" b="1">
                <a:solidFill>
                  <a:schemeClr val="tx1"/>
                </a:solidFill>
                <a:cs typeface="Times" charset="0"/>
              </a:rPr>
              <a:t>Topography</a:t>
            </a:r>
          </a:p>
          <a:p>
            <a:pPr marL="39688" algn="ctr"/>
            <a:r>
              <a:rPr lang="en-US" sz="1400" b="1">
                <a:solidFill>
                  <a:schemeClr val="tx1"/>
                </a:solidFill>
                <a:cs typeface="Times" charset="0"/>
              </a:rPr>
              <a:t>Term</a:t>
            </a:r>
          </a:p>
        </p:txBody>
      </p:sp>
      <p:sp>
        <p:nvSpPr>
          <p:cNvPr id="103457" name="Rectangle 36"/>
          <p:cNvSpPr>
            <a:spLocks/>
          </p:cNvSpPr>
          <p:nvPr/>
        </p:nvSpPr>
        <p:spPr bwMode="auto">
          <a:xfrm>
            <a:off x="6324600" y="2895600"/>
            <a:ext cx="7366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lgn="ctr"/>
            <a:r>
              <a:rPr lang="en-US" sz="1400" b="1">
                <a:solidFill>
                  <a:schemeClr val="tx1"/>
                </a:solidFill>
                <a:cs typeface="Times" charset="0"/>
              </a:rPr>
              <a:t>Change</a:t>
            </a:r>
          </a:p>
          <a:p>
            <a:pPr marL="39688" algn="ctr"/>
            <a:r>
              <a:rPr lang="en-US" sz="1400" b="1">
                <a:solidFill>
                  <a:schemeClr val="tx1"/>
                </a:solidFill>
                <a:cs typeface="Times" charset="0"/>
              </a:rPr>
              <a:t>Term</a:t>
            </a:r>
          </a:p>
        </p:txBody>
      </p:sp>
      <p:pic>
        <p:nvPicPr>
          <p:cNvPr id="103458" name="Picture 3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3488" y="3443288"/>
            <a:ext cx="3357562" cy="585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3459" name="Picture 3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9188" y="4273550"/>
            <a:ext cx="3956050"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3460" name="TextBox 39"/>
          <p:cNvSpPr txBox="1">
            <a:spLocks noChangeArrowheads="1"/>
          </p:cNvSpPr>
          <p:nvPr/>
        </p:nvSpPr>
        <p:spPr bwMode="auto">
          <a:xfrm>
            <a:off x="3657600" y="2038350"/>
            <a:ext cx="4572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103461" name="TextBox 40"/>
          <p:cNvSpPr txBox="1">
            <a:spLocks noChangeArrowheads="1"/>
          </p:cNvSpPr>
          <p:nvPr/>
        </p:nvSpPr>
        <p:spPr bwMode="auto">
          <a:xfrm>
            <a:off x="4724400" y="3524250"/>
            <a:ext cx="406400"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103462" name="TextBox 41"/>
          <p:cNvSpPr txBox="1">
            <a:spLocks noChangeArrowheads="1"/>
          </p:cNvSpPr>
          <p:nvPr/>
        </p:nvSpPr>
        <p:spPr bwMode="auto">
          <a:xfrm>
            <a:off x="4987925" y="4303713"/>
            <a:ext cx="406400" cy="40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103463" name="TextBox 42"/>
          <p:cNvSpPr txBox="1">
            <a:spLocks noChangeArrowheads="1"/>
          </p:cNvSpPr>
          <p:nvPr/>
        </p:nvSpPr>
        <p:spPr bwMode="auto">
          <a:xfrm>
            <a:off x="4622800" y="487680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title"/>
          </p:nvPr>
        </p:nvSpPr>
        <p:spPr>
          <a:xfrm>
            <a:off x="652463" y="63500"/>
            <a:ext cx="7937500" cy="1206500"/>
          </a:xfrm>
        </p:spPr>
        <p:txBody>
          <a:bodyPr rIns="132080"/>
          <a:lstStyle/>
          <a:p>
            <a:pPr indent="0" eaLnBrk="1" hangingPunct="1"/>
            <a:r>
              <a:rPr lang="en-US" sz="3200">
                <a:latin typeface="Helvetica" charset="0"/>
                <a:ea typeface="ヒラギノ角ゴ Pro W6" charset="0"/>
                <a:cs typeface="ヒラギノ角ゴ Pro W6" charset="0"/>
              </a:rPr>
              <a:t>Extracting the Deformation Term - </a:t>
            </a:r>
            <a:br>
              <a:rPr lang="en-US" sz="3200">
                <a:latin typeface="Helvetica" charset="0"/>
                <a:ea typeface="ヒラギノ角ゴ Pro W6" charset="0"/>
                <a:cs typeface="ヒラギノ角ゴ Pro W6" charset="0"/>
              </a:rPr>
            </a:br>
            <a:r>
              <a:rPr lang="en-US" sz="3200">
                <a:latin typeface="Helvetica" charset="0"/>
                <a:ea typeface="ヒラギノ角ゴ Pro W6" charset="0"/>
                <a:cs typeface="ヒラギノ角ゴ Pro W6" charset="0"/>
              </a:rPr>
              <a:t>Pre-Existing DEM</a:t>
            </a:r>
          </a:p>
        </p:txBody>
      </p:sp>
      <p:pic>
        <p:nvPicPr>
          <p:cNvPr id="104452"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1398588"/>
            <a:ext cx="29591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4453" name="Rectangle 5"/>
          <p:cNvSpPr>
            <a:spLocks/>
          </p:cNvSpPr>
          <p:nvPr/>
        </p:nvSpPr>
        <p:spPr bwMode="auto">
          <a:xfrm>
            <a:off x="544513" y="4676775"/>
            <a:ext cx="252412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u="sng">
                <a:solidFill>
                  <a:schemeClr val="tx1"/>
                </a:solidFill>
                <a:cs typeface="Times" charset="0"/>
              </a:rPr>
              <a:t>Using Flattened Phases</a:t>
            </a:r>
          </a:p>
        </p:txBody>
      </p:sp>
      <p:sp>
        <p:nvSpPr>
          <p:cNvPr id="104454" name="Rectangle 6"/>
          <p:cNvSpPr>
            <a:spLocks/>
          </p:cNvSpPr>
          <p:nvPr/>
        </p:nvSpPr>
        <p:spPr bwMode="auto">
          <a:xfrm>
            <a:off x="428625" y="3049588"/>
            <a:ext cx="276383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u="sng">
                <a:solidFill>
                  <a:schemeClr val="tx1"/>
                </a:solidFill>
                <a:cs typeface="Times" charset="0"/>
              </a:rPr>
              <a:t>Using Unflattened Phases</a:t>
            </a:r>
          </a:p>
        </p:txBody>
      </p:sp>
      <p:pic>
        <p:nvPicPr>
          <p:cNvPr id="104455"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313" y="2098675"/>
            <a:ext cx="2020887" cy="531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4456" name="Rectangle 8"/>
          <p:cNvSpPr>
            <a:spLocks/>
          </p:cNvSpPr>
          <p:nvPr/>
        </p:nvSpPr>
        <p:spPr bwMode="auto">
          <a:xfrm>
            <a:off x="412750" y="2154238"/>
            <a:ext cx="302577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Phase Simulated from DEM</a:t>
            </a:r>
          </a:p>
        </p:txBody>
      </p:sp>
      <p:pic>
        <p:nvPicPr>
          <p:cNvPr id="104457" name="Picture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2063" y="3089275"/>
            <a:ext cx="3597275" cy="106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4458"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9050" y="4664075"/>
            <a:ext cx="3957638" cy="1122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4459" name="Picture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5263" y="6021388"/>
            <a:ext cx="3621087" cy="528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4460" name="TextBox 12"/>
          <p:cNvSpPr txBox="1">
            <a:spLocks noChangeArrowheads="1"/>
          </p:cNvSpPr>
          <p:nvPr/>
        </p:nvSpPr>
        <p:spPr bwMode="auto">
          <a:xfrm>
            <a:off x="2641600" y="142875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104461" name="Rectangle 15"/>
          <p:cNvSpPr>
            <a:spLocks noChangeArrowheads="1"/>
          </p:cNvSpPr>
          <p:nvPr/>
        </p:nvSpPr>
        <p:spPr bwMode="auto">
          <a:xfrm>
            <a:off x="5410200" y="3505200"/>
            <a:ext cx="2514600" cy="838200"/>
          </a:xfrm>
          <a:prstGeom prst="rect">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graphicFrame>
        <p:nvGraphicFramePr>
          <p:cNvPr id="104450" name="Object 2"/>
          <p:cNvGraphicFramePr>
            <a:graphicFrameLocks noChangeAspect="1"/>
          </p:cNvGraphicFramePr>
          <p:nvPr/>
        </p:nvGraphicFramePr>
        <p:xfrm>
          <a:off x="5334000" y="3505200"/>
          <a:ext cx="2232025" cy="762000"/>
        </p:xfrm>
        <a:graphic>
          <a:graphicData uri="http://schemas.openxmlformats.org/presentationml/2006/ole">
            <mc:AlternateContent xmlns:mc="http://schemas.openxmlformats.org/markup-compatibility/2006">
              <mc:Choice xmlns:v="urn:schemas-microsoft-com:vml" Requires="v">
                <p:oleObj spid="_x0000_s104516" name="Equation" r:id="rId8" imgW="1041400" imgH="355600" progId="Equation.3">
                  <p:embed/>
                </p:oleObj>
              </mc:Choice>
              <mc:Fallback>
                <p:oleObj name="Equation" r:id="rId8" imgW="1041400" imgH="35560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3505200"/>
                        <a:ext cx="2232025" cy="762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title"/>
          </p:nvPr>
        </p:nvSpPr>
        <p:spPr>
          <a:xfrm>
            <a:off x="1060450" y="0"/>
            <a:ext cx="7391400" cy="1231900"/>
          </a:xfrm>
        </p:spPr>
        <p:txBody>
          <a:bodyPr rIns="132080"/>
          <a:lstStyle/>
          <a:p>
            <a:pPr indent="0" eaLnBrk="1" hangingPunct="1"/>
            <a:r>
              <a:rPr lang="en-US" sz="3200">
                <a:latin typeface="Helvetica" charset="0"/>
                <a:ea typeface="ヒラギノ角ゴ Pro W6" charset="0"/>
                <a:cs typeface="ヒラギノ角ゴ Pro W6" charset="0"/>
              </a:rPr>
              <a:t>Extracting the Deformation - </a:t>
            </a:r>
            <a:br>
              <a:rPr lang="en-US" sz="3200">
                <a:latin typeface="Helvetica" charset="0"/>
                <a:ea typeface="ヒラギノ角ゴ Pro W6" charset="0"/>
                <a:cs typeface="ヒラギノ角ゴ Pro W6" charset="0"/>
              </a:rPr>
            </a:br>
            <a:r>
              <a:rPr lang="en-US" sz="3200">
                <a:latin typeface="Helvetica" charset="0"/>
                <a:ea typeface="ヒラギノ角ゴ Pro W6" charset="0"/>
                <a:cs typeface="ヒラギノ角ゴ Pro W6" charset="0"/>
              </a:rPr>
              <a:t>Three Passes</a:t>
            </a:r>
          </a:p>
        </p:txBody>
      </p:sp>
      <p:pic>
        <p:nvPicPr>
          <p:cNvPr id="10547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650" y="1157288"/>
            <a:ext cx="29591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47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138" y="1711325"/>
            <a:ext cx="1957387" cy="569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5477" name="Oval 6"/>
          <p:cNvSpPr>
            <a:spLocks/>
          </p:cNvSpPr>
          <p:nvPr/>
        </p:nvSpPr>
        <p:spPr bwMode="auto">
          <a:xfrm>
            <a:off x="676275" y="2109788"/>
            <a:ext cx="127000" cy="127000"/>
          </a:xfrm>
          <a:prstGeom prst="ellipse">
            <a:avLst/>
          </a:prstGeom>
          <a:solidFill>
            <a:schemeClr val="accent1"/>
          </a:solidFill>
          <a:ln w="25400">
            <a:solidFill>
              <a:srgbClr val="808080"/>
            </a:solidFill>
            <a:round/>
            <a:headEnd/>
            <a:tailEnd/>
          </a:ln>
        </p:spPr>
        <p:txBody>
          <a:bodyPr lIns="0" tIns="0" rIns="0" bIns="0"/>
          <a:lstStyle/>
          <a:p>
            <a:endParaRPr lang="en-US"/>
          </a:p>
        </p:txBody>
      </p:sp>
      <p:sp>
        <p:nvSpPr>
          <p:cNvPr id="105478" name="Oval 7"/>
          <p:cNvSpPr>
            <a:spLocks/>
          </p:cNvSpPr>
          <p:nvPr/>
        </p:nvSpPr>
        <p:spPr bwMode="auto">
          <a:xfrm>
            <a:off x="1285875" y="1195388"/>
            <a:ext cx="127000" cy="127000"/>
          </a:xfrm>
          <a:prstGeom prst="ellipse">
            <a:avLst/>
          </a:prstGeom>
          <a:solidFill>
            <a:schemeClr val="accent1"/>
          </a:solidFill>
          <a:ln w="25400">
            <a:solidFill>
              <a:srgbClr val="808080"/>
            </a:solidFill>
            <a:round/>
            <a:headEnd/>
            <a:tailEnd/>
          </a:ln>
        </p:spPr>
        <p:txBody>
          <a:bodyPr lIns="0" tIns="0" rIns="0" bIns="0"/>
          <a:lstStyle/>
          <a:p>
            <a:endParaRPr lang="en-US"/>
          </a:p>
        </p:txBody>
      </p:sp>
      <p:sp>
        <p:nvSpPr>
          <p:cNvPr id="105479" name="Oval 8"/>
          <p:cNvSpPr>
            <a:spLocks/>
          </p:cNvSpPr>
          <p:nvPr/>
        </p:nvSpPr>
        <p:spPr bwMode="auto">
          <a:xfrm>
            <a:off x="2809875" y="1195388"/>
            <a:ext cx="127000" cy="127000"/>
          </a:xfrm>
          <a:prstGeom prst="ellipse">
            <a:avLst/>
          </a:prstGeom>
          <a:solidFill>
            <a:schemeClr val="accent1"/>
          </a:solidFill>
          <a:ln w="25400">
            <a:solidFill>
              <a:srgbClr val="808080"/>
            </a:solidFill>
            <a:round/>
            <a:headEnd/>
            <a:tailEnd/>
          </a:ln>
        </p:spPr>
        <p:txBody>
          <a:bodyPr lIns="0" tIns="0" rIns="0" bIns="0"/>
          <a:lstStyle/>
          <a:p>
            <a:endParaRPr lang="en-US"/>
          </a:p>
        </p:txBody>
      </p:sp>
      <p:sp>
        <p:nvSpPr>
          <p:cNvPr id="105480" name="Line 9"/>
          <p:cNvSpPr>
            <a:spLocks noChangeShapeType="1"/>
          </p:cNvSpPr>
          <p:nvPr/>
        </p:nvSpPr>
        <p:spPr bwMode="auto">
          <a:xfrm>
            <a:off x="803275" y="2236788"/>
            <a:ext cx="2667000" cy="2514600"/>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481" name="Line 10"/>
          <p:cNvSpPr>
            <a:spLocks noChangeShapeType="1"/>
          </p:cNvSpPr>
          <p:nvPr/>
        </p:nvSpPr>
        <p:spPr bwMode="auto">
          <a:xfrm>
            <a:off x="1412875" y="1339850"/>
            <a:ext cx="2057400" cy="3411538"/>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482" name="Line 11"/>
          <p:cNvSpPr>
            <a:spLocks noChangeShapeType="1"/>
          </p:cNvSpPr>
          <p:nvPr/>
        </p:nvSpPr>
        <p:spPr bwMode="auto">
          <a:xfrm rot="10800000" flipH="1">
            <a:off x="828675" y="1292225"/>
            <a:ext cx="1947863" cy="847725"/>
          </a:xfrm>
          <a:prstGeom prst="line">
            <a:avLst/>
          </a:prstGeom>
          <a:noFill/>
          <a:ln w="25400">
            <a:solidFill>
              <a:srgbClr val="80808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483" name="Line 12"/>
          <p:cNvSpPr>
            <a:spLocks noChangeShapeType="1"/>
          </p:cNvSpPr>
          <p:nvPr/>
        </p:nvSpPr>
        <p:spPr bwMode="auto">
          <a:xfrm rot="10800000" flipH="1">
            <a:off x="795338" y="1309688"/>
            <a:ext cx="482600" cy="795337"/>
          </a:xfrm>
          <a:prstGeom prst="line">
            <a:avLst/>
          </a:prstGeom>
          <a:noFill/>
          <a:ln w="25400">
            <a:solidFill>
              <a:srgbClr val="80808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484" name="Line 13"/>
          <p:cNvSpPr>
            <a:spLocks noChangeShapeType="1"/>
          </p:cNvSpPr>
          <p:nvPr/>
        </p:nvSpPr>
        <p:spPr bwMode="auto">
          <a:xfrm>
            <a:off x="2886075" y="1347788"/>
            <a:ext cx="584200" cy="3403600"/>
          </a:xfrm>
          <a:prstGeom prst="line">
            <a:avLst/>
          </a:prstGeom>
          <a:noFill/>
          <a:ln w="25400">
            <a:solidFill>
              <a:srgbClr val="808080"/>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485" name="AutoShape 14"/>
          <p:cNvSpPr>
            <a:spLocks/>
          </p:cNvSpPr>
          <p:nvPr/>
        </p:nvSpPr>
        <p:spPr bwMode="auto">
          <a:xfrm>
            <a:off x="739775" y="4594225"/>
            <a:ext cx="3276600" cy="254000"/>
          </a:xfrm>
          <a:custGeom>
            <a:avLst/>
            <a:gdLst>
              <a:gd name="T0" fmla="*/ 0 w 21600"/>
              <a:gd name="T1" fmla="*/ 0 h 21600"/>
              <a:gd name="T2" fmla="*/ 21600 w 21600"/>
              <a:gd name="T3" fmla="*/ 21600 h 21600"/>
            </a:gdLst>
            <a:ahLst/>
            <a:cxnLst/>
            <a:rect l="T0" t="T1" r="T2" b="T3"/>
            <a:pathLst>
              <a:path w="21600" h="21600">
                <a:moveTo>
                  <a:pt x="0" y="20925"/>
                </a:moveTo>
                <a:lnTo>
                  <a:pt x="502" y="18765"/>
                </a:lnTo>
                <a:lnTo>
                  <a:pt x="722" y="15930"/>
                </a:lnTo>
                <a:lnTo>
                  <a:pt x="952" y="15930"/>
                </a:lnTo>
                <a:lnTo>
                  <a:pt x="1172" y="14445"/>
                </a:lnTo>
                <a:lnTo>
                  <a:pt x="1287" y="11610"/>
                </a:lnTo>
                <a:lnTo>
                  <a:pt x="1507" y="11610"/>
                </a:lnTo>
                <a:lnTo>
                  <a:pt x="1727" y="8640"/>
                </a:lnTo>
                <a:lnTo>
                  <a:pt x="1957" y="7290"/>
                </a:lnTo>
                <a:lnTo>
                  <a:pt x="2177" y="5805"/>
                </a:lnTo>
                <a:lnTo>
                  <a:pt x="2397" y="5805"/>
                </a:lnTo>
                <a:lnTo>
                  <a:pt x="2627" y="7290"/>
                </a:lnTo>
                <a:lnTo>
                  <a:pt x="2847" y="8640"/>
                </a:lnTo>
                <a:lnTo>
                  <a:pt x="3066" y="10125"/>
                </a:lnTo>
                <a:lnTo>
                  <a:pt x="3297" y="11610"/>
                </a:lnTo>
                <a:lnTo>
                  <a:pt x="3516" y="11610"/>
                </a:lnTo>
                <a:lnTo>
                  <a:pt x="3736" y="12960"/>
                </a:lnTo>
                <a:lnTo>
                  <a:pt x="3966" y="12960"/>
                </a:lnTo>
                <a:lnTo>
                  <a:pt x="4186" y="12960"/>
                </a:lnTo>
                <a:lnTo>
                  <a:pt x="4406" y="12960"/>
                </a:lnTo>
                <a:lnTo>
                  <a:pt x="4636" y="12960"/>
                </a:lnTo>
                <a:lnTo>
                  <a:pt x="4856" y="12960"/>
                </a:lnTo>
                <a:lnTo>
                  <a:pt x="5076" y="11610"/>
                </a:lnTo>
                <a:lnTo>
                  <a:pt x="5306" y="11610"/>
                </a:lnTo>
                <a:lnTo>
                  <a:pt x="5526" y="11610"/>
                </a:lnTo>
                <a:lnTo>
                  <a:pt x="5745" y="10125"/>
                </a:lnTo>
                <a:lnTo>
                  <a:pt x="5976" y="10125"/>
                </a:lnTo>
                <a:lnTo>
                  <a:pt x="6195" y="8640"/>
                </a:lnTo>
                <a:lnTo>
                  <a:pt x="6530" y="8640"/>
                </a:lnTo>
                <a:lnTo>
                  <a:pt x="6865" y="7290"/>
                </a:lnTo>
                <a:lnTo>
                  <a:pt x="7085" y="7290"/>
                </a:lnTo>
                <a:lnTo>
                  <a:pt x="7315" y="5805"/>
                </a:lnTo>
                <a:lnTo>
                  <a:pt x="7650" y="5805"/>
                </a:lnTo>
                <a:lnTo>
                  <a:pt x="7870" y="4320"/>
                </a:lnTo>
                <a:lnTo>
                  <a:pt x="8090" y="4320"/>
                </a:lnTo>
                <a:lnTo>
                  <a:pt x="8424" y="2970"/>
                </a:lnTo>
                <a:lnTo>
                  <a:pt x="8655" y="2970"/>
                </a:lnTo>
                <a:lnTo>
                  <a:pt x="8874" y="2970"/>
                </a:lnTo>
                <a:lnTo>
                  <a:pt x="9094" y="4320"/>
                </a:lnTo>
                <a:lnTo>
                  <a:pt x="9324" y="4320"/>
                </a:lnTo>
                <a:lnTo>
                  <a:pt x="9544" y="5805"/>
                </a:lnTo>
                <a:lnTo>
                  <a:pt x="9764" y="7290"/>
                </a:lnTo>
                <a:lnTo>
                  <a:pt x="9994" y="8640"/>
                </a:lnTo>
                <a:lnTo>
                  <a:pt x="10214" y="8640"/>
                </a:lnTo>
                <a:lnTo>
                  <a:pt x="10434" y="8640"/>
                </a:lnTo>
                <a:lnTo>
                  <a:pt x="10769" y="7290"/>
                </a:lnTo>
                <a:lnTo>
                  <a:pt x="11103" y="5805"/>
                </a:lnTo>
                <a:lnTo>
                  <a:pt x="11334" y="5805"/>
                </a:lnTo>
                <a:lnTo>
                  <a:pt x="11553" y="4320"/>
                </a:lnTo>
                <a:lnTo>
                  <a:pt x="11773" y="4320"/>
                </a:lnTo>
                <a:lnTo>
                  <a:pt x="12003" y="4320"/>
                </a:lnTo>
                <a:lnTo>
                  <a:pt x="12223" y="2970"/>
                </a:lnTo>
                <a:lnTo>
                  <a:pt x="12558" y="2970"/>
                </a:lnTo>
                <a:lnTo>
                  <a:pt x="12778" y="1485"/>
                </a:lnTo>
                <a:lnTo>
                  <a:pt x="13113" y="0"/>
                </a:lnTo>
                <a:lnTo>
                  <a:pt x="13343" y="0"/>
                </a:lnTo>
                <a:lnTo>
                  <a:pt x="13563" y="0"/>
                </a:lnTo>
                <a:lnTo>
                  <a:pt x="13898" y="1485"/>
                </a:lnTo>
                <a:lnTo>
                  <a:pt x="14117" y="1485"/>
                </a:lnTo>
                <a:lnTo>
                  <a:pt x="14348" y="2970"/>
                </a:lnTo>
                <a:lnTo>
                  <a:pt x="14567" y="4320"/>
                </a:lnTo>
                <a:lnTo>
                  <a:pt x="14787" y="5805"/>
                </a:lnTo>
                <a:lnTo>
                  <a:pt x="15017" y="7290"/>
                </a:lnTo>
                <a:lnTo>
                  <a:pt x="15237" y="8640"/>
                </a:lnTo>
                <a:lnTo>
                  <a:pt x="15457" y="8640"/>
                </a:lnTo>
                <a:lnTo>
                  <a:pt x="15687" y="10125"/>
                </a:lnTo>
                <a:lnTo>
                  <a:pt x="15907" y="10125"/>
                </a:lnTo>
                <a:lnTo>
                  <a:pt x="16127" y="11610"/>
                </a:lnTo>
                <a:lnTo>
                  <a:pt x="16357" y="11610"/>
                </a:lnTo>
                <a:lnTo>
                  <a:pt x="16577" y="11610"/>
                </a:lnTo>
                <a:lnTo>
                  <a:pt x="16797" y="12960"/>
                </a:lnTo>
                <a:lnTo>
                  <a:pt x="17027" y="14445"/>
                </a:lnTo>
                <a:lnTo>
                  <a:pt x="17247" y="14445"/>
                </a:lnTo>
                <a:lnTo>
                  <a:pt x="17466" y="15930"/>
                </a:lnTo>
                <a:lnTo>
                  <a:pt x="17801" y="14445"/>
                </a:lnTo>
                <a:lnTo>
                  <a:pt x="18031" y="14445"/>
                </a:lnTo>
                <a:lnTo>
                  <a:pt x="18251" y="14445"/>
                </a:lnTo>
                <a:lnTo>
                  <a:pt x="18921" y="12960"/>
                </a:lnTo>
                <a:lnTo>
                  <a:pt x="19141" y="14445"/>
                </a:lnTo>
                <a:lnTo>
                  <a:pt x="19371" y="14445"/>
                </a:lnTo>
                <a:lnTo>
                  <a:pt x="19591" y="14445"/>
                </a:lnTo>
                <a:lnTo>
                  <a:pt x="19810" y="15930"/>
                </a:lnTo>
                <a:lnTo>
                  <a:pt x="20041" y="17280"/>
                </a:lnTo>
                <a:lnTo>
                  <a:pt x="20260" y="17280"/>
                </a:lnTo>
                <a:lnTo>
                  <a:pt x="20480" y="18765"/>
                </a:lnTo>
                <a:lnTo>
                  <a:pt x="20710" y="18765"/>
                </a:lnTo>
                <a:lnTo>
                  <a:pt x="20930" y="18765"/>
                </a:lnTo>
                <a:lnTo>
                  <a:pt x="21150" y="20250"/>
                </a:lnTo>
                <a:lnTo>
                  <a:pt x="21380" y="20250"/>
                </a:lnTo>
                <a:lnTo>
                  <a:pt x="21600" y="21600"/>
                </a:ln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05486" name="Line 15"/>
          <p:cNvSpPr>
            <a:spLocks noChangeShapeType="1"/>
          </p:cNvSpPr>
          <p:nvPr/>
        </p:nvSpPr>
        <p:spPr bwMode="auto">
          <a:xfrm>
            <a:off x="822325" y="2173288"/>
            <a:ext cx="749300" cy="158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5487" name="Line 16"/>
          <p:cNvSpPr>
            <a:spLocks noChangeShapeType="1"/>
          </p:cNvSpPr>
          <p:nvPr/>
        </p:nvSpPr>
        <p:spPr bwMode="auto">
          <a:xfrm>
            <a:off x="739775" y="2255838"/>
            <a:ext cx="0" cy="25019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05488"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 y="2084388"/>
            <a:ext cx="317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489" name="Picture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475" y="1093788"/>
            <a:ext cx="317500"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490" name="Picture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875" y="1017588"/>
            <a:ext cx="393700"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491"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7875" y="2084388"/>
            <a:ext cx="61118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492" name="Picture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3075" y="1779588"/>
            <a:ext cx="6683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493" name="Picture 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8475" y="2960688"/>
            <a:ext cx="182563" cy="20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494" name="Picture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1375" y="3417888"/>
            <a:ext cx="203200" cy="20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105495" name="Group 24"/>
          <p:cNvGrpSpPr>
            <a:grpSpLocks/>
          </p:cNvGrpSpPr>
          <p:nvPr/>
        </p:nvGrpSpPr>
        <p:grpSpPr bwMode="auto">
          <a:xfrm>
            <a:off x="892175" y="1952625"/>
            <a:ext cx="179388" cy="230188"/>
            <a:chOff x="0" y="0"/>
            <a:chExt cx="113" cy="145"/>
          </a:xfrm>
        </p:grpSpPr>
        <p:sp>
          <p:nvSpPr>
            <p:cNvPr id="105521" name="AutoShape 25"/>
            <p:cNvSpPr>
              <a:spLocks/>
            </p:cNvSpPr>
            <p:nvPr/>
          </p:nvSpPr>
          <p:spPr bwMode="auto">
            <a:xfrm>
              <a:off x="0" y="0"/>
              <a:ext cx="113" cy="145"/>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05522" name="AutoShape 26"/>
            <p:cNvSpPr>
              <a:spLocks/>
            </p:cNvSpPr>
            <p:nvPr/>
          </p:nvSpPr>
          <p:spPr bwMode="auto">
            <a:xfrm>
              <a:off x="0" y="0"/>
              <a:ext cx="113" cy="145"/>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lnTo>
                    <a:pt x="0" y="21600"/>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grpSp>
        <p:nvGrpSpPr>
          <p:cNvPr id="105496" name="Group 27"/>
          <p:cNvGrpSpPr>
            <a:grpSpLocks/>
          </p:cNvGrpSpPr>
          <p:nvPr/>
        </p:nvGrpSpPr>
        <p:grpSpPr bwMode="auto">
          <a:xfrm>
            <a:off x="1265238" y="1960563"/>
            <a:ext cx="77787" cy="206375"/>
            <a:chOff x="0" y="0"/>
            <a:chExt cx="49" cy="130"/>
          </a:xfrm>
        </p:grpSpPr>
        <p:sp>
          <p:nvSpPr>
            <p:cNvPr id="105519" name="AutoShape 28"/>
            <p:cNvSpPr>
              <a:spLocks/>
            </p:cNvSpPr>
            <p:nvPr/>
          </p:nvSpPr>
          <p:spPr bwMode="auto">
            <a:xfrm>
              <a:off x="0" y="0"/>
              <a:ext cx="49" cy="130"/>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05520" name="AutoShape 29"/>
            <p:cNvSpPr>
              <a:spLocks/>
            </p:cNvSpPr>
            <p:nvPr/>
          </p:nvSpPr>
          <p:spPr bwMode="auto">
            <a:xfrm>
              <a:off x="0" y="0"/>
              <a:ext cx="49" cy="130"/>
            </a:xfrm>
            <a:custGeom>
              <a:avLst/>
              <a:gdLst>
                <a:gd name="T0" fmla="*/ 0 w 21600"/>
                <a:gd name="T1" fmla="*/ 0 h 21600"/>
                <a:gd name="T2" fmla="*/ 21600 w 21600"/>
                <a:gd name="T3" fmla="*/ 21600 h 21600"/>
              </a:gdLst>
              <a:ahLst/>
              <a:cxnLst/>
              <a:rect l="T0" t="T1" r="T2" b="T3"/>
              <a:pathLst>
                <a:path w="21600" h="21600">
                  <a:moveTo>
                    <a:pt x="0" y="0"/>
                  </a:moveTo>
                  <a:cubicBezTo>
                    <a:pt x="11929" y="0"/>
                    <a:pt x="21600" y="9671"/>
                    <a:pt x="21600" y="21600"/>
                  </a:cubicBezTo>
                  <a:lnTo>
                    <a:pt x="0" y="21600"/>
                  </a:lnTo>
                  <a:close/>
                  <a:moveTo>
                    <a:pt x="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grpSp>
        <p:nvGrpSpPr>
          <p:cNvPr id="105497" name="Group 30"/>
          <p:cNvGrpSpPr>
            <a:grpSpLocks/>
          </p:cNvGrpSpPr>
          <p:nvPr/>
        </p:nvGrpSpPr>
        <p:grpSpPr bwMode="auto">
          <a:xfrm>
            <a:off x="739775" y="2409825"/>
            <a:ext cx="214313" cy="146050"/>
            <a:chOff x="0" y="0"/>
            <a:chExt cx="135" cy="92"/>
          </a:xfrm>
        </p:grpSpPr>
        <p:sp>
          <p:nvSpPr>
            <p:cNvPr id="105517" name="AutoShape 31"/>
            <p:cNvSpPr>
              <a:spLocks/>
            </p:cNvSpPr>
            <p:nvPr/>
          </p:nvSpPr>
          <p:spPr bwMode="auto">
            <a:xfrm>
              <a:off x="0" y="0"/>
              <a:ext cx="135" cy="92"/>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path>
              </a:pathLst>
            </a:cu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05518" name="AutoShape 32"/>
            <p:cNvSpPr>
              <a:spLocks/>
            </p:cNvSpPr>
            <p:nvPr/>
          </p:nvSpPr>
          <p:spPr bwMode="auto">
            <a:xfrm>
              <a:off x="0" y="0"/>
              <a:ext cx="135" cy="92"/>
            </a:xfrm>
            <a:custGeom>
              <a:avLst/>
              <a:gdLst>
                <a:gd name="T0" fmla="*/ 0 w 21600"/>
                <a:gd name="T1" fmla="*/ 0 h 21600"/>
                <a:gd name="T2" fmla="*/ 21600 w 21600"/>
                <a:gd name="T3" fmla="*/ 21600 h 21600"/>
              </a:gdLst>
              <a:ahLst/>
              <a:cxnLst/>
              <a:rect l="T0" t="T1" r="T2" b="T3"/>
              <a:pathLst>
                <a:path w="21600" h="21600">
                  <a:moveTo>
                    <a:pt x="21600" y="0"/>
                  </a:moveTo>
                  <a:cubicBezTo>
                    <a:pt x="21600" y="11929"/>
                    <a:pt x="11929" y="21600"/>
                    <a:pt x="0" y="21600"/>
                  </a:cubicBezTo>
                  <a:lnTo>
                    <a:pt x="0" y="0"/>
                  </a:lnTo>
                  <a:close/>
                  <a:moveTo>
                    <a:pt x="21600" y="0"/>
                  </a:move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grpSp>
      <p:pic>
        <p:nvPicPr>
          <p:cNvPr id="105498" name="Picture 3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6475" y="1822450"/>
            <a:ext cx="1905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499" name="Picture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9375" y="1936750"/>
            <a:ext cx="204788" cy="185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500" name="Picture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6775" y="2541588"/>
            <a:ext cx="177800"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501" name="Picture 3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163" y="1454150"/>
            <a:ext cx="238125"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502" name="Picture 3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65313" y="1271588"/>
            <a:ext cx="180975" cy="28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5503" name="Rectangle 38"/>
          <p:cNvSpPr>
            <a:spLocks/>
          </p:cNvSpPr>
          <p:nvPr/>
        </p:nvSpPr>
        <p:spPr bwMode="auto">
          <a:xfrm>
            <a:off x="504825" y="5549900"/>
            <a:ext cx="252412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u="sng">
                <a:solidFill>
                  <a:schemeClr val="tx1"/>
                </a:solidFill>
                <a:cs typeface="Times" charset="0"/>
              </a:rPr>
              <a:t>Using Flattened Phases</a:t>
            </a:r>
          </a:p>
        </p:txBody>
      </p:sp>
      <p:sp>
        <p:nvSpPr>
          <p:cNvPr id="105504" name="AutoShape 39"/>
          <p:cNvSpPr>
            <a:spLocks/>
          </p:cNvSpPr>
          <p:nvPr/>
        </p:nvSpPr>
        <p:spPr bwMode="auto">
          <a:xfrm>
            <a:off x="3252788" y="4881563"/>
            <a:ext cx="236537" cy="1782762"/>
          </a:xfrm>
          <a:custGeom>
            <a:avLst/>
            <a:gdLst>
              <a:gd name="T0" fmla="*/ 0 w 21600"/>
              <a:gd name="T1" fmla="*/ 0 h 21600"/>
              <a:gd name="T2" fmla="*/ 21600 w 21600"/>
              <a:gd name="T3" fmla="*/ 21600 h 21600"/>
            </a:gdLst>
            <a:ahLst/>
            <a:cxnLst/>
            <a:rect l="T0" t="T1" r="T2" b="T3"/>
            <a:pathLst>
              <a:path w="21600" h="2160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05505" name="Rectangle 40"/>
          <p:cNvSpPr>
            <a:spLocks/>
          </p:cNvSpPr>
          <p:nvPr/>
        </p:nvSpPr>
        <p:spPr bwMode="auto">
          <a:xfrm>
            <a:off x="4697413" y="2303463"/>
            <a:ext cx="2763837"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u="sng">
                <a:solidFill>
                  <a:schemeClr val="tx1"/>
                </a:solidFill>
                <a:cs typeface="Times" charset="0"/>
              </a:rPr>
              <a:t>Using Unflattened Phases</a:t>
            </a:r>
          </a:p>
        </p:txBody>
      </p:sp>
      <p:sp>
        <p:nvSpPr>
          <p:cNvPr id="105506" name="Rectangle 41"/>
          <p:cNvSpPr>
            <a:spLocks/>
          </p:cNvSpPr>
          <p:nvPr/>
        </p:nvSpPr>
        <p:spPr bwMode="auto">
          <a:xfrm>
            <a:off x="7297738" y="1216025"/>
            <a:ext cx="140335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Change Pair</a:t>
            </a:r>
          </a:p>
        </p:txBody>
      </p:sp>
      <p:sp>
        <p:nvSpPr>
          <p:cNvPr id="105507" name="Rectangle 42"/>
          <p:cNvSpPr>
            <a:spLocks/>
          </p:cNvSpPr>
          <p:nvPr/>
        </p:nvSpPr>
        <p:spPr bwMode="auto">
          <a:xfrm>
            <a:off x="7315200" y="1798638"/>
            <a:ext cx="114458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Topo Pair</a:t>
            </a:r>
          </a:p>
        </p:txBody>
      </p:sp>
      <p:pic>
        <p:nvPicPr>
          <p:cNvPr id="105508" name="Picture 4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0575" y="2833688"/>
            <a:ext cx="3375025" cy="179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509" name="Picture 4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68725" y="4906963"/>
            <a:ext cx="3851275"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5510" name="Picture 4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29063" y="6156325"/>
            <a:ext cx="36195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5511" name="TextBox 46"/>
          <p:cNvSpPr txBox="1">
            <a:spLocks noChangeArrowheads="1"/>
          </p:cNvSpPr>
          <p:nvPr/>
        </p:nvSpPr>
        <p:spPr bwMode="auto">
          <a:xfrm>
            <a:off x="3784600" y="120015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105512" name="TextBox 47"/>
          <p:cNvSpPr txBox="1">
            <a:spLocks noChangeArrowheads="1"/>
          </p:cNvSpPr>
          <p:nvPr/>
        </p:nvSpPr>
        <p:spPr bwMode="auto">
          <a:xfrm>
            <a:off x="3733800" y="1809750"/>
            <a:ext cx="40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2000" i="1">
                <a:latin typeface="Symbol" charset="0"/>
                <a:cs typeface="Symbol" charset="0"/>
              </a:rPr>
              <a:t>D</a:t>
            </a:r>
          </a:p>
        </p:txBody>
      </p:sp>
      <p:sp>
        <p:nvSpPr>
          <p:cNvPr id="105513" name="TextBox 48"/>
          <p:cNvSpPr txBox="1">
            <a:spLocks noChangeArrowheads="1"/>
          </p:cNvSpPr>
          <p:nvPr/>
        </p:nvSpPr>
        <p:spPr bwMode="auto">
          <a:xfrm>
            <a:off x="6132513" y="3317875"/>
            <a:ext cx="4032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1800" i="1">
                <a:latin typeface="Symbol" charset="0"/>
                <a:cs typeface="Symbol" charset="0"/>
              </a:rPr>
              <a:t>D</a:t>
            </a:r>
          </a:p>
        </p:txBody>
      </p:sp>
      <p:sp>
        <p:nvSpPr>
          <p:cNvPr id="105514" name="TextBox 49"/>
          <p:cNvSpPr txBox="1">
            <a:spLocks noChangeArrowheads="1"/>
          </p:cNvSpPr>
          <p:nvPr/>
        </p:nvSpPr>
        <p:spPr bwMode="auto">
          <a:xfrm>
            <a:off x="6146800" y="4087813"/>
            <a:ext cx="4032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1800" i="1">
                <a:latin typeface="Symbol" charset="0"/>
                <a:cs typeface="Symbol" charset="0"/>
              </a:rPr>
              <a:t>D</a:t>
            </a:r>
          </a:p>
        </p:txBody>
      </p:sp>
      <p:sp>
        <p:nvSpPr>
          <p:cNvPr id="105515" name="TextBox 50"/>
          <p:cNvSpPr txBox="1">
            <a:spLocks noChangeArrowheads="1"/>
          </p:cNvSpPr>
          <p:nvPr/>
        </p:nvSpPr>
        <p:spPr bwMode="auto">
          <a:xfrm>
            <a:off x="7315200" y="3316288"/>
            <a:ext cx="4032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1800" i="1">
                <a:latin typeface="Symbol" charset="0"/>
                <a:cs typeface="Symbol" charset="0"/>
              </a:rPr>
              <a:t>D</a:t>
            </a:r>
          </a:p>
        </p:txBody>
      </p:sp>
      <p:sp>
        <p:nvSpPr>
          <p:cNvPr id="105516" name="TextBox 51"/>
          <p:cNvSpPr txBox="1">
            <a:spLocks noChangeArrowheads="1"/>
          </p:cNvSpPr>
          <p:nvPr/>
        </p:nvSpPr>
        <p:spPr bwMode="auto">
          <a:xfrm>
            <a:off x="7064375" y="4087813"/>
            <a:ext cx="4032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sz="1800" i="1">
                <a:latin typeface="Symbol" charset="0"/>
                <a:cs typeface="Symbol" charset="0"/>
              </a:rPr>
              <a:t>D</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Grp="1" noChangeArrowheads="1"/>
          </p:cNvSpPr>
          <p:nvPr>
            <p:ph type="title"/>
          </p:nvPr>
        </p:nvSpPr>
        <p:spPr>
          <a:xfrm>
            <a:off x="1485900" y="-38100"/>
            <a:ext cx="6477000" cy="1270000"/>
          </a:xfrm>
        </p:spPr>
        <p:txBody>
          <a:bodyPr rIns="132080"/>
          <a:lstStyle/>
          <a:p>
            <a:pPr indent="0" eaLnBrk="1" hangingPunct="1"/>
            <a:r>
              <a:rPr lang="en-US" sz="3200">
                <a:latin typeface="Helvetica" charset="0"/>
                <a:ea typeface="ヒラギノ角ゴ Pro W6" charset="0"/>
                <a:cs typeface="ヒラギノ角ゴ Pro W6" charset="0"/>
              </a:rPr>
              <a:t>Differential Interferometry Sensitivities</a:t>
            </a:r>
          </a:p>
        </p:txBody>
      </p:sp>
      <p:sp>
        <p:nvSpPr>
          <p:cNvPr id="106499" name="Rectangle 4"/>
          <p:cNvSpPr>
            <a:spLocks/>
          </p:cNvSpPr>
          <p:nvPr/>
        </p:nvSpPr>
        <p:spPr bwMode="auto">
          <a:xfrm>
            <a:off x="415925" y="1025525"/>
            <a:ext cx="8293100" cy="96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269875" indent="-230188"/>
            <a:r>
              <a:rPr lang="en-US" sz="2000" dirty="0">
                <a:solidFill>
                  <a:schemeClr val="tx1"/>
                </a:solidFill>
                <a:latin typeface="Arial" charset="0"/>
                <a:cs typeface="Arial" charset="0"/>
                <a:sym typeface="Arial" charset="0"/>
              </a:rPr>
              <a:t>• The reason differential interferometry can detect millimeter level surface deformation is that the differential phase is much more sensitive to displacements than to topography.</a:t>
            </a:r>
          </a:p>
        </p:txBody>
      </p:sp>
      <p:pic>
        <p:nvPicPr>
          <p:cNvPr id="106500"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5" y="2222500"/>
            <a:ext cx="314642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6501"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863" y="2936875"/>
            <a:ext cx="114617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6502"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488" y="4554538"/>
            <a:ext cx="3159125" cy="61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6503"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6550" y="3698875"/>
            <a:ext cx="3362325" cy="60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6504" name="Picture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5688" y="5484813"/>
            <a:ext cx="873125" cy="703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6505" name="Picture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5888" y="5503863"/>
            <a:ext cx="1978025"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6506" name="Rectangle 11"/>
          <p:cNvSpPr>
            <a:spLocks/>
          </p:cNvSpPr>
          <p:nvPr/>
        </p:nvSpPr>
        <p:spPr bwMode="auto">
          <a:xfrm>
            <a:off x="5622925" y="2263775"/>
            <a:ext cx="258603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Topographic Sensitivity</a:t>
            </a:r>
          </a:p>
        </p:txBody>
      </p:sp>
      <p:sp>
        <p:nvSpPr>
          <p:cNvPr id="106507" name="Rectangle 12"/>
          <p:cNvSpPr>
            <a:spLocks/>
          </p:cNvSpPr>
          <p:nvPr/>
        </p:nvSpPr>
        <p:spPr bwMode="auto">
          <a:xfrm>
            <a:off x="5622925" y="3044825"/>
            <a:ext cx="270192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Displacement Sensitivity</a:t>
            </a:r>
          </a:p>
        </p:txBody>
      </p:sp>
      <p:sp>
        <p:nvSpPr>
          <p:cNvPr id="106508" name="Rectangle 13"/>
          <p:cNvSpPr>
            <a:spLocks/>
          </p:cNvSpPr>
          <p:nvPr/>
        </p:nvSpPr>
        <p:spPr bwMode="auto">
          <a:xfrm>
            <a:off x="5400675" y="3786188"/>
            <a:ext cx="317658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Topographic Sensitivity Term</a:t>
            </a:r>
          </a:p>
        </p:txBody>
      </p:sp>
      <p:sp>
        <p:nvSpPr>
          <p:cNvPr id="106509" name="Rectangle 14"/>
          <p:cNvSpPr>
            <a:spLocks/>
          </p:cNvSpPr>
          <p:nvPr/>
        </p:nvSpPr>
        <p:spPr bwMode="auto">
          <a:xfrm>
            <a:off x="5422900" y="4603750"/>
            <a:ext cx="329406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Displacement Sensitivity Term</a:t>
            </a:r>
          </a:p>
        </p:txBody>
      </p:sp>
      <p:sp>
        <p:nvSpPr>
          <p:cNvPr id="106510" name="Rectangle 15"/>
          <p:cNvSpPr>
            <a:spLocks/>
          </p:cNvSpPr>
          <p:nvPr/>
        </p:nvSpPr>
        <p:spPr bwMode="auto">
          <a:xfrm>
            <a:off x="1093788" y="5584825"/>
            <a:ext cx="719137"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Since</a:t>
            </a:r>
          </a:p>
        </p:txBody>
      </p:sp>
      <p:sp>
        <p:nvSpPr>
          <p:cNvPr id="106511" name="Rectangle 16"/>
          <p:cNvSpPr>
            <a:spLocks/>
          </p:cNvSpPr>
          <p:nvPr/>
        </p:nvSpPr>
        <p:spPr bwMode="auto">
          <a:xfrm>
            <a:off x="3946525" y="5554663"/>
            <a:ext cx="5842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charset="0"/>
              </a:rPr>
              <a:t>==&gt;</a:t>
            </a:r>
          </a:p>
        </p:txBody>
      </p:sp>
      <p:sp>
        <p:nvSpPr>
          <p:cNvPr id="106512" name="Rectangle 17"/>
          <p:cNvSpPr>
            <a:spLocks/>
          </p:cNvSpPr>
          <p:nvPr/>
        </p:nvSpPr>
        <p:spPr bwMode="auto">
          <a:xfrm>
            <a:off x="73025" y="6413500"/>
            <a:ext cx="9144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39" bIns="0"/>
          <a:lstStyle/>
          <a:p>
            <a:pPr marL="39688"/>
            <a:r>
              <a:rPr lang="en-US" sz="2000">
                <a:solidFill>
                  <a:schemeClr val="tx1"/>
                </a:solidFill>
                <a:latin typeface="Arial" charset="0"/>
                <a:cs typeface="Arial" charset="0"/>
                <a:sym typeface="Arial" charset="0"/>
              </a:rPr>
              <a:t>Meter Scale Topography Measurement - Millimeter Scale Topographic Change</a:t>
            </a:r>
          </a:p>
        </p:txBody>
      </p:sp>
      <p:sp>
        <p:nvSpPr>
          <p:cNvPr id="106513" name="TextBox 18"/>
          <p:cNvSpPr txBox="1">
            <a:spLocks noChangeArrowheads="1"/>
          </p:cNvSpPr>
          <p:nvPr/>
        </p:nvSpPr>
        <p:spPr bwMode="auto">
          <a:xfrm>
            <a:off x="304800" y="3048000"/>
            <a:ext cx="1452563" cy="461963"/>
          </a:xfrm>
          <a:prstGeom prst="rect">
            <a:avLst/>
          </a:prstGeom>
          <a:solidFill>
            <a:srgbClr val="DDF3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eaLnBrk="1" hangingPunct="1"/>
            <a:r>
              <a:rPr lang="en-US"/>
              <a:t>(</a:t>
            </a:r>
            <a:r>
              <a:rPr lang="en-US" i="1">
                <a:latin typeface="Symbol" charset="0"/>
                <a:cs typeface="Symbol" charset="0"/>
              </a:rPr>
              <a:t>f </a:t>
            </a:r>
            <a:r>
              <a:rPr lang="en-US" i="1">
                <a:sym typeface="Wingdings" charset="0"/>
              </a:rPr>
              <a:t> </a:t>
            </a:r>
            <a:r>
              <a:rPr lang="en-US" i="1">
                <a:latin typeface="Symbol" charset="0"/>
                <a:cs typeface="Symbol" charset="0"/>
                <a:sym typeface="Wingdings" charset="0"/>
              </a:rPr>
              <a:t>Df</a:t>
            </a:r>
            <a:r>
              <a:rPr lang="en-US">
                <a:latin typeface="Symbol" charset="0"/>
                <a:cs typeface="Symbol" charset="0"/>
                <a:sym typeface="Wingdings" charset="0"/>
              </a:rPr>
              <a:t>)</a:t>
            </a:r>
            <a:endParaRPr lang="en-US" i="1">
              <a:latin typeface="Symbol" charset="0"/>
              <a:cs typeface="Symbol"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type="title"/>
          </p:nvPr>
        </p:nvSpPr>
        <p:spPr>
          <a:xfrm>
            <a:off x="749300" y="101600"/>
            <a:ext cx="7772400" cy="1879600"/>
          </a:xfrm>
        </p:spPr>
        <p:txBody>
          <a:bodyPr rIns="132080"/>
          <a:lstStyle/>
          <a:p>
            <a:pPr indent="0" eaLnBrk="1" hangingPunct="1"/>
            <a:r>
              <a:rPr lang="en-US" sz="3200">
                <a:latin typeface="Helvetica" charset="0"/>
                <a:ea typeface="ヒラギノ角ゴ Pro W6" charset="0"/>
                <a:cs typeface="ヒラギノ角ゴ Pro W6" charset="0"/>
              </a:rPr>
              <a:t>Some Examples of Deformation</a:t>
            </a:r>
          </a:p>
        </p:txBody>
      </p:sp>
      <p:pic>
        <p:nvPicPr>
          <p:cNvPr id="108547" name="Picture 4"/>
          <p:cNvPicPr>
            <a:picLocks noChangeArrowheads="1"/>
          </p:cNvPicPr>
          <p:nvPr/>
        </p:nvPicPr>
        <p:blipFill>
          <a:blip r:embed="rId2">
            <a:extLst>
              <a:ext uri="{28A0092B-C50C-407E-A947-70E740481C1C}">
                <a14:useLocalDpi xmlns:a14="http://schemas.microsoft.com/office/drawing/2010/main" val="0"/>
              </a:ext>
            </a:extLst>
          </a:blip>
          <a:srcRect t="1321"/>
          <a:stretch>
            <a:fillRect/>
          </a:stretch>
        </p:blipFill>
        <p:spPr bwMode="auto">
          <a:xfrm>
            <a:off x="354013" y="4465638"/>
            <a:ext cx="26162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854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1511300"/>
            <a:ext cx="2732087" cy="2640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8549" name="Rectangle 6"/>
          <p:cNvSpPr>
            <a:spLocks/>
          </p:cNvSpPr>
          <p:nvPr/>
        </p:nvSpPr>
        <p:spPr bwMode="auto">
          <a:xfrm>
            <a:off x="3124200" y="1600200"/>
            <a:ext cx="1524000"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dirty="0">
                <a:solidFill>
                  <a:schemeClr val="tx1"/>
                </a:solidFill>
                <a:latin typeface="Helvetica" charset="0"/>
                <a:cs typeface="Helvetica" charset="0"/>
                <a:sym typeface="Helvetica" charset="0"/>
              </a:rPr>
              <a:t>Hector Mine</a:t>
            </a:r>
          </a:p>
          <a:p>
            <a:pPr marL="39688"/>
            <a:r>
              <a:rPr lang="en-US" sz="2000" dirty="0">
                <a:solidFill>
                  <a:schemeClr val="tx1"/>
                </a:solidFill>
                <a:latin typeface="Helvetica" charset="0"/>
                <a:cs typeface="Helvetica" charset="0"/>
                <a:sym typeface="Helvetica" charset="0"/>
              </a:rPr>
              <a:t>Earthquake</a:t>
            </a:r>
          </a:p>
        </p:txBody>
      </p:sp>
      <p:pic>
        <p:nvPicPr>
          <p:cNvPr id="108550"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425" y="3124200"/>
            <a:ext cx="2720975" cy="356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108551" name="Group 8"/>
          <p:cNvGrpSpPr>
            <a:grpSpLocks/>
          </p:cNvGrpSpPr>
          <p:nvPr/>
        </p:nvGrpSpPr>
        <p:grpSpPr bwMode="auto">
          <a:xfrm>
            <a:off x="4689475" y="1460500"/>
            <a:ext cx="4340225" cy="2230438"/>
            <a:chOff x="0" y="0"/>
            <a:chExt cx="2733" cy="1405"/>
          </a:xfrm>
        </p:grpSpPr>
        <p:pic>
          <p:nvPicPr>
            <p:cNvPr id="108553" name="Picture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68" cy="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8554"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 y="215"/>
              <a:ext cx="969" cy="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8555" name="Picture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1" y="423"/>
              <a:ext cx="1020" cy="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08556" name="Picture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3" y="639"/>
              <a:ext cx="1020" cy="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sp>
        <p:nvSpPr>
          <p:cNvPr id="108552" name="Rectangle 13"/>
          <p:cNvSpPr>
            <a:spLocks/>
          </p:cNvSpPr>
          <p:nvPr/>
        </p:nvSpPr>
        <p:spPr bwMode="auto">
          <a:xfrm>
            <a:off x="7162800" y="1727200"/>
            <a:ext cx="16510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dirty="0">
                <a:solidFill>
                  <a:schemeClr val="tx1"/>
                </a:solidFill>
                <a:latin typeface="Helvetica" charset="0"/>
                <a:cs typeface="Helvetica" charset="0"/>
                <a:sym typeface="Helvetica" charset="0"/>
              </a:rPr>
              <a:t>Etna Volcano</a:t>
            </a:r>
          </a:p>
        </p:txBody>
      </p:sp>
      <p:pic>
        <p:nvPicPr>
          <p:cNvPr id="13" name="Picture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9800" y="3860800"/>
            <a:ext cx="2540000" cy="25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4" name="Rectangle 6"/>
          <p:cNvSpPr>
            <a:spLocks/>
          </p:cNvSpPr>
          <p:nvPr/>
        </p:nvSpPr>
        <p:spPr bwMode="auto">
          <a:xfrm>
            <a:off x="6086475" y="6451600"/>
            <a:ext cx="2371725"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2000" dirty="0" err="1">
                <a:solidFill>
                  <a:schemeClr val="tx1"/>
                </a:solidFill>
                <a:latin typeface="Helvetica" charset="0"/>
                <a:cs typeface="Helvetica" charset="0"/>
                <a:sym typeface="Helvetica" charset="0"/>
              </a:rPr>
              <a:t>Joughin</a:t>
            </a:r>
            <a:r>
              <a:rPr lang="en-US" sz="2000" dirty="0">
                <a:solidFill>
                  <a:schemeClr val="tx1"/>
                </a:solidFill>
                <a:latin typeface="Helvetica" charset="0"/>
                <a:cs typeface="Helvetica" charset="0"/>
                <a:sym typeface="Helvetica" charset="0"/>
              </a:rPr>
              <a:t> et al , 1999</a:t>
            </a:r>
          </a:p>
        </p:txBody>
      </p:sp>
      <p:sp>
        <p:nvSpPr>
          <p:cNvPr id="2" name="TextBox 1"/>
          <p:cNvSpPr txBox="1"/>
          <p:nvPr/>
        </p:nvSpPr>
        <p:spPr>
          <a:xfrm>
            <a:off x="6019800" y="3886200"/>
            <a:ext cx="1532015" cy="369332"/>
          </a:xfrm>
          <a:prstGeom prst="rect">
            <a:avLst/>
          </a:prstGeom>
          <a:noFill/>
        </p:spPr>
        <p:txBody>
          <a:bodyPr wrap="none" rtlCol="0">
            <a:spAutoFit/>
          </a:bodyPr>
          <a:lstStyle/>
          <a:p>
            <a:r>
              <a:rPr lang="en-US" sz="1800" dirty="0">
                <a:solidFill>
                  <a:schemeClr val="bg1"/>
                </a:solidFill>
                <a:latin typeface="Helvetica"/>
                <a:cs typeface="Helvetica"/>
              </a:rPr>
              <a:t>Ice Velocities</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a:xfrm>
            <a:off x="685800" y="304800"/>
            <a:ext cx="7772400" cy="685800"/>
          </a:xfrm>
          <a:noFill/>
        </p:spPr>
        <p:txBody>
          <a:bodyPr lIns="90487" tIns="44450" rIns="90487" bIns="44450"/>
          <a:lstStyle/>
          <a:p>
            <a:r>
              <a:rPr lang="en-US" dirty="0">
                <a:ea typeface="ＭＳ Ｐゴシック" charset="0"/>
                <a:cs typeface="ＭＳ Ｐゴシック" charset="0"/>
              </a:rPr>
              <a:t>Phase Unwrapping</a:t>
            </a:r>
          </a:p>
        </p:txBody>
      </p:sp>
      <p:sp>
        <p:nvSpPr>
          <p:cNvPr id="25603" name="Rectangle 1027"/>
          <p:cNvSpPr>
            <a:spLocks noGrp="1" noChangeArrowheads="1"/>
          </p:cNvSpPr>
          <p:nvPr>
            <p:ph type="body" idx="1"/>
          </p:nvPr>
        </p:nvSpPr>
        <p:spPr>
          <a:xfrm>
            <a:off x="228600" y="1066800"/>
            <a:ext cx="8839200" cy="1066800"/>
          </a:xfrm>
          <a:noFill/>
        </p:spPr>
        <p:txBody>
          <a:bodyPr lIns="90487" tIns="44450" rIns="90487" bIns="44450"/>
          <a:lstStyle/>
          <a:p>
            <a:pPr marL="4763" indent="0">
              <a:buNone/>
            </a:pPr>
            <a:r>
              <a:rPr lang="en-US" sz="2000" dirty="0">
                <a:latin typeface="+mj-lt"/>
                <a:ea typeface="ＭＳ Ｐゴシック" charset="0"/>
                <a:cs typeface="ＭＳ Ｐゴシック" charset="0"/>
              </a:rPr>
              <a:t>From the measured, wrapped phase, unwrap the phase from some arbitrary starting location, then determine the proper 2</a:t>
            </a:r>
            <a:r>
              <a:rPr lang="en-US" sz="2000" dirty="0">
                <a:latin typeface="Symbol" charset="2"/>
                <a:ea typeface="ＭＳ Ｐゴシック" charset="0"/>
                <a:cs typeface="Symbol" charset="2"/>
              </a:rPr>
              <a:t>p</a:t>
            </a:r>
            <a:r>
              <a:rPr lang="en-US" sz="2000" dirty="0">
                <a:latin typeface="+mj-lt"/>
                <a:ea typeface="ＭＳ Ｐゴシック" charset="0"/>
                <a:cs typeface="ＭＳ Ｐゴシック" charset="0"/>
              </a:rPr>
              <a:t> phase “ambiguity”.</a:t>
            </a:r>
          </a:p>
        </p:txBody>
      </p:sp>
      <p:pic>
        <p:nvPicPr>
          <p:cNvPr id="25604" name="Picture 1028"/>
          <p:cNvPicPr>
            <a:picLocks noChangeArrowheads="1"/>
          </p:cNvPicPr>
          <p:nvPr/>
        </p:nvPicPr>
        <p:blipFill rotWithShape="1">
          <a:blip r:embed="rId3">
            <a:extLst>
              <a:ext uri="{28A0092B-C50C-407E-A947-70E740481C1C}">
                <a14:useLocalDpi xmlns:a14="http://schemas.microsoft.com/office/drawing/2010/main" val="0"/>
              </a:ext>
            </a:extLst>
          </a:blip>
          <a:srcRect r="41293"/>
          <a:stretch/>
        </p:blipFill>
        <p:spPr bwMode="auto">
          <a:xfrm>
            <a:off x="228600" y="2263775"/>
            <a:ext cx="4001861" cy="398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5605" name="Rectangle 1029"/>
          <p:cNvSpPr>
            <a:spLocks noChangeArrowheads="1"/>
          </p:cNvSpPr>
          <p:nvPr/>
        </p:nvSpPr>
        <p:spPr bwMode="auto">
          <a:xfrm>
            <a:off x="457200" y="2590800"/>
            <a:ext cx="1603375"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r>
              <a:rPr lang="en-US" sz="1800" b="1" dirty="0">
                <a:solidFill>
                  <a:schemeClr val="bg2"/>
                </a:solidFill>
                <a:latin typeface="Helvetica" charset="0"/>
              </a:rPr>
              <a:t>Actual phase</a:t>
            </a:r>
          </a:p>
        </p:txBody>
      </p:sp>
      <p:sp>
        <p:nvSpPr>
          <p:cNvPr id="25606" name="Rectangle 1030"/>
          <p:cNvSpPr>
            <a:spLocks noChangeArrowheads="1"/>
          </p:cNvSpPr>
          <p:nvPr/>
        </p:nvSpPr>
        <p:spPr bwMode="auto">
          <a:xfrm>
            <a:off x="1219200" y="3675063"/>
            <a:ext cx="3178175"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7" tIns="44450" rIns="90487" bIns="44450">
            <a:spAutoFit/>
          </a:bodyPr>
          <a:lstStyle/>
          <a:p>
            <a:r>
              <a:rPr lang="en-US" sz="1800" b="1" dirty="0">
                <a:solidFill>
                  <a:schemeClr val="bg2"/>
                </a:solidFill>
                <a:latin typeface="Helvetica" charset="0"/>
              </a:rPr>
              <a:t>Wrapped (measured) phase</a:t>
            </a:r>
          </a:p>
        </p:txBody>
      </p:sp>
      <p:sp>
        <p:nvSpPr>
          <p:cNvPr id="25607" name="Rectangle 1031"/>
          <p:cNvSpPr>
            <a:spLocks noChangeArrowheads="1"/>
          </p:cNvSpPr>
          <p:nvPr/>
        </p:nvSpPr>
        <p:spPr bwMode="auto">
          <a:xfrm>
            <a:off x="609601" y="4800600"/>
            <a:ext cx="2514600" cy="643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7" tIns="44450" rIns="90487" bIns="44450">
            <a:spAutoFit/>
          </a:bodyPr>
          <a:lstStyle/>
          <a:p>
            <a:r>
              <a:rPr lang="en-US" sz="1800" b="1" dirty="0">
                <a:solidFill>
                  <a:schemeClr val="bg2"/>
                </a:solidFill>
                <a:latin typeface="Helvetica" charset="0"/>
              </a:rPr>
              <a:t>Typical unwrapped phase</a:t>
            </a:r>
          </a:p>
        </p:txBody>
      </p:sp>
      <p:graphicFrame>
        <p:nvGraphicFramePr>
          <p:cNvPr id="8" name="Object 2"/>
          <p:cNvGraphicFramePr>
            <a:graphicFrameLocks noChangeAspect="1"/>
          </p:cNvGraphicFramePr>
          <p:nvPr>
            <p:extLst>
              <p:ext uri="{D42A27DB-BD31-4B8C-83A1-F6EECF244321}">
                <p14:modId xmlns:p14="http://schemas.microsoft.com/office/powerpoint/2010/main" val="337448036"/>
              </p:ext>
            </p:extLst>
          </p:nvPr>
        </p:nvGraphicFramePr>
        <p:xfrm>
          <a:off x="5029200" y="1828800"/>
          <a:ext cx="3486150" cy="1524000"/>
        </p:xfrm>
        <a:graphic>
          <a:graphicData uri="http://schemas.openxmlformats.org/presentationml/2006/ole">
            <mc:AlternateContent xmlns:mc="http://schemas.openxmlformats.org/markup-compatibility/2006">
              <mc:Choice xmlns:v="urn:schemas-microsoft-com:vml" Requires="v">
                <p:oleObj spid="_x0000_s1267" name="Equation" r:id="rId4" imgW="2120900" imgH="927100" progId="Equation.3">
                  <p:embed/>
                </p:oleObj>
              </mc:Choice>
              <mc:Fallback>
                <p:oleObj name="Equation" r:id="rId4" imgW="2120900" imgH="927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828800"/>
                        <a:ext cx="3486150" cy="1524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9" name="Picture 4"/>
          <p:cNvPicPr>
            <a:picLocks noChangeArrowheads="1"/>
          </p:cNvPicPr>
          <p:nvPr/>
        </p:nvPicPr>
        <p:blipFill>
          <a:blip r:embed="rId6">
            <a:extLst>
              <a:ext uri="{28A0092B-C50C-407E-A947-70E740481C1C}">
                <a14:useLocalDpi xmlns:a14="http://schemas.microsoft.com/office/drawing/2010/main" val="0"/>
              </a:ext>
            </a:extLst>
          </a:blip>
          <a:srcRect r="36610"/>
          <a:stretch>
            <a:fillRect/>
          </a:stretch>
        </p:blipFill>
        <p:spPr bwMode="auto">
          <a:xfrm>
            <a:off x="4318000" y="3429000"/>
            <a:ext cx="4741863" cy="326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0" name="Rectangle 7"/>
          <p:cNvSpPr>
            <a:spLocks noChangeArrowheads="1"/>
          </p:cNvSpPr>
          <p:nvPr/>
        </p:nvSpPr>
        <p:spPr bwMode="auto">
          <a:xfrm rot="1506280">
            <a:off x="5988050" y="5487988"/>
            <a:ext cx="533400" cy="381000"/>
          </a:xfrm>
          <a:prstGeom prst="rect">
            <a:avLst/>
          </a:prstGeom>
          <a:solidFill>
            <a:srgbClr val="FFFFFF"/>
          </a:solidFill>
          <a:ln w="12700">
            <a:solidFill>
              <a:srgbClr val="FFFFFF"/>
            </a:solidFill>
            <a:round/>
            <a:headEnd/>
            <a:tailEnd/>
          </a:ln>
        </p:spPr>
        <p:txBody>
          <a:bodyPr/>
          <a:lstStyle/>
          <a:p>
            <a:endParaRPr lang="en-US"/>
          </a:p>
        </p:txBody>
      </p:sp>
      <p:sp>
        <p:nvSpPr>
          <p:cNvPr id="11" name="Rectangle 8"/>
          <p:cNvSpPr>
            <a:spLocks noChangeArrowheads="1"/>
          </p:cNvSpPr>
          <p:nvPr/>
        </p:nvSpPr>
        <p:spPr bwMode="auto">
          <a:xfrm rot="1506280">
            <a:off x="5008563" y="5048250"/>
            <a:ext cx="533400" cy="381000"/>
          </a:xfrm>
          <a:prstGeom prst="rect">
            <a:avLst/>
          </a:prstGeom>
          <a:solidFill>
            <a:srgbClr val="FFFFFF"/>
          </a:solidFill>
          <a:ln w="12700">
            <a:solidFill>
              <a:srgbClr val="FFFFFF"/>
            </a:solidFill>
            <a:round/>
            <a:headEnd/>
            <a:tailEnd/>
          </a:ln>
        </p:spPr>
        <p:txBody>
          <a:bodyPr/>
          <a:lstStyle/>
          <a:p>
            <a:endParaRPr lang="en-US"/>
          </a:p>
        </p:txBody>
      </p:sp>
      <p:sp>
        <p:nvSpPr>
          <p:cNvPr id="12" name="Rectangle 9"/>
          <p:cNvSpPr>
            <a:spLocks noChangeArrowheads="1"/>
          </p:cNvSpPr>
          <p:nvPr/>
        </p:nvSpPr>
        <p:spPr bwMode="auto">
          <a:xfrm>
            <a:off x="4006038" y="4724400"/>
            <a:ext cx="533400" cy="381000"/>
          </a:xfrm>
          <a:prstGeom prst="rect">
            <a:avLst/>
          </a:prstGeom>
          <a:solidFill>
            <a:srgbClr val="FFFFFF"/>
          </a:solidFill>
          <a:ln w="12700">
            <a:solidFill>
              <a:srgbClr val="FFFFFF"/>
            </a:solidFill>
            <a:round/>
            <a:headEnd/>
            <a:tailEnd/>
          </a:ln>
        </p:spPr>
        <p:txBody>
          <a:bodyPr/>
          <a:lstStyle/>
          <a:p>
            <a:endParaRPr lang="en-US"/>
          </a:p>
        </p:txBody>
      </p:sp>
      <p:cxnSp>
        <p:nvCxnSpPr>
          <p:cNvPr id="13" name="Straight Arrow Connector 11"/>
          <p:cNvCxnSpPr>
            <a:cxnSpLocks noChangeShapeType="1"/>
          </p:cNvCxnSpPr>
          <p:nvPr/>
        </p:nvCxnSpPr>
        <p:spPr bwMode="auto">
          <a:xfrm>
            <a:off x="4267200" y="5105400"/>
            <a:ext cx="2133600" cy="914400"/>
          </a:xfrm>
          <a:prstGeom prst="straightConnector1">
            <a:avLst/>
          </a:prstGeom>
          <a:noFill/>
          <a:ln w="12700">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14" name="Straight Arrow Connector 12"/>
          <p:cNvCxnSpPr>
            <a:cxnSpLocks noChangeShapeType="1"/>
          </p:cNvCxnSpPr>
          <p:nvPr/>
        </p:nvCxnSpPr>
        <p:spPr bwMode="auto">
          <a:xfrm>
            <a:off x="4419600" y="4648200"/>
            <a:ext cx="1752600" cy="762000"/>
          </a:xfrm>
          <a:prstGeom prst="straightConnector1">
            <a:avLst/>
          </a:prstGeom>
          <a:noFill/>
          <a:ln w="12700">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16" name="Straight Arrow Connector 18"/>
          <p:cNvCxnSpPr>
            <a:cxnSpLocks noChangeShapeType="1"/>
          </p:cNvCxnSpPr>
          <p:nvPr/>
        </p:nvCxnSpPr>
        <p:spPr bwMode="auto">
          <a:xfrm rot="10800000">
            <a:off x="4648200" y="4648200"/>
            <a:ext cx="304800" cy="152400"/>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xmlns="">
                <a:noFill/>
              </a14:hiddenFill>
            </a:ext>
          </a:extLst>
        </p:spPr>
      </p:cxnSp>
      <p:cxnSp>
        <p:nvCxnSpPr>
          <p:cNvPr id="17" name="Straight Arrow Connector 19"/>
          <p:cNvCxnSpPr>
            <a:cxnSpLocks noChangeShapeType="1"/>
          </p:cNvCxnSpPr>
          <p:nvPr/>
        </p:nvCxnSpPr>
        <p:spPr bwMode="auto">
          <a:xfrm>
            <a:off x="6172200" y="5410200"/>
            <a:ext cx="381000" cy="152400"/>
          </a:xfrm>
          <a:prstGeom prst="straightConnector1">
            <a:avLst/>
          </a:prstGeom>
          <a:noFill/>
          <a:ln w="12700">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graphicFrame>
        <p:nvGraphicFramePr>
          <p:cNvPr id="18" name="Object 3"/>
          <p:cNvGraphicFramePr>
            <a:graphicFrameLocks noChangeAspect="1"/>
          </p:cNvGraphicFramePr>
          <p:nvPr>
            <p:extLst>
              <p:ext uri="{D42A27DB-BD31-4B8C-83A1-F6EECF244321}">
                <p14:modId xmlns:p14="http://schemas.microsoft.com/office/powerpoint/2010/main" val="3345690067"/>
              </p:ext>
            </p:extLst>
          </p:nvPr>
        </p:nvGraphicFramePr>
        <p:xfrm>
          <a:off x="5029200" y="5715000"/>
          <a:ext cx="606425" cy="746125"/>
        </p:xfrm>
        <a:graphic>
          <a:graphicData uri="http://schemas.openxmlformats.org/presentationml/2006/ole">
            <mc:AlternateContent xmlns:mc="http://schemas.openxmlformats.org/markup-compatibility/2006">
              <mc:Choice xmlns:v="urn:schemas-microsoft-com:vml" Requires="v">
                <p:oleObj spid="_x0000_s1268" name="Equation" r:id="rId7" imgW="368300" imgH="444500" progId="Equation.3">
                  <p:embed/>
                </p:oleObj>
              </mc:Choice>
              <mc:Fallback>
                <p:oleObj name="Equation" r:id="rId7" imgW="3683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5715000"/>
                        <a:ext cx="606425" cy="7461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2744895148"/>
              </p:ext>
            </p:extLst>
          </p:nvPr>
        </p:nvGraphicFramePr>
        <p:xfrm>
          <a:off x="4419600" y="3886200"/>
          <a:ext cx="647700" cy="292100"/>
        </p:xfrm>
        <a:graphic>
          <a:graphicData uri="http://schemas.openxmlformats.org/presentationml/2006/ole">
            <mc:AlternateContent xmlns:mc="http://schemas.openxmlformats.org/markup-compatibility/2006">
              <mc:Choice xmlns:v="urn:schemas-microsoft-com:vml" Requires="v">
                <p:oleObj spid="_x0000_s1269" name="Equation" r:id="rId9" imgW="393700" imgH="177800" progId="Equation.3">
                  <p:embed/>
                </p:oleObj>
              </mc:Choice>
              <mc:Fallback>
                <p:oleObj name="Equation" r:id="rId9" imgW="393700" imgH="177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3886200"/>
                        <a:ext cx="647700" cy="292100"/>
                      </a:xfrm>
                      <a:prstGeom prst="rect">
                        <a:avLst/>
                      </a:prstGeom>
                      <a:noFill/>
                      <a:ln>
                        <a:noFill/>
                      </a:ln>
                      <a:effectLs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650726531"/>
              </p:ext>
            </p:extLst>
          </p:nvPr>
        </p:nvGraphicFramePr>
        <p:xfrm>
          <a:off x="4953000" y="5105400"/>
          <a:ext cx="814388" cy="333375"/>
        </p:xfrm>
        <a:graphic>
          <a:graphicData uri="http://schemas.openxmlformats.org/presentationml/2006/ole">
            <mc:AlternateContent xmlns:mc="http://schemas.openxmlformats.org/markup-compatibility/2006">
              <mc:Choice xmlns:v="urn:schemas-microsoft-com:vml" Requires="v">
                <p:oleObj spid="_x0000_s1270" name="Equation" r:id="rId11" imgW="495300" imgH="203200" progId="Equation.3">
                  <p:embed/>
                </p:oleObj>
              </mc:Choice>
              <mc:Fallback>
                <p:oleObj name="Equation" r:id="rId11" imgW="4953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5105400"/>
                        <a:ext cx="814388" cy="333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1" name="Object 6"/>
          <p:cNvGraphicFramePr>
            <a:graphicFrameLocks noChangeAspect="1"/>
          </p:cNvGraphicFramePr>
          <p:nvPr>
            <p:extLst>
              <p:ext uri="{D42A27DB-BD31-4B8C-83A1-F6EECF244321}">
                <p14:modId xmlns:p14="http://schemas.microsoft.com/office/powerpoint/2010/main" val="311421589"/>
              </p:ext>
            </p:extLst>
          </p:nvPr>
        </p:nvGraphicFramePr>
        <p:xfrm>
          <a:off x="6019800" y="5562600"/>
          <a:ext cx="668338" cy="292100"/>
        </p:xfrm>
        <a:graphic>
          <a:graphicData uri="http://schemas.openxmlformats.org/presentationml/2006/ole">
            <mc:AlternateContent xmlns:mc="http://schemas.openxmlformats.org/markup-compatibility/2006">
              <mc:Choice xmlns:v="urn:schemas-microsoft-com:vml" Requires="v">
                <p:oleObj spid="_x0000_s1271" name="Equation" r:id="rId13" imgW="406400" imgH="177800" progId="Equation.3">
                  <p:embed/>
                </p:oleObj>
              </mc:Choice>
              <mc:Fallback>
                <p:oleObj name="Equation" r:id="rId13" imgW="406400" imgH="177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9800" y="5562600"/>
                        <a:ext cx="668338" cy="292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 name="Rectangle 28"/>
          <p:cNvSpPr>
            <a:spLocks noChangeArrowheads="1"/>
          </p:cNvSpPr>
          <p:nvPr/>
        </p:nvSpPr>
        <p:spPr bwMode="auto">
          <a:xfrm>
            <a:off x="5486400" y="3505200"/>
            <a:ext cx="533400" cy="381000"/>
          </a:xfrm>
          <a:prstGeom prst="rect">
            <a:avLst/>
          </a:prstGeom>
          <a:solidFill>
            <a:srgbClr val="FFFFFF"/>
          </a:solidFill>
          <a:ln w="12700">
            <a:solidFill>
              <a:srgbClr val="FFFFFF"/>
            </a:solidFill>
            <a:round/>
            <a:headEnd/>
            <a:tailEnd/>
          </a:ln>
        </p:spPr>
        <p:txBody>
          <a:bodyPr/>
          <a:lstStyle/>
          <a:p>
            <a:endParaRPr lang="en-US"/>
          </a:p>
        </p:txBody>
      </p:sp>
      <p:graphicFrame>
        <p:nvGraphicFramePr>
          <p:cNvPr id="23" name="Object 8"/>
          <p:cNvGraphicFramePr>
            <a:graphicFrameLocks noChangeAspect="1"/>
          </p:cNvGraphicFramePr>
          <p:nvPr>
            <p:extLst>
              <p:ext uri="{D42A27DB-BD31-4B8C-83A1-F6EECF244321}">
                <p14:modId xmlns:p14="http://schemas.microsoft.com/office/powerpoint/2010/main" val="4209083591"/>
              </p:ext>
            </p:extLst>
          </p:nvPr>
        </p:nvGraphicFramePr>
        <p:xfrm>
          <a:off x="5791200" y="3581400"/>
          <a:ext cx="187325" cy="292100"/>
        </p:xfrm>
        <a:graphic>
          <a:graphicData uri="http://schemas.openxmlformats.org/presentationml/2006/ole">
            <mc:AlternateContent xmlns:mc="http://schemas.openxmlformats.org/markup-compatibility/2006">
              <mc:Choice xmlns:v="urn:schemas-microsoft-com:vml" Requires="v">
                <p:oleObj spid="_x0000_s1272" name="Equation" r:id="rId15" imgW="114300" imgH="177800" progId="Equation.3">
                  <p:embed/>
                </p:oleObj>
              </mc:Choice>
              <mc:Fallback>
                <p:oleObj name="Equation" r:id="rId15" imgW="114300" imgH="1778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1200" y="3581400"/>
                        <a:ext cx="187325" cy="292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Freeform 1"/>
          <p:cNvSpPr/>
          <p:nvPr/>
        </p:nvSpPr>
        <p:spPr>
          <a:xfrm>
            <a:off x="4283227" y="4139700"/>
            <a:ext cx="212573" cy="386173"/>
          </a:xfrm>
          <a:custGeom>
            <a:avLst/>
            <a:gdLst>
              <a:gd name="connsiteX0" fmla="*/ 180011 w 212573"/>
              <a:gd name="connsiteY0" fmla="*/ 11730 h 386173"/>
              <a:gd name="connsiteX1" fmla="*/ 82323 w 212573"/>
              <a:gd name="connsiteY1" fmla="*/ 28010 h 386173"/>
              <a:gd name="connsiteX2" fmla="*/ 17198 w 212573"/>
              <a:gd name="connsiteY2" fmla="*/ 255932 h 386173"/>
              <a:gd name="connsiteX3" fmla="*/ 17198 w 212573"/>
              <a:gd name="connsiteY3" fmla="*/ 304772 h 386173"/>
              <a:gd name="connsiteX4" fmla="*/ 212573 w 212573"/>
              <a:gd name="connsiteY4" fmla="*/ 386173 h 386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73" h="386173">
                <a:moveTo>
                  <a:pt x="180011" y="11730"/>
                </a:moveTo>
                <a:cubicBezTo>
                  <a:pt x="144734" y="-480"/>
                  <a:pt x="109458" y="-12690"/>
                  <a:pt x="82323" y="28010"/>
                </a:cubicBezTo>
                <a:cubicBezTo>
                  <a:pt x="55188" y="68710"/>
                  <a:pt x="28052" y="209805"/>
                  <a:pt x="17198" y="255932"/>
                </a:cubicBezTo>
                <a:cubicBezTo>
                  <a:pt x="6344" y="302059"/>
                  <a:pt x="-15365" y="283065"/>
                  <a:pt x="17198" y="304772"/>
                </a:cubicBezTo>
                <a:cubicBezTo>
                  <a:pt x="49760" y="326479"/>
                  <a:pt x="212573" y="386173"/>
                  <a:pt x="212573" y="386173"/>
                </a:cubicBezTo>
              </a:path>
            </a:pathLst>
          </a:custGeom>
          <a:ln>
            <a:solidFill>
              <a:schemeClr val="tx1"/>
            </a:solidFill>
            <a:headEnd type="non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ヒラギノ明朝 Pro W3" charset="-128"/>
              <a:cs typeface="ヒラギノ明朝 Pro W3" charset="-128"/>
              <a:sym typeface="Times" charset="0"/>
            </a:endParaRPr>
          </a:p>
        </p:txBody>
      </p:sp>
    </p:spTree>
    <p:extLst>
      <p:ext uri="{BB962C8B-B14F-4D97-AF65-F5344CB8AC3E}">
        <p14:creationId xmlns:p14="http://schemas.microsoft.com/office/powerpoint/2010/main" val="395522315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381000"/>
            <a:ext cx="7772400" cy="685800"/>
          </a:xfrm>
        </p:spPr>
        <p:txBody>
          <a:bodyPr/>
          <a:lstStyle/>
          <a:p>
            <a:pPr eaLnBrk="1" hangingPunct="1"/>
            <a:r>
              <a:rPr lang="en-US" dirty="0">
                <a:ea typeface="ＭＳ Ｐゴシック" charset="0"/>
                <a:cs typeface="ＭＳ Ｐゴシック" charset="0"/>
              </a:rPr>
              <a:t>Phase Unwrapping Algorithm Options</a:t>
            </a:r>
          </a:p>
        </p:txBody>
      </p:sp>
      <p:sp>
        <p:nvSpPr>
          <p:cNvPr id="18435" name="Rectangle 3"/>
          <p:cNvSpPr>
            <a:spLocks noGrp="1" noChangeArrowheads="1"/>
          </p:cNvSpPr>
          <p:nvPr>
            <p:ph type="body" idx="1"/>
          </p:nvPr>
        </p:nvSpPr>
        <p:spPr>
          <a:xfrm>
            <a:off x="569913" y="1600200"/>
            <a:ext cx="8034337" cy="4876800"/>
          </a:xfrm>
        </p:spPr>
        <p:txBody>
          <a:bodyPr/>
          <a:lstStyle/>
          <a:p>
            <a:pPr eaLnBrk="1" hangingPunct="1"/>
            <a:r>
              <a:rPr lang="en-US" sz="2000" dirty="0">
                <a:ea typeface="ＭＳ Ｐゴシック" charset="0"/>
                <a:cs typeface="ＭＳ Ｐゴシック" charset="0"/>
              </a:rPr>
              <a:t>There are a number of approaches to unwrapping:</a:t>
            </a:r>
          </a:p>
          <a:p>
            <a:pPr lvl="1" eaLnBrk="1" hangingPunct="1"/>
            <a:r>
              <a:rPr lang="en-US" sz="1800" i="1" dirty="0">
                <a:solidFill>
                  <a:schemeClr val="accent2"/>
                </a:solidFill>
                <a:ea typeface="ＭＳ Ｐゴシック" charset="0"/>
              </a:rPr>
              <a:t>Residue –or branch cut– methods</a:t>
            </a:r>
            <a:r>
              <a:rPr lang="en-US" sz="1800" dirty="0">
                <a:ea typeface="ＭＳ Ｐゴシック" charset="0"/>
              </a:rPr>
              <a:t> that use a simple mechanism to detect where phase consistencies in the phase field exist and generate cuts to avoid them</a:t>
            </a:r>
          </a:p>
          <a:p>
            <a:pPr lvl="1" eaLnBrk="1" hangingPunct="1"/>
            <a:endParaRPr lang="en-US" sz="1800" dirty="0">
              <a:ea typeface="ＭＳ Ｐゴシック" charset="0"/>
            </a:endParaRPr>
          </a:p>
          <a:p>
            <a:pPr lvl="1" eaLnBrk="1" hangingPunct="1"/>
            <a:r>
              <a:rPr lang="en-US" sz="1800" i="1" dirty="0">
                <a:solidFill>
                  <a:schemeClr val="accent2"/>
                </a:solidFill>
                <a:ea typeface="ＭＳ Ｐゴシック" charset="0"/>
              </a:rPr>
              <a:t>Least squares methods</a:t>
            </a:r>
            <a:r>
              <a:rPr lang="en-US" sz="1800" dirty="0">
                <a:ea typeface="ＭＳ Ｐゴシック" charset="0"/>
              </a:rPr>
              <a:t> that pose the unwrapping problem as an estimation problem and try to efficiently solve the resulting series of equations. (mostly obsolete)</a:t>
            </a:r>
          </a:p>
          <a:p>
            <a:pPr lvl="1" eaLnBrk="1" hangingPunct="1"/>
            <a:endParaRPr lang="en-US" sz="1800" dirty="0">
              <a:ea typeface="ＭＳ Ｐゴシック" charset="0"/>
            </a:endParaRPr>
          </a:p>
          <a:p>
            <a:pPr lvl="1" eaLnBrk="1" hangingPunct="1"/>
            <a:r>
              <a:rPr lang="en-US" sz="1800" i="1" dirty="0">
                <a:solidFill>
                  <a:schemeClr val="accent2"/>
                </a:solidFill>
                <a:ea typeface="ＭＳ Ｐゴシック" charset="0"/>
              </a:rPr>
              <a:t>Minimum cost flow algorithms</a:t>
            </a:r>
            <a:r>
              <a:rPr lang="en-US" sz="1800" dirty="0">
                <a:ea typeface="ＭＳ Ｐゴシック" charset="0"/>
              </a:rPr>
              <a:t> that pose the unwrapping problem as a network flow problem for which algorithms have been developed over the years</a:t>
            </a:r>
          </a:p>
          <a:p>
            <a:pPr lvl="1" eaLnBrk="1" hangingPunct="1"/>
            <a:endParaRPr lang="en-US" sz="1800" dirty="0">
              <a:ea typeface="ＭＳ Ｐゴシック" charset="0"/>
            </a:endParaRPr>
          </a:p>
          <a:p>
            <a:pPr marL="39688" indent="0" eaLnBrk="1" hangingPunct="1">
              <a:buNone/>
            </a:pPr>
            <a:r>
              <a:rPr lang="en-US" sz="1800" dirty="0">
                <a:ea typeface="ＭＳ Ｐゴシック" charset="0"/>
                <a:cs typeface="ＭＳ Ｐゴシック" charset="0"/>
              </a:rPr>
              <a:t>ISCE supports two residue methods and a version of minimum cost flow developed at Stanford (SNAPHU)</a:t>
            </a:r>
          </a:p>
        </p:txBody>
      </p:sp>
    </p:spTree>
    <p:extLst>
      <p:ext uri="{BB962C8B-B14F-4D97-AF65-F5344CB8AC3E}">
        <p14:creationId xmlns:p14="http://schemas.microsoft.com/office/powerpoint/2010/main" val="3895568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85800"/>
          </a:xfrm>
        </p:spPr>
        <p:txBody>
          <a:bodyPr/>
          <a:lstStyle/>
          <a:p>
            <a:r>
              <a:rPr lang="en-US" sz="2800" dirty="0"/>
              <a:t>Motivation – Understanding the processes and phenomenology of radar interferometry</a:t>
            </a:r>
          </a:p>
        </p:txBody>
      </p:sp>
      <p:pic>
        <p:nvPicPr>
          <p:cNvPr id="21" name="Content Placeholder 20" descr="slc1amp.jpg"/>
          <p:cNvPicPr>
            <a:picLocks noGrp="1" noChangeAspect="1"/>
          </p:cNvPicPr>
          <p:nvPr>
            <p:ph idx="1"/>
          </p:nvPr>
        </p:nvPicPr>
        <p:blipFill rotWithShape="1">
          <a:blip r:embed="rId4">
            <a:extLst>
              <a:ext uri="{28A0092B-C50C-407E-A947-70E740481C1C}">
                <a14:useLocalDpi xmlns:a14="http://schemas.microsoft.com/office/drawing/2010/main" val="0"/>
              </a:ext>
            </a:extLst>
          </a:blip>
          <a:srcRect l="7262" t="10315" r="22459" b="8796"/>
          <a:stretch/>
        </p:blipFill>
        <p:spPr>
          <a:xfrm>
            <a:off x="3054069" y="2399556"/>
            <a:ext cx="2508531" cy="2075824"/>
          </a:xfrm>
        </p:spPr>
      </p:pic>
      <p:sp>
        <p:nvSpPr>
          <p:cNvPr id="4" name="Slide Number Placeholder 3"/>
          <p:cNvSpPr>
            <a:spLocks noGrp="1"/>
          </p:cNvSpPr>
          <p:nvPr>
            <p:ph type="sldNum" sz="quarter" idx="10"/>
          </p:nvPr>
        </p:nvSpPr>
        <p:spPr>
          <a:xfrm>
            <a:off x="8699500" y="6477000"/>
            <a:ext cx="292100" cy="330200"/>
          </a:xfrm>
        </p:spPr>
        <p:txBody>
          <a:bodyPr/>
          <a:lstStyle/>
          <a:p>
            <a:fld id="{76E870B9-F6FF-C447-8621-1C1A1B80FB6A}" type="slidenum">
              <a:rPr lang="en-US" smtClean="0"/>
              <a:pPr/>
              <a:t>8</a:t>
            </a:fld>
            <a:endParaRPr lang="en-US" dirty="0"/>
          </a:p>
        </p:txBody>
      </p:sp>
      <p:graphicFrame>
        <p:nvGraphicFramePr>
          <p:cNvPr id="5" name="Object 4"/>
          <p:cNvGraphicFramePr>
            <a:graphicFrameLocks noChangeAspect="1"/>
          </p:cNvGraphicFramePr>
          <p:nvPr>
            <p:extLst/>
          </p:nvPr>
        </p:nvGraphicFramePr>
        <p:xfrm>
          <a:off x="762000" y="1657290"/>
          <a:ext cx="1225103" cy="911225"/>
        </p:xfrm>
        <a:graphic>
          <a:graphicData uri="http://schemas.openxmlformats.org/presentationml/2006/ole">
            <mc:AlternateContent xmlns:mc="http://schemas.openxmlformats.org/markup-compatibility/2006">
              <mc:Choice xmlns:v="urn:schemas-microsoft-com:vml" Requires="v">
                <p:oleObj spid="_x0000_s220169" name="Photo Editor Photo" r:id="rId5" imgW="4828571" imgH="3591426" progId="MSPhotoEd.3">
                  <p:embed/>
                </p:oleObj>
              </mc:Choice>
              <mc:Fallback>
                <p:oleObj name="Photo Editor Photo" r:id="rId5" imgW="4828571" imgH="3591426" progId="MSPhotoEd.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657290"/>
                        <a:ext cx="1225103" cy="911225"/>
                      </a:xfrm>
                      <a:prstGeom prst="rect">
                        <a:avLst/>
                      </a:prstGeom>
                      <a:noFill/>
                      <a:ln>
                        <a:noFill/>
                      </a:ln>
                      <a:effectLst/>
                      <a:extLst/>
                    </p:spPr>
                  </p:pic>
                </p:oleObj>
              </mc:Fallback>
            </mc:AlternateContent>
          </a:graphicData>
        </a:graphic>
      </p:graphicFrame>
      <p:pic>
        <p:nvPicPr>
          <p:cNvPr id="19" name="Picture 18" descr="raw1.jpg"/>
          <p:cNvPicPr>
            <a:picLocks noChangeAspect="1"/>
          </p:cNvPicPr>
          <p:nvPr/>
        </p:nvPicPr>
        <p:blipFill rotWithShape="1">
          <a:blip r:embed="rId7">
            <a:extLst>
              <a:ext uri="{28A0092B-C50C-407E-A947-70E740481C1C}">
                <a14:useLocalDpi xmlns:a14="http://schemas.microsoft.com/office/drawing/2010/main" val="0"/>
              </a:ext>
            </a:extLst>
          </a:blip>
          <a:srcRect l="1089" t="10350" r="3080" b="8670"/>
          <a:stretch/>
        </p:blipFill>
        <p:spPr>
          <a:xfrm>
            <a:off x="304800" y="2647890"/>
            <a:ext cx="2176911" cy="1576230"/>
          </a:xfrm>
          <a:prstGeom prst="rect">
            <a:avLst/>
          </a:prstGeom>
        </p:spPr>
      </p:pic>
      <p:pic>
        <p:nvPicPr>
          <p:cNvPr id="20" name="Picture 19" descr="raw2.tiff"/>
          <p:cNvPicPr>
            <a:picLocks noChangeAspect="1"/>
          </p:cNvPicPr>
          <p:nvPr/>
        </p:nvPicPr>
        <p:blipFill rotWithShape="1">
          <a:blip r:embed="rId8">
            <a:extLst>
              <a:ext uri="{28A0092B-C50C-407E-A947-70E740481C1C}">
                <a14:useLocalDpi xmlns:a14="http://schemas.microsoft.com/office/drawing/2010/main" val="0"/>
              </a:ext>
            </a:extLst>
          </a:blip>
          <a:srcRect l="1089" t="10531" r="3080" b="9033"/>
          <a:stretch/>
        </p:blipFill>
        <p:spPr>
          <a:xfrm>
            <a:off x="304800" y="4888578"/>
            <a:ext cx="2182035" cy="1569312"/>
          </a:xfrm>
          <a:prstGeom prst="rect">
            <a:avLst/>
          </a:prstGeom>
        </p:spPr>
      </p:pic>
      <p:pic>
        <p:nvPicPr>
          <p:cNvPr id="23" name="Picture 22" descr="slc2amp.jpg"/>
          <p:cNvPicPr>
            <a:picLocks noChangeAspect="1"/>
          </p:cNvPicPr>
          <p:nvPr/>
        </p:nvPicPr>
        <p:blipFill rotWithShape="1">
          <a:blip r:embed="rId9">
            <a:extLst>
              <a:ext uri="{28A0092B-C50C-407E-A947-70E740481C1C}">
                <a14:useLocalDpi xmlns:a14="http://schemas.microsoft.com/office/drawing/2010/main" val="0"/>
              </a:ext>
            </a:extLst>
          </a:blip>
          <a:srcRect l="7739" t="10267" r="24240" b="8855"/>
          <a:stretch/>
        </p:blipFill>
        <p:spPr>
          <a:xfrm>
            <a:off x="3048000" y="4648200"/>
            <a:ext cx="2495858" cy="2057400"/>
          </a:xfrm>
          <a:prstGeom prst="rect">
            <a:avLst/>
          </a:prstGeom>
        </p:spPr>
      </p:pic>
      <p:pic>
        <p:nvPicPr>
          <p:cNvPr id="24" name="Picture 23" descr="slc2phs.jpg"/>
          <p:cNvPicPr>
            <a:picLocks noChangeAspect="1"/>
          </p:cNvPicPr>
          <p:nvPr/>
        </p:nvPicPr>
        <p:blipFill rotWithShape="1">
          <a:blip r:embed="rId10">
            <a:extLst>
              <a:ext uri="{28A0092B-C50C-407E-A947-70E740481C1C}">
                <a14:useLocalDpi xmlns:a14="http://schemas.microsoft.com/office/drawing/2010/main" val="0"/>
              </a:ext>
            </a:extLst>
          </a:blip>
          <a:srcRect l="11460" t="10457" r="21682" b="9233"/>
          <a:stretch/>
        </p:blipFill>
        <p:spPr>
          <a:xfrm>
            <a:off x="3048000" y="4668551"/>
            <a:ext cx="2474457" cy="2040025"/>
          </a:xfrm>
          <a:prstGeom prst="rect">
            <a:avLst/>
          </a:prstGeom>
        </p:spPr>
      </p:pic>
      <p:sp>
        <p:nvSpPr>
          <p:cNvPr id="26" name="TextBox 25"/>
          <p:cNvSpPr txBox="1"/>
          <p:nvPr/>
        </p:nvSpPr>
        <p:spPr>
          <a:xfrm>
            <a:off x="685800" y="4171890"/>
            <a:ext cx="1313180" cy="400110"/>
          </a:xfrm>
          <a:prstGeom prst="rect">
            <a:avLst/>
          </a:prstGeom>
          <a:noFill/>
        </p:spPr>
        <p:txBody>
          <a:bodyPr wrap="none" rtlCol="0">
            <a:spAutoFit/>
          </a:bodyPr>
          <a:lstStyle/>
          <a:p>
            <a:r>
              <a:rPr lang="en-US" sz="2000" dirty="0">
                <a:latin typeface="+mn-lt"/>
              </a:rPr>
              <a:t>First Time</a:t>
            </a:r>
          </a:p>
        </p:txBody>
      </p:sp>
      <p:sp>
        <p:nvSpPr>
          <p:cNvPr id="27" name="TextBox 26"/>
          <p:cNvSpPr txBox="1"/>
          <p:nvPr/>
        </p:nvSpPr>
        <p:spPr>
          <a:xfrm>
            <a:off x="723688" y="6381690"/>
            <a:ext cx="1339329" cy="400110"/>
          </a:xfrm>
          <a:prstGeom prst="rect">
            <a:avLst/>
          </a:prstGeom>
          <a:noFill/>
        </p:spPr>
        <p:txBody>
          <a:bodyPr wrap="none" rtlCol="0">
            <a:spAutoFit/>
          </a:bodyPr>
          <a:lstStyle/>
          <a:p>
            <a:pPr algn="ctr"/>
            <a:r>
              <a:rPr lang="en-US" sz="2000" dirty="0">
                <a:latin typeface="+mn-lt"/>
              </a:rPr>
              <a:t>Next Time </a:t>
            </a:r>
          </a:p>
        </p:txBody>
      </p:sp>
      <p:pic>
        <p:nvPicPr>
          <p:cNvPr id="28" name="Picture 27" descr="tpfint.jpg"/>
          <p:cNvPicPr>
            <a:picLocks noChangeAspect="1"/>
          </p:cNvPicPr>
          <p:nvPr/>
        </p:nvPicPr>
        <p:blipFill rotWithShape="1">
          <a:blip r:embed="rId11">
            <a:extLst>
              <a:ext uri="{28A0092B-C50C-407E-A947-70E740481C1C}">
                <a14:useLocalDpi xmlns:a14="http://schemas.microsoft.com/office/drawing/2010/main" val="0"/>
              </a:ext>
            </a:extLst>
          </a:blip>
          <a:srcRect l="1712" t="11256" r="4047" b="9216"/>
          <a:stretch/>
        </p:blipFill>
        <p:spPr>
          <a:xfrm>
            <a:off x="6004122" y="3484885"/>
            <a:ext cx="2743200" cy="2306315"/>
          </a:xfrm>
          <a:prstGeom prst="rect">
            <a:avLst/>
          </a:prstGeom>
        </p:spPr>
      </p:pic>
      <p:sp>
        <p:nvSpPr>
          <p:cNvPr id="29" name="TextBox 28"/>
          <p:cNvSpPr txBox="1"/>
          <p:nvPr/>
        </p:nvSpPr>
        <p:spPr>
          <a:xfrm>
            <a:off x="3210577" y="1885890"/>
            <a:ext cx="2123423" cy="400110"/>
          </a:xfrm>
          <a:prstGeom prst="rect">
            <a:avLst/>
          </a:prstGeom>
          <a:noFill/>
        </p:spPr>
        <p:txBody>
          <a:bodyPr wrap="none" rtlCol="0">
            <a:spAutoFit/>
          </a:bodyPr>
          <a:lstStyle/>
          <a:p>
            <a:r>
              <a:rPr lang="en-US" sz="2000" dirty="0">
                <a:latin typeface="+mn-lt"/>
              </a:rPr>
              <a:t>Magic of imaging</a:t>
            </a:r>
          </a:p>
        </p:txBody>
      </p:sp>
      <p:sp>
        <p:nvSpPr>
          <p:cNvPr id="30" name="TextBox 29"/>
          <p:cNvSpPr txBox="1"/>
          <p:nvPr/>
        </p:nvSpPr>
        <p:spPr>
          <a:xfrm>
            <a:off x="5943600" y="5848290"/>
            <a:ext cx="2826415" cy="400110"/>
          </a:xfrm>
          <a:prstGeom prst="rect">
            <a:avLst/>
          </a:prstGeom>
          <a:noFill/>
        </p:spPr>
        <p:txBody>
          <a:bodyPr wrap="none" rtlCol="0">
            <a:spAutoFit/>
          </a:bodyPr>
          <a:lstStyle/>
          <a:p>
            <a:r>
              <a:rPr lang="en-US" sz="2000" dirty="0">
                <a:latin typeface="+mn-lt"/>
              </a:rPr>
              <a:t>Magic of interferometry</a:t>
            </a:r>
          </a:p>
        </p:txBody>
      </p:sp>
      <p:sp>
        <p:nvSpPr>
          <p:cNvPr id="31" name="TextBox 30"/>
          <p:cNvSpPr txBox="1"/>
          <p:nvPr/>
        </p:nvSpPr>
        <p:spPr>
          <a:xfrm>
            <a:off x="152400" y="1276290"/>
            <a:ext cx="2667000" cy="400110"/>
          </a:xfrm>
          <a:prstGeom prst="rect">
            <a:avLst/>
          </a:prstGeom>
          <a:noFill/>
        </p:spPr>
        <p:txBody>
          <a:bodyPr wrap="square" rtlCol="0">
            <a:spAutoFit/>
          </a:bodyPr>
          <a:lstStyle/>
          <a:p>
            <a:r>
              <a:rPr lang="en-US" sz="2000" dirty="0">
                <a:latin typeface="+mn-lt"/>
              </a:rPr>
              <a:t>Satellite Observation</a:t>
            </a:r>
          </a:p>
        </p:txBody>
      </p:sp>
      <p:cxnSp>
        <p:nvCxnSpPr>
          <p:cNvPr id="37" name="Straight Arrow Connector 36"/>
          <p:cNvCxnSpPr>
            <a:stCxn id="21" idx="3"/>
            <a:endCxn id="28" idx="1"/>
          </p:cNvCxnSpPr>
          <p:nvPr/>
        </p:nvCxnSpPr>
        <p:spPr bwMode="auto">
          <a:xfrm>
            <a:off x="5562600" y="3437468"/>
            <a:ext cx="441522" cy="1200575"/>
          </a:xfrm>
          <a:prstGeom prst="straightConnector1">
            <a:avLst/>
          </a:prstGeom>
          <a:solidFill>
            <a:srgbClr val="00CC99"/>
          </a:solidFill>
          <a:ln w="12700" cap="flat" cmpd="sng" algn="ctr">
            <a:solidFill>
              <a:srgbClr val="000000"/>
            </a:solidFill>
            <a:prstDash val="solid"/>
            <a:round/>
            <a:headEnd type="none" w="med" len="med"/>
            <a:tailEnd type="arrow"/>
          </a:ln>
          <a:effectLst/>
        </p:spPr>
      </p:cxnSp>
      <p:cxnSp>
        <p:nvCxnSpPr>
          <p:cNvPr id="39" name="Straight Arrow Connector 38"/>
          <p:cNvCxnSpPr>
            <a:stCxn id="23" idx="3"/>
            <a:endCxn id="28" idx="1"/>
          </p:cNvCxnSpPr>
          <p:nvPr/>
        </p:nvCxnSpPr>
        <p:spPr bwMode="auto">
          <a:xfrm flipV="1">
            <a:off x="5543858" y="4638043"/>
            <a:ext cx="460264" cy="1038857"/>
          </a:xfrm>
          <a:prstGeom prst="straightConnector1">
            <a:avLst/>
          </a:prstGeom>
          <a:solidFill>
            <a:srgbClr val="00CC99"/>
          </a:solidFill>
          <a:ln w="12700" cap="flat" cmpd="sng" algn="ctr">
            <a:solidFill>
              <a:srgbClr val="000000"/>
            </a:solidFill>
            <a:prstDash val="solid"/>
            <a:round/>
            <a:headEnd type="none" w="med" len="med"/>
            <a:tailEnd type="arrow"/>
          </a:ln>
          <a:effectLst/>
        </p:spPr>
      </p:cxnSp>
      <p:sp>
        <p:nvSpPr>
          <p:cNvPr id="41" name="TextBox 40"/>
          <p:cNvSpPr txBox="1"/>
          <p:nvPr/>
        </p:nvSpPr>
        <p:spPr>
          <a:xfrm>
            <a:off x="3048000" y="2438400"/>
            <a:ext cx="1326004" cy="400110"/>
          </a:xfrm>
          <a:prstGeom prst="rect">
            <a:avLst/>
          </a:prstGeom>
          <a:noFill/>
        </p:spPr>
        <p:txBody>
          <a:bodyPr wrap="none" rtlCol="0">
            <a:spAutoFit/>
          </a:bodyPr>
          <a:lstStyle/>
          <a:p>
            <a:r>
              <a:rPr lang="en-US" sz="2000" dirty="0">
                <a:solidFill>
                  <a:srgbClr val="FFFFFF"/>
                </a:solidFill>
                <a:latin typeface="+mn-lt"/>
              </a:rPr>
              <a:t>Amplitude</a:t>
            </a:r>
          </a:p>
        </p:txBody>
      </p:sp>
      <p:grpSp>
        <p:nvGrpSpPr>
          <p:cNvPr id="43" name="Group 42"/>
          <p:cNvGrpSpPr/>
          <p:nvPr/>
        </p:nvGrpSpPr>
        <p:grpSpPr>
          <a:xfrm>
            <a:off x="3048000" y="2324844"/>
            <a:ext cx="2514600" cy="2133600"/>
            <a:chOff x="4114800" y="2590800"/>
            <a:chExt cx="2514600" cy="2133600"/>
          </a:xfrm>
        </p:grpSpPr>
        <p:pic>
          <p:nvPicPr>
            <p:cNvPr id="22" name="Picture 21" descr="slc1phs.jpg"/>
            <p:cNvPicPr>
              <a:picLocks noChangeAspect="1"/>
            </p:cNvPicPr>
            <p:nvPr/>
          </p:nvPicPr>
          <p:blipFill rotWithShape="1">
            <a:blip r:embed="rId12">
              <a:extLst>
                <a:ext uri="{28A0092B-C50C-407E-A947-70E740481C1C}">
                  <a14:useLocalDpi xmlns:a14="http://schemas.microsoft.com/office/drawing/2010/main" val="0"/>
                </a:ext>
              </a:extLst>
            </a:blip>
            <a:srcRect l="11177" t="10456" r="16943" b="9044"/>
            <a:stretch/>
          </p:blipFill>
          <p:spPr>
            <a:xfrm>
              <a:off x="4114800" y="2652161"/>
              <a:ext cx="2514600" cy="2072239"/>
            </a:xfrm>
            <a:prstGeom prst="rect">
              <a:avLst/>
            </a:prstGeom>
          </p:spPr>
        </p:pic>
        <p:sp>
          <p:nvSpPr>
            <p:cNvPr id="40" name="TextBox 39"/>
            <p:cNvSpPr txBox="1"/>
            <p:nvPr/>
          </p:nvSpPr>
          <p:spPr>
            <a:xfrm>
              <a:off x="4114800" y="2590800"/>
              <a:ext cx="915635" cy="400110"/>
            </a:xfrm>
            <a:prstGeom prst="rect">
              <a:avLst/>
            </a:prstGeom>
            <a:noFill/>
          </p:spPr>
          <p:txBody>
            <a:bodyPr wrap="none" rtlCol="0">
              <a:spAutoFit/>
            </a:bodyPr>
            <a:lstStyle/>
            <a:p>
              <a:r>
                <a:rPr lang="en-US" sz="2000" dirty="0">
                  <a:solidFill>
                    <a:srgbClr val="FFFFFF"/>
                  </a:solidFill>
                  <a:latin typeface="+mn-lt"/>
                </a:rPr>
                <a:t>Phase</a:t>
              </a:r>
            </a:p>
          </p:txBody>
        </p:sp>
      </p:grpSp>
      <p:cxnSp>
        <p:nvCxnSpPr>
          <p:cNvPr id="45" name="Straight Arrow Connector 44"/>
          <p:cNvCxnSpPr>
            <a:stCxn id="19" idx="3"/>
            <a:endCxn id="22" idx="1"/>
          </p:cNvCxnSpPr>
          <p:nvPr/>
        </p:nvCxnSpPr>
        <p:spPr bwMode="auto">
          <a:xfrm flipV="1">
            <a:off x="2481711" y="3422325"/>
            <a:ext cx="566289" cy="13680"/>
          </a:xfrm>
          <a:prstGeom prst="straightConnector1">
            <a:avLst/>
          </a:prstGeom>
          <a:solidFill>
            <a:srgbClr val="00CC99"/>
          </a:solidFill>
          <a:ln w="12700" cap="flat" cmpd="sng" algn="ctr">
            <a:solidFill>
              <a:srgbClr val="000000"/>
            </a:solidFill>
            <a:prstDash val="solid"/>
            <a:round/>
            <a:headEnd type="none" w="med" len="med"/>
            <a:tailEnd type="arrow"/>
          </a:ln>
          <a:effectLst/>
        </p:spPr>
      </p:cxnSp>
      <p:cxnSp>
        <p:nvCxnSpPr>
          <p:cNvPr id="47" name="Straight Arrow Connector 46"/>
          <p:cNvCxnSpPr>
            <a:stCxn id="20" idx="3"/>
            <a:endCxn id="24" idx="1"/>
          </p:cNvCxnSpPr>
          <p:nvPr/>
        </p:nvCxnSpPr>
        <p:spPr bwMode="auto">
          <a:xfrm>
            <a:off x="2486835" y="5673234"/>
            <a:ext cx="561165" cy="15330"/>
          </a:xfrm>
          <a:prstGeom prst="straightConnector1">
            <a:avLst/>
          </a:prstGeom>
          <a:solidFill>
            <a:srgbClr val="00CC99"/>
          </a:solidFill>
          <a:ln w="12700" cap="flat" cmpd="sng" algn="ctr">
            <a:solidFill>
              <a:srgbClr val="000000"/>
            </a:solidFill>
            <a:prstDash val="solid"/>
            <a:round/>
            <a:headEnd type="none" w="med" len="med"/>
            <a:tailEnd type="arrow"/>
          </a:ln>
          <a:effectLst/>
        </p:spPr>
      </p:cxnSp>
    </p:spTree>
    <p:extLst>
      <p:ext uri="{BB962C8B-B14F-4D97-AF65-F5344CB8AC3E}">
        <p14:creationId xmlns:p14="http://schemas.microsoft.com/office/powerpoint/2010/main" val="183387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dissolve">
                                      <p:cBhvr>
                                        <p:cTn id="29" dur="500"/>
                                        <p:tgtEl>
                                          <p:spTgt spid="45"/>
                                        </p:tgtEl>
                                      </p:cBhvr>
                                    </p:animEffect>
                                  </p:childTnLst>
                                </p:cTn>
                              </p:par>
                              <p:par>
                                <p:cTn id="30" presetID="9"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dissolve">
                                      <p:cBhvr>
                                        <p:cTn id="32" dur="500"/>
                                        <p:tgtEl>
                                          <p:spTgt spid="4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ssolve">
                                      <p:cBhvr>
                                        <p:cTn id="38" dur="500"/>
                                        <p:tgtEl>
                                          <p:spTgt spid="41"/>
                                        </p:tgtEl>
                                      </p:cBhvr>
                                    </p:animEffect>
                                  </p:childTnLst>
                                </p:cTn>
                              </p:par>
                              <p:par>
                                <p:cTn id="39" presetID="9"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dissolve">
                                      <p:cBhvr>
                                        <p:cTn id="49" dur="500"/>
                                        <p:tgtEl>
                                          <p:spTgt spid="43"/>
                                        </p:tgtEl>
                                      </p:cBhvr>
                                    </p:animEffect>
                                  </p:childTnLst>
                                </p:cTn>
                              </p:par>
                              <p:par>
                                <p:cTn id="50" presetID="9"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ssolv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dissolve">
                                      <p:cBhvr>
                                        <p:cTn id="57" dur="500"/>
                                        <p:tgtEl>
                                          <p:spTgt spid="37"/>
                                        </p:tgtEl>
                                      </p:cBhvr>
                                    </p:animEffect>
                                  </p:childTnLst>
                                </p:cTn>
                              </p:par>
                              <p:par>
                                <p:cTn id="58" presetID="9"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dissolve">
                                      <p:cBhvr>
                                        <p:cTn id="60" dur="500"/>
                                        <p:tgtEl>
                                          <p:spTgt spid="39"/>
                                        </p:tgtEl>
                                      </p:cBhvr>
                                    </p:animEffect>
                                  </p:childTnLst>
                                </p:cTn>
                              </p:par>
                              <p:par>
                                <p:cTn id="61" presetID="9"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dissolve">
                                      <p:cBhvr>
                                        <p:cTn id="63" dur="500"/>
                                        <p:tgtEl>
                                          <p:spTgt spid="2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P spid="31" grpId="0"/>
      <p:bldP spid="4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685800" y="381000"/>
            <a:ext cx="7772400" cy="533400"/>
          </a:xfrm>
        </p:spPr>
        <p:txBody>
          <a:bodyPr/>
          <a:lstStyle/>
          <a:p>
            <a:r>
              <a:rPr lang="en-US" dirty="0">
                <a:latin typeface="+mn-lt"/>
                <a:ea typeface="ＭＳ Ｐゴシック" charset="0"/>
                <a:cs typeface="ＭＳ Ｐゴシック" charset="0"/>
              </a:rPr>
              <a:t>Real World Phase Behavior</a:t>
            </a:r>
          </a:p>
        </p:txBody>
      </p:sp>
      <p:sp>
        <p:nvSpPr>
          <p:cNvPr id="27653" name="Rectangle 3"/>
          <p:cNvSpPr>
            <a:spLocks noGrp="1" noChangeArrowheads="1"/>
          </p:cNvSpPr>
          <p:nvPr>
            <p:ph type="body" idx="1"/>
          </p:nvPr>
        </p:nvSpPr>
        <p:spPr>
          <a:xfrm>
            <a:off x="304800" y="1828800"/>
            <a:ext cx="4259263" cy="3505200"/>
          </a:xfrm>
        </p:spPr>
        <p:txBody>
          <a:bodyPr/>
          <a:lstStyle/>
          <a:p>
            <a:pPr marL="225425" indent="-185738"/>
            <a:r>
              <a:rPr lang="en-US" sz="1600" dirty="0">
                <a:ea typeface="ＭＳ Ｐゴシック" charset="0"/>
                <a:cs typeface="ＭＳ Ｐゴシック" charset="0"/>
              </a:rPr>
              <a:t>Benign topography resulting in a monotonous and well-behaving phase</a:t>
            </a:r>
          </a:p>
          <a:p>
            <a:endParaRPr lang="en-US" sz="1600" dirty="0">
              <a:ea typeface="ＭＳ Ｐゴシック" charset="0"/>
              <a:cs typeface="ＭＳ Ｐゴシック" charset="0"/>
            </a:endParaRPr>
          </a:p>
          <a:p>
            <a:endParaRPr lang="en-US" sz="1600" dirty="0">
              <a:ea typeface="ＭＳ Ｐゴシック" charset="0"/>
              <a:cs typeface="ＭＳ Ｐゴシック" charset="0"/>
            </a:endParaRPr>
          </a:p>
          <a:p>
            <a:pPr marL="39688" indent="0">
              <a:buNone/>
            </a:pPr>
            <a:endParaRPr lang="en-US" sz="1600" dirty="0">
              <a:ea typeface="ＭＳ Ｐゴシック" charset="0"/>
              <a:cs typeface="ＭＳ Ｐゴシック" charset="0"/>
            </a:endParaRPr>
          </a:p>
          <a:p>
            <a:pPr marL="39688" indent="0">
              <a:buNone/>
            </a:pPr>
            <a:endParaRPr lang="en-US" sz="1600" dirty="0">
              <a:ea typeface="ＭＳ Ｐゴシック" charset="0"/>
              <a:cs typeface="ＭＳ Ｐゴシック" charset="0"/>
            </a:endParaRPr>
          </a:p>
          <a:p>
            <a:pPr marL="39688" indent="0">
              <a:buNone/>
            </a:pPr>
            <a:endParaRPr lang="en-US" sz="1600" dirty="0">
              <a:ea typeface="ＭＳ Ｐゴシック" charset="0"/>
              <a:cs typeface="ＭＳ Ｐゴシック" charset="0"/>
            </a:endParaRPr>
          </a:p>
          <a:p>
            <a:endParaRPr lang="en-US" sz="1600" dirty="0">
              <a:ea typeface="ＭＳ Ｐゴシック" charset="0"/>
              <a:cs typeface="ＭＳ Ｐゴシック" charset="0"/>
            </a:endParaRPr>
          </a:p>
          <a:p>
            <a:pPr marL="225425" indent="-185738"/>
            <a:r>
              <a:rPr lang="en-US" sz="1600" dirty="0">
                <a:ea typeface="ＭＳ Ｐゴシック" charset="0"/>
                <a:cs typeface="ＭＳ Ｐゴシック" charset="0"/>
              </a:rPr>
              <a:t>Rough topography leading to lay-over and shadows and a generically non-monotonous and non-continuous phase</a:t>
            </a:r>
          </a:p>
        </p:txBody>
      </p:sp>
      <p:graphicFrame>
        <p:nvGraphicFramePr>
          <p:cNvPr id="27650" name="Object 2"/>
          <p:cNvGraphicFramePr>
            <a:graphicFrameLocks noChangeAspect="1"/>
          </p:cNvGraphicFramePr>
          <p:nvPr>
            <p:extLst>
              <p:ext uri="{D42A27DB-BD31-4B8C-83A1-F6EECF244321}">
                <p14:modId xmlns:p14="http://schemas.microsoft.com/office/powerpoint/2010/main" val="1609605244"/>
              </p:ext>
            </p:extLst>
          </p:nvPr>
        </p:nvGraphicFramePr>
        <p:xfrm>
          <a:off x="4374435" y="1020763"/>
          <a:ext cx="4117103" cy="2636837"/>
        </p:xfrm>
        <a:graphic>
          <a:graphicData uri="http://schemas.openxmlformats.org/presentationml/2006/ole">
            <mc:AlternateContent xmlns:mc="http://schemas.openxmlformats.org/markup-compatibility/2006">
              <mc:Choice xmlns:v="urn:schemas-microsoft-com:vml" Requires="v">
                <p:oleObj spid="_x0000_s188497" name="Document" r:id="rId3" imgW="3593592" imgH="2301240" progId="Word.Document.8">
                  <p:embed/>
                </p:oleObj>
              </mc:Choice>
              <mc:Fallback>
                <p:oleObj name="Document" r:id="rId3" imgW="3593592" imgH="23012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435" y="1020763"/>
                        <a:ext cx="4117103" cy="2636837"/>
                      </a:xfrm>
                      <a:prstGeom prst="rect">
                        <a:avLst/>
                      </a:prstGeom>
                      <a:noFill/>
                      <a:ln>
                        <a:solidFill>
                          <a:srgbClr val="000000"/>
                        </a:solidFill>
                      </a:ln>
                      <a:effectLst/>
                    </p:spPr>
                  </p:pic>
                </p:oleObj>
              </mc:Fallback>
            </mc:AlternateContent>
          </a:graphicData>
        </a:graphic>
      </p:graphicFrame>
      <p:graphicFrame>
        <p:nvGraphicFramePr>
          <p:cNvPr id="27651" name="Object 3"/>
          <p:cNvGraphicFramePr>
            <a:graphicFrameLocks noChangeAspect="1"/>
          </p:cNvGraphicFramePr>
          <p:nvPr>
            <p:extLst>
              <p:ext uri="{D42A27DB-BD31-4B8C-83A1-F6EECF244321}">
                <p14:modId xmlns:p14="http://schemas.microsoft.com/office/powerpoint/2010/main" val="2363438519"/>
              </p:ext>
            </p:extLst>
          </p:nvPr>
        </p:nvGraphicFramePr>
        <p:xfrm>
          <a:off x="4391809" y="3883024"/>
          <a:ext cx="4064804" cy="2593975"/>
        </p:xfrm>
        <a:graphic>
          <a:graphicData uri="http://schemas.openxmlformats.org/presentationml/2006/ole">
            <mc:AlternateContent xmlns:mc="http://schemas.openxmlformats.org/markup-compatibility/2006">
              <mc:Choice xmlns:v="urn:schemas-microsoft-com:vml" Requires="v">
                <p:oleObj spid="_x0000_s188498" name="Document" r:id="rId5" imgW="3544824" imgH="2261616" progId="Word.Document.8">
                  <p:embed/>
                </p:oleObj>
              </mc:Choice>
              <mc:Fallback>
                <p:oleObj name="Document" r:id="rId5" imgW="3544824" imgH="2261616"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1809" y="3883024"/>
                        <a:ext cx="4064804" cy="2593975"/>
                      </a:xfrm>
                      <a:prstGeom prst="rect">
                        <a:avLst/>
                      </a:prstGeom>
                      <a:noFill/>
                      <a:ln>
                        <a:solidFill>
                          <a:srgbClr val="000000"/>
                        </a:solidFill>
                      </a:ln>
                      <a:effectLst/>
                    </p:spPr>
                  </p:pic>
                </p:oleObj>
              </mc:Fallback>
            </mc:AlternateContent>
          </a:graphicData>
        </a:graphic>
      </p:graphicFrame>
    </p:spTree>
    <p:extLst>
      <p:ext uri="{BB962C8B-B14F-4D97-AF65-F5344CB8AC3E}">
        <p14:creationId xmlns:p14="http://schemas.microsoft.com/office/powerpoint/2010/main" val="34393393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title"/>
          </p:nvPr>
        </p:nvSpPr>
        <p:spPr>
          <a:xfrm>
            <a:off x="685800" y="609600"/>
            <a:ext cx="7772400" cy="1143000"/>
          </a:xfrm>
        </p:spPr>
        <p:txBody>
          <a:bodyPr rIns="39688"/>
          <a:lstStyle/>
          <a:p>
            <a:pPr indent="0" eaLnBrk="1" hangingPunct="1"/>
            <a:r>
              <a:rPr lang="en-US" sz="3200">
                <a:latin typeface="Helvetica" charset="0"/>
                <a:ea typeface="ヒラギノ角ゴ Pro W6" charset="0"/>
                <a:cs typeface="ヒラギノ角ゴ Pro W6" charset="0"/>
              </a:rPr>
              <a:t>Two-Dimensional Phase Unwrapping</a:t>
            </a:r>
          </a:p>
        </p:txBody>
      </p:sp>
      <p:sp>
        <p:nvSpPr>
          <p:cNvPr id="163843" name="Rectangle 4"/>
          <p:cNvSpPr>
            <a:spLocks noGrp="1" noChangeArrowheads="1"/>
          </p:cNvSpPr>
          <p:nvPr>
            <p:ph type="body" idx="1"/>
          </p:nvPr>
        </p:nvSpPr>
        <p:spPr>
          <a:xfrm>
            <a:off x="600075" y="1592263"/>
            <a:ext cx="7772400" cy="1143000"/>
          </a:xfrm>
        </p:spPr>
        <p:txBody>
          <a:bodyPr rIns="39688"/>
          <a:lstStyle/>
          <a:p>
            <a:pPr eaLnBrk="1" hangingPunct="1">
              <a:lnSpc>
                <a:spcPct val="90000"/>
              </a:lnSpc>
              <a:buClr>
                <a:srgbClr val="000000"/>
              </a:buClr>
            </a:pPr>
            <a:r>
              <a:rPr lang="en-US" sz="2000">
                <a:latin typeface="Helvetica" charset="0"/>
                <a:ea typeface="ヒラギノ角ゴ Pro W3" charset="0"/>
                <a:cs typeface="ヒラギノ角ゴ Pro W3" charset="0"/>
              </a:rPr>
              <a:t>Two dimensional phase field values below are in units of cycles</a:t>
            </a:r>
          </a:p>
          <a:p>
            <a:pPr eaLnBrk="1" hangingPunct="1">
              <a:lnSpc>
                <a:spcPct val="90000"/>
              </a:lnSpc>
              <a:buClr>
                <a:srgbClr val="000000"/>
              </a:buClr>
            </a:pPr>
            <a:r>
              <a:rPr lang="en-US" sz="2000">
                <a:latin typeface="Helvetica" charset="0"/>
                <a:ea typeface="ヒラギノ角ゴ Pro W3" charset="0"/>
                <a:cs typeface="ヒラギノ角ゴ Pro W3" charset="0"/>
              </a:rPr>
              <a:t>One-dimensional unwrapping criterion of half-cycle proximity is inconsistent in two dimensions </a:t>
            </a:r>
          </a:p>
        </p:txBody>
      </p:sp>
      <p:sp>
        <p:nvSpPr>
          <p:cNvPr id="163844" name="Rectangle 6"/>
          <p:cNvSpPr>
            <a:spLocks/>
          </p:cNvSpPr>
          <p:nvPr/>
        </p:nvSpPr>
        <p:spPr bwMode="auto">
          <a:xfrm>
            <a:off x="615950" y="5773738"/>
            <a:ext cx="7772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82588" indent="-342900">
              <a:spcBef>
                <a:spcPts val="438"/>
              </a:spcBef>
              <a:buClr>
                <a:srgbClr val="3333CC"/>
              </a:buClr>
              <a:buSzPct val="75000"/>
              <a:buFont typeface="Monotype Sorts" charset="0"/>
              <a:buChar char="l"/>
            </a:pPr>
            <a:r>
              <a:rPr lang="en-US" sz="1800" b="1">
                <a:solidFill>
                  <a:schemeClr val="tx1"/>
                </a:solidFill>
                <a:latin typeface="Helvetica" charset="0"/>
                <a:cs typeface="Helvetica" charset="0"/>
                <a:sym typeface="Helvetica" charset="0"/>
              </a:rPr>
              <a:t>Residues, marked with + and -, define ambiguous boundaries.</a:t>
            </a:r>
          </a:p>
        </p:txBody>
      </p:sp>
      <p:grpSp>
        <p:nvGrpSpPr>
          <p:cNvPr id="163845" name="Group 8"/>
          <p:cNvGrpSpPr>
            <a:grpSpLocks/>
          </p:cNvGrpSpPr>
          <p:nvPr/>
        </p:nvGrpSpPr>
        <p:grpSpPr bwMode="auto">
          <a:xfrm>
            <a:off x="747713" y="2444750"/>
            <a:ext cx="7667625" cy="3143250"/>
            <a:chOff x="747713" y="2444750"/>
            <a:chExt cx="7667625" cy="3143250"/>
          </a:xfrm>
        </p:grpSpPr>
        <p:pic>
          <p:nvPicPr>
            <p:cNvPr id="163846"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2444750"/>
              <a:ext cx="7667625" cy="314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63847" name="Picture 7" descr="neg1.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2208" y="4136076"/>
              <a:ext cx="447660" cy="387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p:cNvSpPr>
            <a:spLocks noGrp="1" noChangeArrowheads="1"/>
          </p:cNvSpPr>
          <p:nvPr>
            <p:ph type="title"/>
          </p:nvPr>
        </p:nvSpPr>
        <p:spPr>
          <a:xfrm>
            <a:off x="714375" y="109538"/>
            <a:ext cx="7772400" cy="1143000"/>
          </a:xfrm>
        </p:spPr>
        <p:txBody>
          <a:bodyPr rIns="39688"/>
          <a:lstStyle/>
          <a:p>
            <a:pPr indent="0" eaLnBrk="1" hangingPunct="1"/>
            <a:r>
              <a:rPr lang="en-US" sz="3200">
                <a:latin typeface="Helvetica" charset="0"/>
                <a:ea typeface="ヒラギノ角ゴ Pro W6" charset="0"/>
                <a:cs typeface="ヒラギノ角ゴ Pro W6" charset="0"/>
              </a:rPr>
              <a:t>Residues in Phase Unwrapping</a:t>
            </a:r>
          </a:p>
        </p:txBody>
      </p:sp>
      <p:sp>
        <p:nvSpPr>
          <p:cNvPr id="164867" name="Rectangle 4"/>
          <p:cNvSpPr>
            <a:spLocks noGrp="1" noChangeArrowheads="1"/>
          </p:cNvSpPr>
          <p:nvPr>
            <p:ph type="body" idx="1"/>
          </p:nvPr>
        </p:nvSpPr>
        <p:spPr>
          <a:xfrm>
            <a:off x="806450" y="965200"/>
            <a:ext cx="7772400" cy="3352800"/>
          </a:xfrm>
        </p:spPr>
        <p:txBody>
          <a:bodyPr rIns="39688"/>
          <a:lstStyle/>
          <a:p>
            <a:pPr eaLnBrk="1" hangingPunct="1">
              <a:buClr>
                <a:srgbClr val="000000"/>
              </a:buClr>
            </a:pPr>
            <a:r>
              <a:rPr lang="en-US" sz="1800">
                <a:latin typeface="Helvetica" charset="0"/>
                <a:ea typeface="ヒラギノ角ゴ Pro W3" charset="0"/>
                <a:cs typeface="ヒラギノ角ゴ Pro W3" charset="0"/>
              </a:rPr>
              <a:t>The wrapping operator delivers the true phase modulo 2 </a:t>
            </a:r>
            <a:r>
              <a:rPr lang="en-US" sz="1800">
                <a:latin typeface="Symbol" charset="0"/>
                <a:ea typeface="ヒラギノ角ゴ Pro W3" charset="0"/>
                <a:cs typeface="Symbol" charset="0"/>
                <a:sym typeface="Symbol" charset="0"/>
              </a:rPr>
              <a:t>π</a:t>
            </a:r>
            <a:r>
              <a:rPr lang="en-US" sz="1800">
                <a:latin typeface="Helvetica" charset="0"/>
                <a:ea typeface="ヒラギノ角ゴ Pro W3" charset="0"/>
                <a:cs typeface="ヒラギノ角ゴ Pro W3" charset="0"/>
              </a:rPr>
              <a:t>, in the interval -</a:t>
            </a:r>
            <a:r>
              <a:rPr lang="en-US" sz="1800">
                <a:latin typeface="Symbol" charset="0"/>
                <a:ea typeface="ヒラギノ角ゴ Pro W3" charset="0"/>
                <a:cs typeface="Symbol" charset="0"/>
                <a:sym typeface="Symbol" charset="0"/>
              </a:rPr>
              <a:t>π</a:t>
            </a:r>
            <a:r>
              <a:rPr lang="en-US" sz="1800">
                <a:latin typeface="Helvetica" charset="0"/>
                <a:ea typeface="ヒラギノ角ゴ Pro W3" charset="0"/>
                <a:cs typeface="ヒラギノ角ゴ Pro W3" charset="0"/>
              </a:rPr>
              <a:t> &lt; </a:t>
            </a:r>
            <a:r>
              <a:rPr lang="en-US" sz="1800">
                <a:latin typeface="Symbol" charset="0"/>
                <a:ea typeface="ヒラギノ角ゴ Pro W3" charset="0"/>
                <a:cs typeface="Symbol" charset="0"/>
                <a:sym typeface="Symbol" charset="0"/>
              </a:rPr>
              <a:t>φ</a:t>
            </a:r>
            <a:r>
              <a:rPr lang="en-US" sz="1800">
                <a:latin typeface="Helvetica" charset="0"/>
                <a:ea typeface="ヒラギノ角ゴ Pro W3" charset="0"/>
                <a:cs typeface="ヒラギノ角ゴ Pro W3" charset="0"/>
              </a:rPr>
              <a:t>  &lt; </a:t>
            </a:r>
            <a:r>
              <a:rPr lang="en-US" sz="1800">
                <a:latin typeface="Symbol" charset="0"/>
                <a:ea typeface="ヒラギノ角ゴ Pro W3" charset="0"/>
                <a:cs typeface="Symbol" charset="0"/>
                <a:sym typeface="Symbol" charset="0"/>
              </a:rPr>
              <a:t>π</a:t>
            </a:r>
            <a:r>
              <a:rPr lang="en-US" sz="1800">
                <a:latin typeface="Helvetica" charset="0"/>
                <a:ea typeface="ヒラギノ角ゴ Pro W3" charset="0"/>
                <a:cs typeface="ヒラギノ角ゴ Pro W3" charset="0"/>
              </a:rPr>
              <a:t>. </a:t>
            </a:r>
          </a:p>
          <a:p>
            <a:pPr eaLnBrk="1" hangingPunct="1">
              <a:buClr>
                <a:srgbClr val="000000"/>
              </a:buClr>
            </a:pPr>
            <a:r>
              <a:rPr lang="en-US" sz="1800">
                <a:latin typeface="Helvetica" charset="0"/>
                <a:ea typeface="ヒラギノ角ゴ Pro W3" charset="0"/>
                <a:cs typeface="ヒラギノ角ゴ Pro W3" charset="0"/>
              </a:rPr>
              <a:t>The true phase gradient  is conservative: </a:t>
            </a:r>
          </a:p>
          <a:p>
            <a:pPr eaLnBrk="1" hangingPunct="1">
              <a:buClr>
                <a:srgbClr val="000000"/>
              </a:buClr>
            </a:pPr>
            <a:r>
              <a:rPr lang="en-US" sz="1800">
                <a:latin typeface="Helvetica" charset="0"/>
                <a:ea typeface="ヒラギノ角ゴ Pro W3" charset="0"/>
                <a:cs typeface="ヒラギノ角ゴ Pro W3" charset="0"/>
              </a:rPr>
              <a:t>The wrapped gradient of the measured, wrapped phase, however, may not be conservative:</a:t>
            </a:r>
          </a:p>
          <a:p>
            <a:pPr eaLnBrk="1" hangingPunct="1">
              <a:buClr>
                <a:srgbClr val="000000"/>
              </a:buClr>
            </a:pPr>
            <a:r>
              <a:rPr lang="en-US" sz="1800">
                <a:latin typeface="Helvetica" charset="0"/>
                <a:ea typeface="ヒラギノ角ゴ Pro W3" charset="0"/>
                <a:cs typeface="ヒラギノ角ゴ Pro W3" charset="0"/>
              </a:rPr>
              <a:t>When this function is non-conservative, its integration becomes path dependent.</a:t>
            </a:r>
          </a:p>
          <a:p>
            <a:pPr eaLnBrk="1" hangingPunct="1">
              <a:buClr>
                <a:srgbClr val="000000"/>
              </a:buClr>
            </a:pPr>
            <a:r>
              <a:rPr lang="en-US" sz="1800">
                <a:latin typeface="Helvetica" charset="0"/>
                <a:ea typeface="ヒラギノ角ゴ Pro W3" charset="0"/>
                <a:cs typeface="ヒラギノ角ゴ Pro W3" charset="0"/>
              </a:rPr>
              <a:t>Residues occur at locations of high phase noise and/or phase shear such that the wrapped gradient of the measured, wrapped phase is no longer conservative.</a:t>
            </a:r>
          </a:p>
        </p:txBody>
      </p:sp>
      <p:pic>
        <p:nvPicPr>
          <p:cNvPr id="164868"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812925"/>
            <a:ext cx="1082675" cy="25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64869"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800" y="2392363"/>
            <a:ext cx="1544638" cy="26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64870"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8" y="3975100"/>
            <a:ext cx="6400800" cy="273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3"/>
          <p:cNvSpPr>
            <a:spLocks noGrp="1" noChangeArrowheads="1"/>
          </p:cNvSpPr>
          <p:nvPr>
            <p:ph type="title"/>
          </p:nvPr>
        </p:nvSpPr>
        <p:spPr>
          <a:xfrm>
            <a:off x="685800" y="609600"/>
            <a:ext cx="7772400" cy="1143000"/>
          </a:xfrm>
        </p:spPr>
        <p:txBody>
          <a:bodyPr rIns="39688"/>
          <a:lstStyle/>
          <a:p>
            <a:pPr indent="0" eaLnBrk="1" hangingPunct="1"/>
            <a:r>
              <a:rPr lang="en-US" sz="3200">
                <a:latin typeface="Helvetica" charset="0"/>
                <a:ea typeface="ヒラギノ角ゴ Pro W6" charset="0"/>
                <a:cs typeface="ヒラギノ角ゴ Pro W6" charset="0"/>
              </a:rPr>
              <a:t>Branch Cuts in Phase Unwrapping</a:t>
            </a:r>
          </a:p>
        </p:txBody>
      </p:sp>
      <p:sp>
        <p:nvSpPr>
          <p:cNvPr id="165891" name="Rectangle 4"/>
          <p:cNvSpPr>
            <a:spLocks noGrp="1" noChangeArrowheads="1"/>
          </p:cNvSpPr>
          <p:nvPr>
            <p:ph type="body" idx="1"/>
          </p:nvPr>
        </p:nvSpPr>
        <p:spPr>
          <a:xfrm>
            <a:off x="701675" y="1643063"/>
            <a:ext cx="7772400" cy="2159000"/>
          </a:xfrm>
        </p:spPr>
        <p:txBody>
          <a:bodyPr rIns="39688"/>
          <a:lstStyle/>
          <a:p>
            <a:pPr eaLnBrk="1" hangingPunct="1">
              <a:lnSpc>
                <a:spcPct val="90000"/>
              </a:lnSpc>
              <a:buClr>
                <a:srgbClr val="000000"/>
              </a:buClr>
            </a:pPr>
            <a:r>
              <a:rPr lang="en-US" sz="1800">
                <a:latin typeface="Helvetica" charset="0"/>
                <a:ea typeface="ヒラギノ角ゴ Pro W3" charset="0"/>
                <a:cs typeface="ヒラギノ角ゴ Pro W3" charset="0"/>
              </a:rPr>
              <a:t>Branch-cut algorithms (Goldstein, Zebker, and Werner 1986) seek to neutralize these regions of inconsistency by connecting residues of opposite solenoidal sense with cuts, across which integration may not take place. </a:t>
            </a:r>
          </a:p>
          <a:p>
            <a:pPr eaLnBrk="1" hangingPunct="1">
              <a:lnSpc>
                <a:spcPct val="90000"/>
              </a:lnSpc>
              <a:buClr>
                <a:srgbClr val="000000"/>
              </a:buClr>
            </a:pPr>
            <a:r>
              <a:rPr lang="en-US" sz="1800">
                <a:latin typeface="Helvetica" charset="0"/>
                <a:ea typeface="ヒラギノ角ゴ Pro W3" charset="0"/>
                <a:cs typeface="ヒラギノ角ゴ Pro W3" charset="0"/>
              </a:rPr>
              <a:t>Branch cut connections force path independence in the integration of the wrapped phase gradient.</a:t>
            </a:r>
          </a:p>
          <a:p>
            <a:pPr eaLnBrk="1" hangingPunct="1">
              <a:lnSpc>
                <a:spcPct val="90000"/>
              </a:lnSpc>
              <a:buClr>
                <a:srgbClr val="000000"/>
              </a:buClr>
            </a:pPr>
            <a:r>
              <a:rPr lang="en-US" sz="1800">
                <a:latin typeface="Helvetica" charset="0"/>
                <a:ea typeface="ヒラギノ角ゴ Pro W3" charset="0"/>
                <a:cs typeface="ヒラギノ角ゴ Pro W3" charset="0"/>
              </a:rPr>
              <a:t> If done properly, the integrated phase field will be correct. But which is correct? </a:t>
            </a:r>
          </a:p>
        </p:txBody>
      </p:sp>
      <p:grpSp>
        <p:nvGrpSpPr>
          <p:cNvPr id="165892" name="Group 7"/>
          <p:cNvGrpSpPr>
            <a:grpSpLocks/>
          </p:cNvGrpSpPr>
          <p:nvPr/>
        </p:nvGrpSpPr>
        <p:grpSpPr bwMode="auto">
          <a:xfrm>
            <a:off x="1597025" y="4044950"/>
            <a:ext cx="6175375" cy="2390775"/>
            <a:chOff x="1597025" y="4044950"/>
            <a:chExt cx="6175375" cy="2390775"/>
          </a:xfrm>
        </p:grpSpPr>
        <p:pic>
          <p:nvPicPr>
            <p:cNvPr id="16589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025" y="4044950"/>
              <a:ext cx="6175375" cy="239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65894" name="Picture 6" descr="neg1.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9976" y="5210685"/>
              <a:ext cx="3810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ChangeArrowheads="1"/>
          </p:cNvSpPr>
          <p:nvPr>
            <p:ph type="title"/>
          </p:nvPr>
        </p:nvSpPr>
        <p:spPr>
          <a:xfrm>
            <a:off x="685800" y="406400"/>
            <a:ext cx="7772400" cy="1574800"/>
          </a:xfrm>
        </p:spPr>
        <p:txBody>
          <a:bodyPr rIns="39688"/>
          <a:lstStyle/>
          <a:p>
            <a:pPr indent="0" eaLnBrk="1" hangingPunct="1"/>
            <a:r>
              <a:rPr lang="en-US" sz="3200">
                <a:latin typeface="Helvetica" charset="0"/>
                <a:ea typeface="ヒラギノ角ゴ Pro W6" charset="0"/>
                <a:cs typeface="ヒラギノ角ゴ Pro W6" charset="0"/>
              </a:rPr>
              <a:t>Illustration of Branch Cut Algorithm</a:t>
            </a:r>
          </a:p>
        </p:txBody>
      </p:sp>
      <p:pic>
        <p:nvPicPr>
          <p:cNvPr id="16691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1536700"/>
            <a:ext cx="3435350" cy="515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66916" name="Rectangle 5"/>
          <p:cNvSpPr>
            <a:spLocks/>
          </p:cNvSpPr>
          <p:nvPr/>
        </p:nvSpPr>
        <p:spPr bwMode="auto">
          <a:xfrm>
            <a:off x="276225" y="1812925"/>
            <a:ext cx="2022475"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Helvetica" charset="0"/>
                <a:cs typeface="Helvetica" charset="0"/>
                <a:sym typeface="Helvetica" charset="0"/>
              </a:rPr>
              <a:t>Connect all simple</a:t>
            </a:r>
          </a:p>
          <a:p>
            <a:pPr marL="39688"/>
            <a:r>
              <a:rPr lang="en-US" sz="1800">
                <a:solidFill>
                  <a:schemeClr val="tx1"/>
                </a:solidFill>
                <a:latin typeface="Helvetica" charset="0"/>
                <a:cs typeface="Helvetica" charset="0"/>
                <a:sym typeface="Helvetica" charset="0"/>
              </a:rPr>
              <a:t>pairs</a:t>
            </a:r>
          </a:p>
        </p:txBody>
      </p:sp>
      <p:sp>
        <p:nvSpPr>
          <p:cNvPr id="166917" name="Rectangle 6"/>
          <p:cNvSpPr>
            <a:spLocks/>
          </p:cNvSpPr>
          <p:nvPr/>
        </p:nvSpPr>
        <p:spPr bwMode="auto">
          <a:xfrm>
            <a:off x="263525" y="2892425"/>
            <a:ext cx="2505075"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Helvetica" charset="0"/>
                <a:cs typeface="Helvetica" charset="0"/>
                <a:sym typeface="Helvetica" charset="0"/>
              </a:rPr>
              <a:t>Expand search window</a:t>
            </a:r>
          </a:p>
          <a:p>
            <a:pPr marL="39688"/>
            <a:r>
              <a:rPr lang="en-US" sz="1800">
                <a:solidFill>
                  <a:schemeClr val="tx1"/>
                </a:solidFill>
                <a:latin typeface="Helvetica" charset="0"/>
                <a:cs typeface="Helvetica" charset="0"/>
                <a:sym typeface="Helvetica" charset="0"/>
              </a:rPr>
              <a:t>and connect where </a:t>
            </a:r>
          </a:p>
          <a:p>
            <a:pPr marL="39688"/>
            <a:r>
              <a:rPr lang="en-US" sz="1800">
                <a:solidFill>
                  <a:schemeClr val="tx1"/>
                </a:solidFill>
                <a:latin typeface="Helvetica" charset="0"/>
                <a:cs typeface="Helvetica" charset="0"/>
                <a:sym typeface="Helvetica" charset="0"/>
              </a:rPr>
              <a:t>possible</a:t>
            </a:r>
          </a:p>
        </p:txBody>
      </p:sp>
      <p:sp>
        <p:nvSpPr>
          <p:cNvPr id="166918" name="Rectangle 7"/>
          <p:cNvSpPr>
            <a:spLocks/>
          </p:cNvSpPr>
          <p:nvPr/>
        </p:nvSpPr>
        <p:spPr bwMode="auto">
          <a:xfrm>
            <a:off x="300038" y="4238625"/>
            <a:ext cx="2163762"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Helvetica" charset="0"/>
                <a:cs typeface="Helvetica" charset="0"/>
                <a:sym typeface="Helvetica" charset="0"/>
              </a:rPr>
              <a:t>Initiate search from </a:t>
            </a:r>
          </a:p>
          <a:p>
            <a:pPr marL="39688"/>
            <a:r>
              <a:rPr lang="en-US" sz="1800">
                <a:solidFill>
                  <a:schemeClr val="tx1"/>
                </a:solidFill>
                <a:latin typeface="Helvetica" charset="0"/>
                <a:cs typeface="Helvetica" charset="0"/>
                <a:sym typeface="Helvetica" charset="0"/>
              </a:rPr>
              <a:t>every residue </a:t>
            </a:r>
          </a:p>
          <a:p>
            <a:pPr marL="39688"/>
            <a:r>
              <a:rPr lang="en-US" sz="1800">
                <a:solidFill>
                  <a:schemeClr val="tx1"/>
                </a:solidFill>
                <a:latin typeface="Helvetica" charset="0"/>
                <a:cs typeface="Helvetica" charset="0"/>
                <a:sym typeface="Helvetica" charset="0"/>
              </a:rPr>
              <a:t>encountered</a:t>
            </a:r>
          </a:p>
        </p:txBody>
      </p:sp>
      <p:sp>
        <p:nvSpPr>
          <p:cNvPr id="166919" name="Rectangle 8"/>
          <p:cNvSpPr>
            <a:spLocks/>
          </p:cNvSpPr>
          <p:nvPr/>
        </p:nvSpPr>
        <p:spPr bwMode="auto">
          <a:xfrm>
            <a:off x="6180138" y="2955925"/>
            <a:ext cx="2278062"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Helvetica" charset="0"/>
                <a:cs typeface="Helvetica" charset="0"/>
                <a:sym typeface="Helvetica" charset="0"/>
              </a:rPr>
              <a:t>Could not connect</a:t>
            </a:r>
          </a:p>
          <a:p>
            <a:pPr marL="39688"/>
            <a:r>
              <a:rPr lang="en-US" sz="1800">
                <a:solidFill>
                  <a:schemeClr val="tx1"/>
                </a:solidFill>
                <a:latin typeface="Helvetica" charset="0"/>
                <a:cs typeface="Helvetica" charset="0"/>
                <a:sym typeface="Helvetica" charset="0"/>
              </a:rPr>
              <a:t>last residue with this </a:t>
            </a:r>
          </a:p>
          <a:p>
            <a:pPr marL="39688"/>
            <a:r>
              <a:rPr lang="en-US" sz="1800">
                <a:solidFill>
                  <a:schemeClr val="tx1"/>
                </a:solidFill>
                <a:latin typeface="Helvetica" charset="0"/>
                <a:cs typeface="Helvetica" charset="0"/>
                <a:sym typeface="Helvetica" charset="0"/>
              </a:rPr>
              <a:t>search window size</a:t>
            </a:r>
          </a:p>
        </p:txBody>
      </p:sp>
      <p:sp>
        <p:nvSpPr>
          <p:cNvPr id="166920" name="Rectangle 9"/>
          <p:cNvSpPr>
            <a:spLocks/>
          </p:cNvSpPr>
          <p:nvPr/>
        </p:nvSpPr>
        <p:spPr bwMode="auto">
          <a:xfrm>
            <a:off x="6218238" y="4238625"/>
            <a:ext cx="2786062"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Helvetica" charset="0"/>
                <a:cs typeface="Helvetica" charset="0"/>
                <a:sym typeface="Helvetica" charset="0"/>
              </a:rPr>
              <a:t>Repeat all steps with </a:t>
            </a:r>
          </a:p>
          <a:p>
            <a:pPr marL="39688"/>
            <a:r>
              <a:rPr lang="en-US" sz="1800">
                <a:solidFill>
                  <a:schemeClr val="tx1"/>
                </a:solidFill>
                <a:latin typeface="Helvetica" charset="0"/>
                <a:cs typeface="Helvetica" charset="0"/>
                <a:sym typeface="Helvetica" charset="0"/>
              </a:rPr>
              <a:t>larger search window size</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a:spLocks noGrp="1" noChangeArrowheads="1"/>
          </p:cNvSpPr>
          <p:nvPr>
            <p:ph type="title"/>
          </p:nvPr>
        </p:nvSpPr>
        <p:spPr>
          <a:xfrm>
            <a:off x="723900" y="317500"/>
            <a:ext cx="7772400" cy="1143000"/>
          </a:xfrm>
        </p:spPr>
        <p:txBody>
          <a:bodyPr rIns="39688"/>
          <a:lstStyle/>
          <a:p>
            <a:pPr indent="0" eaLnBrk="1" hangingPunct="1"/>
            <a:r>
              <a:rPr lang="en-US" sz="3200">
                <a:latin typeface="Helvetica" charset="0"/>
                <a:ea typeface="ヒラギノ角ゴ Pro W6" charset="0"/>
                <a:cs typeface="ヒラギノ角ゴ Pro W6" charset="0"/>
              </a:rPr>
              <a:t>Branch Cut Strategies</a:t>
            </a:r>
          </a:p>
        </p:txBody>
      </p:sp>
      <p:sp>
        <p:nvSpPr>
          <p:cNvPr id="167939" name="Rectangle 4"/>
          <p:cNvSpPr>
            <a:spLocks noGrp="1" noChangeArrowheads="1"/>
          </p:cNvSpPr>
          <p:nvPr>
            <p:ph type="body" idx="1"/>
          </p:nvPr>
        </p:nvSpPr>
        <p:spPr>
          <a:xfrm>
            <a:off x="768350" y="1301750"/>
            <a:ext cx="7772400" cy="2641600"/>
          </a:xfrm>
        </p:spPr>
        <p:txBody>
          <a:bodyPr rIns="39688"/>
          <a:lstStyle/>
          <a:p>
            <a:pPr eaLnBrk="1" hangingPunct="1">
              <a:buClr>
                <a:srgbClr val="000000"/>
              </a:buClr>
            </a:pPr>
            <a:r>
              <a:rPr lang="en-US" sz="1800">
                <a:latin typeface="Helvetica" charset="0"/>
                <a:ea typeface="ヒラギノ角ゴ Pro W3" charset="0"/>
                <a:cs typeface="ヒラギノ角ゴ Pro W3" charset="0"/>
              </a:rPr>
              <a:t>The standard GZW algorithm is designed to connect residues into a neutral network into the shortest possible connection tree, i.e. to minimize the length of the individual branch cuts comprising a tree</a:t>
            </a:r>
          </a:p>
          <a:p>
            <a:pPr eaLnBrk="1" hangingPunct="1">
              <a:buClr>
                <a:srgbClr val="000000"/>
              </a:buClr>
            </a:pPr>
            <a:r>
              <a:rPr lang="en-US" sz="1800">
                <a:latin typeface="Helvetica" charset="0"/>
                <a:ea typeface="ヒラギノ角ゴ Pro W3" charset="0"/>
                <a:cs typeface="ヒラギノ角ゴ Pro W3" charset="0"/>
              </a:rPr>
              <a:t>This will not necessarily create the shortest possible tree, since GZW makes many unnecessary connections in its search for neutrality</a:t>
            </a:r>
          </a:p>
          <a:p>
            <a:pPr eaLnBrk="1" hangingPunct="1">
              <a:buClr>
                <a:srgbClr val="000000"/>
              </a:buClr>
            </a:pPr>
            <a:r>
              <a:rPr lang="en-US" sz="1800">
                <a:latin typeface="Helvetica" charset="0"/>
                <a:ea typeface="ヒラギノ角ゴ Pro W3" charset="0"/>
                <a:cs typeface="ヒラギノ角ゴ Pro W3" charset="0"/>
              </a:rPr>
              <a:t>Various criteria have been devised to place guiding centers (unsigned residues) along expected paths to facilitate the right choice in branch cut connection</a:t>
            </a:r>
          </a:p>
        </p:txBody>
      </p:sp>
      <p:pic>
        <p:nvPicPr>
          <p:cNvPr id="167940"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450" y="4079875"/>
            <a:ext cx="2959100" cy="2444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67941" name="Line 6"/>
          <p:cNvSpPr>
            <a:spLocks noChangeShapeType="1"/>
          </p:cNvSpPr>
          <p:nvPr/>
        </p:nvSpPr>
        <p:spPr bwMode="auto">
          <a:xfrm rot="10800000">
            <a:off x="4400550" y="5600700"/>
            <a:ext cx="952500" cy="190500"/>
          </a:xfrm>
          <a:prstGeom prst="line">
            <a:avLst/>
          </a:prstGeom>
          <a:noFill/>
          <a:ln w="1270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67942" name="Line 7"/>
          <p:cNvSpPr>
            <a:spLocks noChangeShapeType="1"/>
          </p:cNvSpPr>
          <p:nvPr/>
        </p:nvSpPr>
        <p:spPr bwMode="auto">
          <a:xfrm rot="10800000">
            <a:off x="4222750" y="4730750"/>
            <a:ext cx="1574800" cy="114300"/>
          </a:xfrm>
          <a:prstGeom prst="line">
            <a:avLst/>
          </a:prstGeom>
          <a:noFill/>
          <a:ln w="1270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67943" name="Line 8"/>
          <p:cNvSpPr>
            <a:spLocks noChangeShapeType="1"/>
          </p:cNvSpPr>
          <p:nvPr/>
        </p:nvSpPr>
        <p:spPr bwMode="auto">
          <a:xfrm flipH="1">
            <a:off x="4222750" y="4546600"/>
            <a:ext cx="1981200" cy="190500"/>
          </a:xfrm>
          <a:prstGeom prst="line">
            <a:avLst/>
          </a:prstGeom>
          <a:noFill/>
          <a:ln w="1270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67944" name="Rectangle 9"/>
          <p:cNvSpPr>
            <a:spLocks/>
          </p:cNvSpPr>
          <p:nvPr/>
        </p:nvSpPr>
        <p:spPr bwMode="auto">
          <a:xfrm>
            <a:off x="2976563" y="4543425"/>
            <a:ext cx="110648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a:solidFill>
                  <a:srgbClr val="808080"/>
                </a:solidFill>
                <a:latin typeface="Helvetica" charset="0"/>
                <a:cs typeface="Helvetica" charset="0"/>
                <a:sym typeface="Helvetica" charset="0"/>
              </a:rPr>
              <a:t>Residues</a:t>
            </a:r>
          </a:p>
        </p:txBody>
      </p:sp>
      <p:sp>
        <p:nvSpPr>
          <p:cNvPr id="167945" name="Rectangle 10"/>
          <p:cNvSpPr>
            <a:spLocks/>
          </p:cNvSpPr>
          <p:nvPr/>
        </p:nvSpPr>
        <p:spPr bwMode="auto">
          <a:xfrm>
            <a:off x="2411413" y="5394325"/>
            <a:ext cx="180498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a:solidFill>
                  <a:srgbClr val="808080"/>
                </a:solidFill>
                <a:latin typeface="Helvetica" charset="0"/>
                <a:cs typeface="Helvetica" charset="0"/>
                <a:sym typeface="Helvetica" charset="0"/>
              </a:rPr>
              <a:t>Guiding Centers</a:t>
            </a:r>
          </a:p>
        </p:txBody>
      </p:sp>
      <p:sp>
        <p:nvSpPr>
          <p:cNvPr id="167946" name="Line 11"/>
          <p:cNvSpPr>
            <a:spLocks noChangeShapeType="1"/>
          </p:cNvSpPr>
          <p:nvPr/>
        </p:nvSpPr>
        <p:spPr bwMode="auto">
          <a:xfrm rot="10800000">
            <a:off x="4375150" y="5600700"/>
            <a:ext cx="996950" cy="38100"/>
          </a:xfrm>
          <a:prstGeom prst="line">
            <a:avLst/>
          </a:prstGeom>
          <a:noFill/>
          <a:ln w="1270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p:cNvSpPr>
            <a:spLocks noGrp="1" noChangeArrowheads="1"/>
          </p:cNvSpPr>
          <p:nvPr>
            <p:ph type="title"/>
          </p:nvPr>
        </p:nvSpPr>
        <p:spPr>
          <a:xfrm>
            <a:off x="685800" y="393700"/>
            <a:ext cx="7772400" cy="1574800"/>
          </a:xfrm>
        </p:spPr>
        <p:txBody>
          <a:bodyPr rIns="39688"/>
          <a:lstStyle/>
          <a:p>
            <a:pPr indent="0" eaLnBrk="1" hangingPunct="1"/>
            <a:r>
              <a:rPr lang="en-US" sz="3200">
                <a:latin typeface="Helvetica" charset="0"/>
                <a:ea typeface="ヒラギノ角ゴ Pro W6" charset="0"/>
                <a:cs typeface="ヒラギノ角ゴ Pro W6" charset="0"/>
              </a:rPr>
              <a:t>Guiding Center Criteria</a:t>
            </a:r>
          </a:p>
        </p:txBody>
      </p:sp>
      <p:sp>
        <p:nvSpPr>
          <p:cNvPr id="168963" name="Rectangle 4"/>
          <p:cNvSpPr>
            <a:spLocks noGrp="1" noChangeArrowheads="1"/>
          </p:cNvSpPr>
          <p:nvPr>
            <p:ph type="body" idx="1"/>
          </p:nvPr>
        </p:nvSpPr>
        <p:spPr>
          <a:xfrm>
            <a:off x="685800" y="1968500"/>
            <a:ext cx="7772400" cy="4889500"/>
          </a:xfrm>
        </p:spPr>
        <p:txBody>
          <a:bodyPr rIns="39688"/>
          <a:lstStyle/>
          <a:p>
            <a:pPr eaLnBrk="1" hangingPunct="1">
              <a:buClr>
                <a:srgbClr val="000000"/>
              </a:buClr>
            </a:pPr>
            <a:r>
              <a:rPr lang="en-US" sz="2400">
                <a:latin typeface="Helvetica" charset="0"/>
                <a:ea typeface="ヒラギノ角ゴ Pro W3" charset="0"/>
                <a:cs typeface="ヒラギノ角ゴ Pro W3" charset="0"/>
              </a:rPr>
              <a:t>A number of criteria have been devised for selecting guiding centers, each more or less tailored to characteristics of SAR data:</a:t>
            </a:r>
          </a:p>
          <a:p>
            <a:pPr marL="782638" lvl="1" eaLnBrk="1" hangingPunct="1">
              <a:buClr>
                <a:srgbClr val="000000"/>
              </a:buClr>
            </a:pPr>
            <a:r>
              <a:rPr lang="en-US" sz="2000">
                <a:latin typeface="Helvetica" charset="0"/>
                <a:ea typeface="ヒラギノ角ゴ Pro W3" charset="0"/>
                <a:cs typeface="ヒラギノ角ゴ Pro W3" charset="0"/>
              </a:rPr>
              <a:t>when phase slope exceeds threshold (implies layover)</a:t>
            </a:r>
          </a:p>
          <a:p>
            <a:pPr marL="782638" lvl="1" eaLnBrk="1" hangingPunct="1">
              <a:buClr>
                <a:srgbClr val="000000"/>
              </a:buClr>
            </a:pPr>
            <a:r>
              <a:rPr lang="en-US" sz="2000">
                <a:latin typeface="Helvetica" charset="0"/>
                <a:ea typeface="ヒラギノ角ゴ Pro W3" charset="0"/>
                <a:cs typeface="ヒラギノ角ゴ Pro W3" charset="0"/>
              </a:rPr>
              <a:t>when derivative of phase slope exceeds threshold</a:t>
            </a:r>
          </a:p>
          <a:p>
            <a:pPr marL="782638" lvl="1" eaLnBrk="1" hangingPunct="1">
              <a:buClr>
                <a:srgbClr val="000000"/>
              </a:buClr>
            </a:pPr>
            <a:r>
              <a:rPr lang="en-US" sz="2000">
                <a:latin typeface="Helvetica" charset="0"/>
                <a:ea typeface="ヒラギノ角ゴ Pro W3" charset="0"/>
                <a:cs typeface="ヒラギノ角ゴ Pro W3" charset="0"/>
              </a:rPr>
              <a:t>when radar brightness exceeds threshold (implies layover)</a:t>
            </a:r>
          </a:p>
          <a:p>
            <a:pPr marL="782638" lvl="1" eaLnBrk="1" hangingPunct="1">
              <a:buClr>
                <a:srgbClr val="000000"/>
              </a:buClr>
            </a:pPr>
            <a:r>
              <a:rPr lang="en-US" sz="2000">
                <a:latin typeface="Helvetica" charset="0"/>
                <a:ea typeface="ヒラギノ角ゴ Pro W3" charset="0"/>
                <a:cs typeface="ヒラギノ角ゴ Pro W3" charset="0"/>
              </a:rPr>
              <a:t>when decorrelation estimator exceeds threshold (implies noise and/or layover</a:t>
            </a:r>
          </a:p>
          <a:p>
            <a:pPr eaLnBrk="1" hangingPunct="1">
              <a:buClr>
                <a:srgbClr val="000000"/>
              </a:buClr>
            </a:pPr>
            <a:r>
              <a:rPr lang="en-US" sz="2400">
                <a:latin typeface="Helvetica" charset="0"/>
                <a:ea typeface="ヒラギノ角ゴ Pro W3" charset="0"/>
                <a:cs typeface="ヒラギノ角ゴ Pro W3" charset="0"/>
              </a:rPr>
              <a:t>Some guiding center selections help in some cases </a:t>
            </a:r>
          </a:p>
          <a:p>
            <a:pPr eaLnBrk="1" hangingPunct="1">
              <a:buClr>
                <a:srgbClr val="000000"/>
              </a:buClr>
            </a:pPr>
            <a:r>
              <a:rPr lang="en-US" sz="2400">
                <a:latin typeface="Helvetica" charset="0"/>
                <a:ea typeface="ヒラギノ角ゴ Pro W3" charset="0"/>
                <a:cs typeface="ヒラギノ角ゴ Pro W3" charset="0"/>
              </a:rPr>
              <a:t>Difficult to assess performance in a quantitative way</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381000"/>
            <a:ext cx="7772400" cy="609600"/>
          </a:xfrm>
        </p:spPr>
        <p:txBody>
          <a:bodyPr/>
          <a:lstStyle/>
          <a:p>
            <a:r>
              <a:rPr lang="en-US" dirty="0">
                <a:ea typeface="ＭＳ Ｐゴシック" charset="0"/>
                <a:cs typeface="ＭＳ Ｐゴシック" charset="0"/>
              </a:rPr>
              <a:t>Connected Components</a:t>
            </a:r>
          </a:p>
        </p:txBody>
      </p:sp>
      <p:sp>
        <p:nvSpPr>
          <p:cNvPr id="50179" name="Rectangle 3"/>
          <p:cNvSpPr>
            <a:spLocks noGrp="1" noChangeArrowheads="1"/>
          </p:cNvSpPr>
          <p:nvPr>
            <p:ph type="body" idx="1"/>
          </p:nvPr>
        </p:nvSpPr>
        <p:spPr>
          <a:xfrm>
            <a:off x="638175" y="1212850"/>
            <a:ext cx="7924800" cy="1987550"/>
          </a:xfrm>
        </p:spPr>
        <p:txBody>
          <a:bodyPr/>
          <a:lstStyle/>
          <a:p>
            <a:r>
              <a:rPr lang="en-US" sz="1800" dirty="0">
                <a:ea typeface="ＭＳ Ｐゴシック" charset="0"/>
                <a:cs typeface="ＭＳ Ｐゴシック" charset="0"/>
              </a:rPr>
              <a:t>Connected component is a term borrowed from topology that denotes a set of points in a patch such that any two points in the set can be connected by a continuous path that does not cross a branch cut or a mask or patch boundary. </a:t>
            </a:r>
          </a:p>
          <a:p>
            <a:r>
              <a:rPr lang="en-US" sz="1800" dirty="0">
                <a:ea typeface="ＭＳ Ｐゴシック" charset="0"/>
                <a:cs typeface="ＭＳ Ｐゴシック" charset="0"/>
              </a:rPr>
              <a:t>Connected components arise during the unwrapping process when the trees or noise mask separate the patch into multiple regions. </a:t>
            </a:r>
          </a:p>
        </p:txBody>
      </p:sp>
      <p:sp>
        <p:nvSpPr>
          <p:cNvPr id="50181" name="Rectangle 5"/>
          <p:cNvSpPr>
            <a:spLocks noChangeArrowheads="1"/>
          </p:cNvSpPr>
          <p:nvPr/>
        </p:nvSpPr>
        <p:spPr bwMode="auto">
          <a:xfrm>
            <a:off x="1905000" y="3810000"/>
            <a:ext cx="1436687" cy="255111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w="9525">
            <a:solidFill>
              <a:schemeClr val="tx1"/>
            </a:solidFill>
            <a:miter lim="800000"/>
            <a:headEnd/>
            <a:tailEnd/>
          </a:ln>
        </p:spPr>
        <p:txBody>
          <a:bodyPr wrap="none" anchor="ctr"/>
          <a:lstStyle/>
          <a:p>
            <a:endParaRPr lang="en-US"/>
          </a:p>
        </p:txBody>
      </p:sp>
      <p:sp>
        <p:nvSpPr>
          <p:cNvPr id="50182" name="Freeform 6"/>
          <p:cNvSpPr>
            <a:spLocks/>
          </p:cNvSpPr>
          <p:nvPr/>
        </p:nvSpPr>
        <p:spPr bwMode="auto">
          <a:xfrm>
            <a:off x="2182812" y="3821112"/>
            <a:ext cx="531813" cy="2563813"/>
          </a:xfrm>
          <a:custGeom>
            <a:avLst/>
            <a:gdLst>
              <a:gd name="T0" fmla="*/ 80 w 335"/>
              <a:gd name="T1" fmla="*/ 0 h 1615"/>
              <a:gd name="T2" fmla="*/ 215 w 335"/>
              <a:gd name="T3" fmla="*/ 239 h 1615"/>
              <a:gd name="T4" fmla="*/ 185 w 335"/>
              <a:gd name="T5" fmla="*/ 292 h 1615"/>
              <a:gd name="T6" fmla="*/ 110 w 335"/>
              <a:gd name="T7" fmla="*/ 419 h 1615"/>
              <a:gd name="T8" fmla="*/ 28 w 335"/>
              <a:gd name="T9" fmla="*/ 546 h 1615"/>
              <a:gd name="T10" fmla="*/ 5 w 335"/>
              <a:gd name="T11" fmla="*/ 568 h 1615"/>
              <a:gd name="T12" fmla="*/ 13 w 335"/>
              <a:gd name="T13" fmla="*/ 703 h 1615"/>
              <a:gd name="T14" fmla="*/ 65 w 335"/>
              <a:gd name="T15" fmla="*/ 763 h 1615"/>
              <a:gd name="T16" fmla="*/ 222 w 335"/>
              <a:gd name="T17" fmla="*/ 860 h 1615"/>
              <a:gd name="T18" fmla="*/ 267 w 335"/>
              <a:gd name="T19" fmla="*/ 897 h 1615"/>
              <a:gd name="T20" fmla="*/ 289 w 335"/>
              <a:gd name="T21" fmla="*/ 957 h 1615"/>
              <a:gd name="T22" fmla="*/ 252 w 335"/>
              <a:gd name="T23" fmla="*/ 1122 h 1615"/>
              <a:gd name="T24" fmla="*/ 282 w 335"/>
              <a:gd name="T25" fmla="*/ 1421 h 1615"/>
              <a:gd name="T26" fmla="*/ 297 w 335"/>
              <a:gd name="T27" fmla="*/ 1533 h 1615"/>
              <a:gd name="T28" fmla="*/ 327 w 335"/>
              <a:gd name="T29" fmla="*/ 1578 h 1615"/>
              <a:gd name="T30" fmla="*/ 334 w 335"/>
              <a:gd name="T31" fmla="*/ 1615 h 16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5"/>
              <a:gd name="T49" fmla="*/ 0 h 1615"/>
              <a:gd name="T50" fmla="*/ 335 w 335"/>
              <a:gd name="T51" fmla="*/ 1615 h 16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5" h="1615">
                <a:moveTo>
                  <a:pt x="80" y="0"/>
                </a:moveTo>
                <a:cubicBezTo>
                  <a:pt x="105" y="36"/>
                  <a:pt x="256" y="147"/>
                  <a:pt x="215" y="239"/>
                </a:cubicBezTo>
                <a:cubicBezTo>
                  <a:pt x="183" y="308"/>
                  <a:pt x="185" y="262"/>
                  <a:pt x="185" y="292"/>
                </a:cubicBezTo>
                <a:lnTo>
                  <a:pt x="110" y="419"/>
                </a:lnTo>
                <a:cubicBezTo>
                  <a:pt x="82" y="461"/>
                  <a:pt x="57" y="504"/>
                  <a:pt x="28" y="546"/>
                </a:cubicBezTo>
                <a:cubicBezTo>
                  <a:pt x="21" y="554"/>
                  <a:pt x="6" y="557"/>
                  <a:pt x="5" y="568"/>
                </a:cubicBezTo>
                <a:cubicBezTo>
                  <a:pt x="0" y="612"/>
                  <a:pt x="3" y="658"/>
                  <a:pt x="13" y="703"/>
                </a:cubicBezTo>
                <a:cubicBezTo>
                  <a:pt x="15" y="715"/>
                  <a:pt x="54" y="750"/>
                  <a:pt x="65" y="763"/>
                </a:cubicBezTo>
                <a:cubicBezTo>
                  <a:pt x="108" y="814"/>
                  <a:pt x="157" y="842"/>
                  <a:pt x="222" y="860"/>
                </a:cubicBezTo>
                <a:cubicBezTo>
                  <a:pt x="235" y="873"/>
                  <a:pt x="255" y="881"/>
                  <a:pt x="267" y="897"/>
                </a:cubicBezTo>
                <a:cubicBezTo>
                  <a:pt x="273" y="905"/>
                  <a:pt x="284" y="942"/>
                  <a:pt x="289" y="957"/>
                </a:cubicBezTo>
                <a:cubicBezTo>
                  <a:pt x="283" y="1023"/>
                  <a:pt x="284" y="1065"/>
                  <a:pt x="252" y="1122"/>
                </a:cubicBezTo>
                <a:cubicBezTo>
                  <a:pt x="218" y="1237"/>
                  <a:pt x="232" y="1321"/>
                  <a:pt x="282" y="1421"/>
                </a:cubicBezTo>
                <a:cubicBezTo>
                  <a:pt x="282" y="1426"/>
                  <a:pt x="287" y="1513"/>
                  <a:pt x="297" y="1533"/>
                </a:cubicBezTo>
                <a:cubicBezTo>
                  <a:pt x="304" y="1549"/>
                  <a:pt x="327" y="1578"/>
                  <a:pt x="327" y="1578"/>
                </a:cubicBezTo>
                <a:cubicBezTo>
                  <a:pt x="335" y="1604"/>
                  <a:pt x="334" y="1592"/>
                  <a:pt x="334" y="1615"/>
                </a:cubicBezTo>
              </a:path>
            </a:pathLst>
          </a:custGeom>
          <a:noFill/>
          <a:ln w="571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Rectangle 1"/>
          <p:cNvSpPr/>
          <p:nvPr/>
        </p:nvSpPr>
        <p:spPr>
          <a:xfrm>
            <a:off x="3657600" y="3810000"/>
            <a:ext cx="4572000" cy="1477328"/>
          </a:xfrm>
          <a:prstGeom prst="rect">
            <a:avLst/>
          </a:prstGeom>
        </p:spPr>
        <p:txBody>
          <a:bodyPr>
            <a:spAutoFit/>
          </a:bodyPr>
          <a:lstStyle/>
          <a:p>
            <a:r>
              <a:rPr lang="en-US" sz="1800" dirty="0">
                <a:latin typeface="+mn-lt"/>
                <a:ea typeface="ＭＳ Ｐゴシック" charset="0"/>
                <a:cs typeface="ＭＳ Ｐゴシック" charset="0"/>
              </a:rPr>
              <a:t>An example of this would be a river running down the middle of the patch with low correlation, hence noisy phase, in the river, effectively </a:t>
            </a:r>
            <a:r>
              <a:rPr lang="en-US" sz="1800" dirty="0" err="1">
                <a:latin typeface="+mn-lt"/>
                <a:ea typeface="ＭＳ Ｐゴシック" charset="0"/>
                <a:cs typeface="ＭＳ Ｐゴシック" charset="0"/>
              </a:rPr>
              <a:t>bissecting</a:t>
            </a:r>
            <a:r>
              <a:rPr lang="en-US" sz="1800" dirty="0">
                <a:latin typeface="+mn-lt"/>
                <a:ea typeface="ＭＳ Ｐゴシック" charset="0"/>
                <a:cs typeface="ＭＳ Ｐゴシック" charset="0"/>
              </a:rPr>
              <a:t> the phase into two distinct regions.</a:t>
            </a:r>
          </a:p>
        </p:txBody>
      </p:sp>
    </p:spTree>
    <p:extLst>
      <p:ext uri="{BB962C8B-B14F-4D97-AF65-F5344CB8AC3E}">
        <p14:creationId xmlns:p14="http://schemas.microsoft.com/office/powerpoint/2010/main" val="10337411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p:cNvSpPr>
            <a:spLocks noGrp="1" noChangeArrowheads="1"/>
          </p:cNvSpPr>
          <p:nvPr>
            <p:ph type="title"/>
          </p:nvPr>
        </p:nvSpPr>
        <p:spPr>
          <a:xfrm>
            <a:off x="685800" y="0"/>
            <a:ext cx="7772400" cy="2362200"/>
          </a:xfrm>
        </p:spPr>
        <p:txBody>
          <a:bodyPr rIns="39688"/>
          <a:lstStyle/>
          <a:p>
            <a:pPr indent="0" eaLnBrk="1" hangingPunct="1"/>
            <a:r>
              <a:rPr lang="en-US" sz="3200">
                <a:latin typeface="Helvetica" charset="0"/>
                <a:ea typeface="ヒラギノ角ゴ Pro W6" charset="0"/>
                <a:cs typeface="ヒラギノ角ゴ Pro W6" charset="0"/>
              </a:rPr>
              <a:t>Absolute Phase Determination</a:t>
            </a:r>
          </a:p>
        </p:txBody>
      </p:sp>
      <p:sp>
        <p:nvSpPr>
          <p:cNvPr id="169987" name="Rectangle 4"/>
          <p:cNvSpPr>
            <a:spLocks noGrp="1" noChangeArrowheads="1"/>
          </p:cNvSpPr>
          <p:nvPr>
            <p:ph type="body" idx="1"/>
          </p:nvPr>
        </p:nvSpPr>
        <p:spPr>
          <a:xfrm>
            <a:off x="1041400" y="5918200"/>
            <a:ext cx="7251700" cy="939800"/>
          </a:xfrm>
        </p:spPr>
        <p:txBody>
          <a:bodyPr rIns="39688"/>
          <a:lstStyle/>
          <a:p>
            <a:pPr eaLnBrk="1" hangingPunct="1">
              <a:lnSpc>
                <a:spcPct val="90000"/>
              </a:lnSpc>
              <a:buFont typeface="Helvetica" charset="0"/>
              <a:buNone/>
            </a:pPr>
            <a:r>
              <a:rPr lang="en-US" sz="2400">
                <a:latin typeface="Helvetica" charset="0"/>
                <a:ea typeface="ヒラギノ角ゴ Pro W3" charset="0"/>
                <a:cs typeface="ヒラギノ角ゴ Pro W3" charset="0"/>
              </a:rPr>
              <a:t>Ground control reference points can be used to determine the absolute phase ambiguity</a:t>
            </a:r>
          </a:p>
        </p:txBody>
      </p:sp>
      <p:pic>
        <p:nvPicPr>
          <p:cNvPr id="169988"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1916113"/>
            <a:ext cx="6413500" cy="392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69989" name="Picture 6"/>
          <p:cNvPicPr>
            <a:picLocks noChangeArrowheads="1"/>
          </p:cNvPicPr>
          <p:nvPr/>
        </p:nvPicPr>
        <p:blipFill>
          <a:blip r:embed="rId3">
            <a:extLst>
              <a:ext uri="{28A0092B-C50C-407E-A947-70E740481C1C}">
                <a14:useLocalDpi xmlns:a14="http://schemas.microsoft.com/office/drawing/2010/main" val="0"/>
              </a:ext>
            </a:extLst>
          </a:blip>
          <a:srcRect r="40578"/>
          <a:stretch>
            <a:fillRect/>
          </a:stretch>
        </p:blipFill>
        <p:spPr bwMode="auto">
          <a:xfrm>
            <a:off x="0" y="1476375"/>
            <a:ext cx="2509838" cy="216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69990" name="Rectangle 7"/>
          <p:cNvSpPr>
            <a:spLocks/>
          </p:cNvSpPr>
          <p:nvPr/>
        </p:nvSpPr>
        <p:spPr bwMode="auto">
          <a:xfrm>
            <a:off x="346075" y="1781175"/>
            <a:ext cx="8874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000">
                <a:solidFill>
                  <a:schemeClr val="tx1"/>
                </a:solidFill>
                <a:latin typeface="Helvetica" charset="0"/>
                <a:cs typeface="Helvetica" charset="0"/>
                <a:sym typeface="Helvetica" charset="0"/>
              </a:rPr>
              <a:t>Actual phase</a:t>
            </a:r>
          </a:p>
        </p:txBody>
      </p:sp>
      <p:sp>
        <p:nvSpPr>
          <p:cNvPr id="169991" name="Rectangle 8"/>
          <p:cNvSpPr>
            <a:spLocks/>
          </p:cNvSpPr>
          <p:nvPr/>
        </p:nvSpPr>
        <p:spPr bwMode="auto">
          <a:xfrm>
            <a:off x="431800" y="2292350"/>
            <a:ext cx="173196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000">
                <a:solidFill>
                  <a:schemeClr val="tx1"/>
                </a:solidFill>
                <a:latin typeface="Helvetica" charset="0"/>
                <a:cs typeface="Helvetica" charset="0"/>
                <a:sym typeface="Helvetica" charset="0"/>
              </a:rPr>
              <a:t>Wrapped (measured) phase</a:t>
            </a:r>
          </a:p>
        </p:txBody>
      </p:sp>
      <p:sp>
        <p:nvSpPr>
          <p:cNvPr id="169992" name="Rectangle 9"/>
          <p:cNvSpPr>
            <a:spLocks/>
          </p:cNvSpPr>
          <p:nvPr/>
        </p:nvSpPr>
        <p:spPr bwMode="auto">
          <a:xfrm>
            <a:off x="212725" y="2878138"/>
            <a:ext cx="1595438"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000">
                <a:solidFill>
                  <a:schemeClr val="tx1"/>
                </a:solidFill>
                <a:latin typeface="Helvetica" charset="0"/>
                <a:cs typeface="Helvetica" charset="0"/>
                <a:sym typeface="Helvetica" charset="0"/>
              </a:rPr>
              <a:t>Typical unwrapped phase</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rc 32"/>
          <p:cNvSpPr>
            <a:spLocks/>
          </p:cNvSpPr>
          <p:nvPr/>
        </p:nvSpPr>
        <p:spPr bwMode="auto">
          <a:xfrm>
            <a:off x="769938" y="1335088"/>
            <a:ext cx="2760662" cy="2089150"/>
          </a:xfrm>
          <a:custGeom>
            <a:avLst/>
            <a:gdLst>
              <a:gd name="T0" fmla="*/ 0 w 16232"/>
              <a:gd name="T1" fmla="*/ 2147483647 h 21006"/>
              <a:gd name="T2" fmla="*/ 2147483647 w 16232"/>
              <a:gd name="T3" fmla="*/ 0 h 21006"/>
              <a:gd name="T4" fmla="*/ 2147483647 w 16232"/>
              <a:gd name="T5" fmla="*/ 2147483647 h 21006"/>
              <a:gd name="T6" fmla="*/ 0 60000 65536"/>
              <a:gd name="T7" fmla="*/ 0 60000 65536"/>
              <a:gd name="T8" fmla="*/ 0 60000 65536"/>
              <a:gd name="T9" fmla="*/ 0 w 16232"/>
              <a:gd name="T10" fmla="*/ 0 h 21006"/>
              <a:gd name="T11" fmla="*/ 16232 w 16232"/>
              <a:gd name="T12" fmla="*/ 21006 h 21006"/>
            </a:gdLst>
            <a:ahLst/>
            <a:cxnLst>
              <a:cxn ang="T6">
                <a:pos x="T0" y="T1"/>
              </a:cxn>
              <a:cxn ang="T7">
                <a:pos x="T2" y="T3"/>
              </a:cxn>
              <a:cxn ang="T8">
                <a:pos x="T4" y="T5"/>
              </a:cxn>
            </a:cxnLst>
            <a:rect l="T9" t="T10" r="T11" b="T12"/>
            <a:pathLst>
              <a:path w="16232" h="21006" fill="none" extrusionOk="0">
                <a:moveTo>
                  <a:pt x="-1" y="6755"/>
                </a:moveTo>
                <a:cubicBezTo>
                  <a:pt x="2945" y="3399"/>
                  <a:pt x="6859" y="1039"/>
                  <a:pt x="11202" y="-1"/>
                </a:cubicBezTo>
              </a:path>
              <a:path w="16232" h="21006" stroke="0" extrusionOk="0">
                <a:moveTo>
                  <a:pt x="-1" y="6755"/>
                </a:moveTo>
                <a:cubicBezTo>
                  <a:pt x="2945" y="3399"/>
                  <a:pt x="6859" y="1039"/>
                  <a:pt x="11202" y="-1"/>
                </a:cubicBezTo>
                <a:lnTo>
                  <a:pt x="16232" y="21006"/>
                </a:lnTo>
                <a:close/>
              </a:path>
            </a:pathLst>
          </a:custGeom>
          <a:noFill/>
          <a:ln w="9525">
            <a:solidFill>
              <a:schemeClr val="tx1"/>
            </a:solidFill>
            <a:round/>
            <a:headEnd/>
            <a:tailEnd type="arrow"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39" name="Arc 31"/>
          <p:cNvSpPr>
            <a:spLocks/>
          </p:cNvSpPr>
          <p:nvPr/>
        </p:nvSpPr>
        <p:spPr bwMode="auto">
          <a:xfrm>
            <a:off x="966788" y="1484313"/>
            <a:ext cx="2760662" cy="2089150"/>
          </a:xfrm>
          <a:custGeom>
            <a:avLst/>
            <a:gdLst>
              <a:gd name="T0" fmla="*/ 0 w 16232"/>
              <a:gd name="T1" fmla="*/ 2147483647 h 21006"/>
              <a:gd name="T2" fmla="*/ 2147483647 w 16232"/>
              <a:gd name="T3" fmla="*/ 0 h 21006"/>
              <a:gd name="T4" fmla="*/ 2147483647 w 16232"/>
              <a:gd name="T5" fmla="*/ 2147483647 h 21006"/>
              <a:gd name="T6" fmla="*/ 0 60000 65536"/>
              <a:gd name="T7" fmla="*/ 0 60000 65536"/>
              <a:gd name="T8" fmla="*/ 0 60000 65536"/>
              <a:gd name="T9" fmla="*/ 0 w 16232"/>
              <a:gd name="T10" fmla="*/ 0 h 21006"/>
              <a:gd name="T11" fmla="*/ 16232 w 16232"/>
              <a:gd name="T12" fmla="*/ 21006 h 21006"/>
            </a:gdLst>
            <a:ahLst/>
            <a:cxnLst>
              <a:cxn ang="T6">
                <a:pos x="T0" y="T1"/>
              </a:cxn>
              <a:cxn ang="T7">
                <a:pos x="T2" y="T3"/>
              </a:cxn>
              <a:cxn ang="T8">
                <a:pos x="T4" y="T5"/>
              </a:cxn>
            </a:cxnLst>
            <a:rect l="T9" t="T10" r="T11" b="T12"/>
            <a:pathLst>
              <a:path w="16232" h="21006" fill="none" extrusionOk="0">
                <a:moveTo>
                  <a:pt x="-1" y="6755"/>
                </a:moveTo>
                <a:cubicBezTo>
                  <a:pt x="2945" y="3399"/>
                  <a:pt x="6859" y="1039"/>
                  <a:pt x="11202" y="-1"/>
                </a:cubicBezTo>
              </a:path>
              <a:path w="16232" h="21006" stroke="0" extrusionOk="0">
                <a:moveTo>
                  <a:pt x="-1" y="6755"/>
                </a:moveTo>
                <a:cubicBezTo>
                  <a:pt x="2945" y="3399"/>
                  <a:pt x="6859" y="1039"/>
                  <a:pt x="11202" y="-1"/>
                </a:cubicBezTo>
                <a:lnTo>
                  <a:pt x="16232" y="21006"/>
                </a:lnTo>
                <a:close/>
              </a:path>
            </a:pathLst>
          </a:custGeom>
          <a:noFill/>
          <a:ln w="9525">
            <a:solidFill>
              <a:schemeClr val="tx1"/>
            </a:solidFill>
            <a:round/>
            <a:headEnd/>
            <a:tailEnd type="arrow"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4340" name="Picture 29" descr="InflatableSAR.gif                                              00000002May 2000                       B54066CB:"/>
          <p:cNvPicPr>
            <a:picLocks noChangeAspect="1" noChangeArrowheads="1"/>
          </p:cNvPicPr>
          <p:nvPr/>
        </p:nvPicPr>
        <p:blipFill>
          <a:blip r:embed="rId2">
            <a:lum bright="44000" contrast="-46000"/>
            <a:extLst>
              <a:ext uri="{28A0092B-C50C-407E-A947-70E740481C1C}">
                <a14:useLocalDpi xmlns:a14="http://schemas.microsoft.com/office/drawing/2010/main" val="0"/>
              </a:ext>
            </a:extLst>
          </a:blip>
          <a:srcRect/>
          <a:stretch>
            <a:fillRect/>
          </a:stretch>
        </p:blipFill>
        <p:spPr bwMode="auto">
          <a:xfrm>
            <a:off x="1125538" y="1373188"/>
            <a:ext cx="935037" cy="49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1" name="Rectangle 2"/>
          <p:cNvSpPr>
            <a:spLocks noGrp="1" noChangeArrowheads="1"/>
          </p:cNvSpPr>
          <p:nvPr>
            <p:ph type="title"/>
          </p:nvPr>
        </p:nvSpPr>
        <p:spPr>
          <a:xfrm>
            <a:off x="685800" y="152400"/>
            <a:ext cx="7772400" cy="1143000"/>
          </a:xfrm>
        </p:spPr>
        <p:txBody>
          <a:bodyPr/>
          <a:lstStyle/>
          <a:p>
            <a:pPr eaLnBrk="1" hangingPunct="1"/>
            <a:r>
              <a:rPr lang="en-US" sz="3200" dirty="0">
                <a:ea typeface="ＭＳ Ｐゴシック" charset="0"/>
                <a:cs typeface="ＭＳ Ｐゴシック" charset="0"/>
              </a:rPr>
              <a:t>Tropospheric Effects on InSAR</a:t>
            </a:r>
          </a:p>
        </p:txBody>
      </p:sp>
      <p:sp>
        <p:nvSpPr>
          <p:cNvPr id="14342" name="Rectangle 3"/>
          <p:cNvSpPr>
            <a:spLocks noGrp="1" noChangeArrowheads="1"/>
          </p:cNvSpPr>
          <p:nvPr>
            <p:ph type="body" idx="1"/>
          </p:nvPr>
        </p:nvSpPr>
        <p:spPr>
          <a:xfrm>
            <a:off x="685800" y="3352800"/>
            <a:ext cx="7772400" cy="3124200"/>
          </a:xfrm>
        </p:spPr>
        <p:txBody>
          <a:bodyPr/>
          <a:lstStyle/>
          <a:p>
            <a:pPr eaLnBrk="1" hangingPunct="1"/>
            <a:r>
              <a:rPr lang="en-US" sz="2400" dirty="0">
                <a:ea typeface="ＭＳ Ｐゴシック" charset="0"/>
                <a:cs typeface="ＭＳ Ｐゴシック" charset="0"/>
              </a:rPr>
              <a:t>Tropospheric path delays cause artifacts in repeat-pass interferometric synthetic aperture radar (InSAR) measurements of surface displacement</a:t>
            </a:r>
          </a:p>
          <a:p>
            <a:pPr lvl="1" eaLnBrk="1" hangingPunct="1"/>
            <a:r>
              <a:rPr lang="en-US" sz="2000" dirty="0">
                <a:ea typeface="ＭＳ Ｐゴシック" charset="0"/>
              </a:rPr>
              <a:t>Rapidly varying tropospheric delays (both spatially and temporally) are most problematic</a:t>
            </a:r>
          </a:p>
          <a:p>
            <a:pPr lvl="1" eaLnBrk="1" hangingPunct="1"/>
            <a:r>
              <a:rPr lang="en-US" sz="2000" dirty="0">
                <a:ea typeface="ＭＳ Ｐゴシック" charset="0"/>
              </a:rPr>
              <a:t>Such variations are primarily due to changes in water vapor content along signal propagation path</a:t>
            </a:r>
          </a:p>
          <a:p>
            <a:pPr eaLnBrk="1" hangingPunct="1"/>
            <a:endParaRPr lang="en-US" sz="2400" dirty="0">
              <a:ea typeface="ＭＳ Ｐゴシック" charset="0"/>
              <a:cs typeface="ＭＳ Ｐゴシック" charset="0"/>
            </a:endParaRPr>
          </a:p>
        </p:txBody>
      </p:sp>
      <p:pic>
        <p:nvPicPr>
          <p:cNvPr id="14343" name="Picture 20" descr="atm_invphc.jpg                                                 0000943DScratch                        B7E250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3" y="1354138"/>
            <a:ext cx="1792287" cy="1792287"/>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4344" name="Freeform 9"/>
          <p:cNvSpPr>
            <a:spLocks/>
          </p:cNvSpPr>
          <p:nvPr/>
        </p:nvSpPr>
        <p:spPr bwMode="auto">
          <a:xfrm>
            <a:off x="1631950" y="2649538"/>
            <a:ext cx="1719263" cy="347662"/>
          </a:xfrm>
          <a:custGeom>
            <a:avLst/>
            <a:gdLst>
              <a:gd name="T0" fmla="*/ 0 w 1083"/>
              <a:gd name="T1" fmla="*/ 0 h 219"/>
              <a:gd name="T2" fmla="*/ 0 w 1083"/>
              <a:gd name="T3" fmla="*/ 40322442 h 219"/>
              <a:gd name="T4" fmla="*/ 362902606 w 1083"/>
              <a:gd name="T5" fmla="*/ 47882106 h 219"/>
              <a:gd name="T6" fmla="*/ 725805211 w 1083"/>
              <a:gd name="T7" fmla="*/ 73083632 h 219"/>
              <a:gd name="T8" fmla="*/ 1078627189 w 1083"/>
              <a:gd name="T9" fmla="*/ 115927021 h 219"/>
              <a:gd name="T10" fmla="*/ 1426408852 w 1083"/>
              <a:gd name="T11" fmla="*/ 168849432 h 219"/>
              <a:gd name="T12" fmla="*/ 1764109888 w 1083"/>
              <a:gd name="T13" fmla="*/ 241934652 h 219"/>
              <a:gd name="T14" fmla="*/ 2094251247 w 1083"/>
              <a:gd name="T15" fmla="*/ 335179505 h 219"/>
              <a:gd name="T16" fmla="*/ 2147483647 w 1083"/>
              <a:gd name="T17" fmla="*/ 430945305 h 219"/>
              <a:gd name="T18" fmla="*/ 2147483647 w 1083"/>
              <a:gd name="T19" fmla="*/ 551912631 h 219"/>
              <a:gd name="T20" fmla="*/ 2147483647 w 1083"/>
              <a:gd name="T21" fmla="*/ 519151441 h 219"/>
              <a:gd name="T22" fmla="*/ 2147483647 w 1083"/>
              <a:gd name="T23" fmla="*/ 403224420 h 219"/>
              <a:gd name="T24" fmla="*/ 2147483647 w 1083"/>
              <a:gd name="T25" fmla="*/ 398184115 h 219"/>
              <a:gd name="T26" fmla="*/ 2094251247 w 1083"/>
              <a:gd name="T27" fmla="*/ 294857063 h 219"/>
              <a:gd name="T28" fmla="*/ 1764109888 w 1083"/>
              <a:gd name="T29" fmla="*/ 204131569 h 219"/>
              <a:gd name="T30" fmla="*/ 1426408852 w 1083"/>
              <a:gd name="T31" fmla="*/ 131047937 h 219"/>
              <a:gd name="T32" fmla="*/ 1078627189 w 1083"/>
              <a:gd name="T33" fmla="*/ 78123938 h 219"/>
              <a:gd name="T34" fmla="*/ 725805211 w 1083"/>
              <a:gd name="T35" fmla="*/ 35282137 h 219"/>
              <a:gd name="T36" fmla="*/ 362902606 w 1083"/>
              <a:gd name="T37" fmla="*/ 10080611 h 219"/>
              <a:gd name="T38" fmla="*/ 0 w 1083"/>
              <a:gd name="T39" fmla="*/ 0 h 2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83"/>
              <a:gd name="T61" fmla="*/ 0 h 219"/>
              <a:gd name="T62" fmla="*/ 1083 w 1083"/>
              <a:gd name="T63" fmla="*/ 219 h 21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83" h="219">
                <a:moveTo>
                  <a:pt x="0" y="0"/>
                </a:moveTo>
                <a:lnTo>
                  <a:pt x="0" y="16"/>
                </a:lnTo>
                <a:lnTo>
                  <a:pt x="144" y="19"/>
                </a:lnTo>
                <a:lnTo>
                  <a:pt x="288" y="29"/>
                </a:lnTo>
                <a:lnTo>
                  <a:pt x="428" y="46"/>
                </a:lnTo>
                <a:lnTo>
                  <a:pt x="566" y="67"/>
                </a:lnTo>
                <a:lnTo>
                  <a:pt x="700" y="96"/>
                </a:lnTo>
                <a:lnTo>
                  <a:pt x="831" y="133"/>
                </a:lnTo>
                <a:lnTo>
                  <a:pt x="952" y="171"/>
                </a:lnTo>
                <a:lnTo>
                  <a:pt x="1077" y="219"/>
                </a:lnTo>
                <a:lnTo>
                  <a:pt x="1083" y="206"/>
                </a:lnTo>
                <a:lnTo>
                  <a:pt x="963" y="160"/>
                </a:lnTo>
                <a:lnTo>
                  <a:pt x="958" y="158"/>
                </a:lnTo>
                <a:lnTo>
                  <a:pt x="831" y="117"/>
                </a:lnTo>
                <a:lnTo>
                  <a:pt x="700" y="81"/>
                </a:lnTo>
                <a:lnTo>
                  <a:pt x="566" y="52"/>
                </a:lnTo>
                <a:lnTo>
                  <a:pt x="428" y="31"/>
                </a:lnTo>
                <a:lnTo>
                  <a:pt x="288" y="14"/>
                </a:lnTo>
                <a:lnTo>
                  <a:pt x="144"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45" name="Freeform 10"/>
          <p:cNvSpPr>
            <a:spLocks/>
          </p:cNvSpPr>
          <p:nvPr/>
        </p:nvSpPr>
        <p:spPr bwMode="auto">
          <a:xfrm>
            <a:off x="2362200" y="2497138"/>
            <a:ext cx="636588" cy="220662"/>
          </a:xfrm>
          <a:custGeom>
            <a:avLst/>
            <a:gdLst>
              <a:gd name="T0" fmla="*/ 126007911 w 401"/>
              <a:gd name="T1" fmla="*/ 5040301 h 139"/>
              <a:gd name="T2" fmla="*/ 173891712 w 401"/>
              <a:gd name="T3" fmla="*/ 5040301 h 139"/>
              <a:gd name="T4" fmla="*/ 214214243 w 401"/>
              <a:gd name="T5" fmla="*/ 55443312 h 139"/>
              <a:gd name="T6" fmla="*/ 262096456 w 401"/>
              <a:gd name="T7" fmla="*/ 35282108 h 139"/>
              <a:gd name="T8" fmla="*/ 284778674 w 401"/>
              <a:gd name="T9" fmla="*/ 35282108 h 139"/>
              <a:gd name="T10" fmla="*/ 330141522 w 401"/>
              <a:gd name="T11" fmla="*/ 63002970 h 139"/>
              <a:gd name="T12" fmla="*/ 337701203 w 401"/>
              <a:gd name="T13" fmla="*/ 73083572 h 139"/>
              <a:gd name="T14" fmla="*/ 388104367 w 401"/>
              <a:gd name="T15" fmla="*/ 35282108 h 139"/>
              <a:gd name="T16" fmla="*/ 435988167 w 401"/>
              <a:gd name="T17" fmla="*/ 30241806 h 139"/>
              <a:gd name="T18" fmla="*/ 488910697 w 401"/>
              <a:gd name="T19" fmla="*/ 78123873 h 139"/>
              <a:gd name="T20" fmla="*/ 536794497 w 401"/>
              <a:gd name="T21" fmla="*/ 83164174 h 139"/>
              <a:gd name="T22" fmla="*/ 589717026 w 401"/>
              <a:gd name="T23" fmla="*/ 103325378 h 139"/>
              <a:gd name="T24" fmla="*/ 604837975 w 401"/>
              <a:gd name="T25" fmla="*/ 126007527 h 139"/>
              <a:gd name="T26" fmla="*/ 735886203 w 401"/>
              <a:gd name="T27" fmla="*/ 136088129 h 139"/>
              <a:gd name="T28" fmla="*/ 758568421 w 401"/>
              <a:gd name="T29" fmla="*/ 166329936 h 139"/>
              <a:gd name="T30" fmla="*/ 814011902 w 401"/>
              <a:gd name="T31" fmla="*/ 146168731 h 139"/>
              <a:gd name="T32" fmla="*/ 861894114 w 401"/>
              <a:gd name="T33" fmla="*/ 151209032 h 139"/>
              <a:gd name="T34" fmla="*/ 871974747 w 401"/>
              <a:gd name="T35" fmla="*/ 161289635 h 139"/>
              <a:gd name="T36" fmla="*/ 909777915 w 401"/>
              <a:gd name="T37" fmla="*/ 183970196 h 139"/>
              <a:gd name="T38" fmla="*/ 962700444 w 401"/>
              <a:gd name="T39" fmla="*/ 224292604 h 139"/>
              <a:gd name="T40" fmla="*/ 987902026 w 401"/>
              <a:gd name="T41" fmla="*/ 257055355 h 139"/>
              <a:gd name="T42" fmla="*/ 1010584244 w 401"/>
              <a:gd name="T43" fmla="*/ 309977723 h 139"/>
              <a:gd name="T44" fmla="*/ 992942342 w 401"/>
              <a:gd name="T45" fmla="*/ 315018024 h 139"/>
              <a:gd name="T46" fmla="*/ 942539178 w 401"/>
              <a:gd name="T47" fmla="*/ 325098626 h 139"/>
              <a:gd name="T48" fmla="*/ 919858547 w 401"/>
              <a:gd name="T49" fmla="*/ 350300131 h 139"/>
              <a:gd name="T50" fmla="*/ 856853798 w 401"/>
              <a:gd name="T51" fmla="*/ 320058325 h 139"/>
              <a:gd name="T52" fmla="*/ 836692532 w 401"/>
              <a:gd name="T53" fmla="*/ 309977723 h 139"/>
              <a:gd name="T54" fmla="*/ 778729687 w 401"/>
              <a:gd name="T55" fmla="*/ 340219529 h 139"/>
              <a:gd name="T56" fmla="*/ 715724937 w 401"/>
              <a:gd name="T57" fmla="*/ 315018024 h 139"/>
              <a:gd name="T58" fmla="*/ 677923357 w 401"/>
              <a:gd name="T59" fmla="*/ 287297162 h 139"/>
              <a:gd name="T60" fmla="*/ 579636393 w 401"/>
              <a:gd name="T61" fmla="*/ 297377764 h 139"/>
              <a:gd name="T62" fmla="*/ 561996079 w 401"/>
              <a:gd name="T63" fmla="*/ 272176258 h 139"/>
              <a:gd name="T64" fmla="*/ 516633231 w 401"/>
              <a:gd name="T65" fmla="*/ 241934452 h 139"/>
              <a:gd name="T66" fmla="*/ 425907535 w 401"/>
              <a:gd name="T67" fmla="*/ 236894151 h 139"/>
              <a:gd name="T68" fmla="*/ 357862469 w 401"/>
              <a:gd name="T69" fmla="*/ 229332905 h 139"/>
              <a:gd name="T70" fmla="*/ 272177089 w 401"/>
              <a:gd name="T71" fmla="*/ 241934452 h 139"/>
              <a:gd name="T72" fmla="*/ 246975506 w 401"/>
              <a:gd name="T73" fmla="*/ 224292604 h 139"/>
              <a:gd name="T74" fmla="*/ 221773924 w 401"/>
              <a:gd name="T75" fmla="*/ 209171701 h 139"/>
              <a:gd name="T76" fmla="*/ 153730446 w 401"/>
              <a:gd name="T77" fmla="*/ 229332905 h 139"/>
              <a:gd name="T78" fmla="*/ 105846646 w 401"/>
              <a:gd name="T79" fmla="*/ 209171701 h 139"/>
              <a:gd name="T80" fmla="*/ 100806329 w 401"/>
              <a:gd name="T81" fmla="*/ 183970196 h 139"/>
              <a:gd name="T82" fmla="*/ 20161266 w 401"/>
              <a:gd name="T83" fmla="*/ 176410538 h 139"/>
              <a:gd name="T84" fmla="*/ 0 w 401"/>
              <a:gd name="T85" fmla="*/ 136088129 h 139"/>
              <a:gd name="T86" fmla="*/ 25201582 w 401"/>
              <a:gd name="T87" fmla="*/ 113405981 h 139"/>
              <a:gd name="T88" fmla="*/ 32762851 w 401"/>
              <a:gd name="T89" fmla="*/ 120967226 h 139"/>
              <a:gd name="T90" fmla="*/ 25201582 w 401"/>
              <a:gd name="T91" fmla="*/ 78123873 h 139"/>
              <a:gd name="T92" fmla="*/ 52924117 w 401"/>
              <a:gd name="T93" fmla="*/ 57962669 h 139"/>
              <a:gd name="T94" fmla="*/ 100806329 w 401"/>
              <a:gd name="T95" fmla="*/ 45362710 h 1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1"/>
              <a:gd name="T145" fmla="*/ 0 h 139"/>
              <a:gd name="T146" fmla="*/ 401 w 401"/>
              <a:gd name="T147" fmla="*/ 139 h 13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1" h="139">
                <a:moveTo>
                  <a:pt x="40" y="18"/>
                </a:moveTo>
                <a:lnTo>
                  <a:pt x="44" y="8"/>
                </a:lnTo>
                <a:lnTo>
                  <a:pt x="50" y="2"/>
                </a:lnTo>
                <a:lnTo>
                  <a:pt x="56" y="0"/>
                </a:lnTo>
                <a:lnTo>
                  <a:pt x="63" y="0"/>
                </a:lnTo>
                <a:lnTo>
                  <a:pt x="69" y="2"/>
                </a:lnTo>
                <a:lnTo>
                  <a:pt x="75" y="6"/>
                </a:lnTo>
                <a:lnTo>
                  <a:pt x="81" y="14"/>
                </a:lnTo>
                <a:lnTo>
                  <a:pt x="85" y="22"/>
                </a:lnTo>
                <a:lnTo>
                  <a:pt x="94" y="18"/>
                </a:lnTo>
                <a:lnTo>
                  <a:pt x="100" y="16"/>
                </a:lnTo>
                <a:lnTo>
                  <a:pt x="104" y="14"/>
                </a:lnTo>
                <a:lnTo>
                  <a:pt x="108" y="14"/>
                </a:lnTo>
                <a:lnTo>
                  <a:pt x="109" y="14"/>
                </a:lnTo>
                <a:lnTo>
                  <a:pt x="113" y="14"/>
                </a:lnTo>
                <a:lnTo>
                  <a:pt x="119" y="16"/>
                </a:lnTo>
                <a:lnTo>
                  <a:pt x="129" y="18"/>
                </a:lnTo>
                <a:lnTo>
                  <a:pt x="131" y="25"/>
                </a:lnTo>
                <a:lnTo>
                  <a:pt x="131" y="27"/>
                </a:lnTo>
                <a:lnTo>
                  <a:pt x="133" y="29"/>
                </a:lnTo>
                <a:lnTo>
                  <a:pt x="134" y="29"/>
                </a:lnTo>
                <a:lnTo>
                  <a:pt x="138" y="27"/>
                </a:lnTo>
                <a:lnTo>
                  <a:pt x="146" y="20"/>
                </a:lnTo>
                <a:lnTo>
                  <a:pt x="154" y="14"/>
                </a:lnTo>
                <a:lnTo>
                  <a:pt x="156" y="12"/>
                </a:lnTo>
                <a:lnTo>
                  <a:pt x="157" y="10"/>
                </a:lnTo>
                <a:lnTo>
                  <a:pt x="173" y="12"/>
                </a:lnTo>
                <a:lnTo>
                  <a:pt x="182" y="16"/>
                </a:lnTo>
                <a:lnTo>
                  <a:pt x="190" y="23"/>
                </a:lnTo>
                <a:lnTo>
                  <a:pt x="194" y="31"/>
                </a:lnTo>
                <a:lnTo>
                  <a:pt x="196" y="39"/>
                </a:lnTo>
                <a:lnTo>
                  <a:pt x="205" y="35"/>
                </a:lnTo>
                <a:lnTo>
                  <a:pt x="213" y="33"/>
                </a:lnTo>
                <a:lnTo>
                  <a:pt x="221" y="35"/>
                </a:lnTo>
                <a:lnTo>
                  <a:pt x="232" y="39"/>
                </a:lnTo>
                <a:lnTo>
                  <a:pt x="234" y="41"/>
                </a:lnTo>
                <a:lnTo>
                  <a:pt x="236" y="45"/>
                </a:lnTo>
                <a:lnTo>
                  <a:pt x="238" y="48"/>
                </a:lnTo>
                <a:lnTo>
                  <a:pt x="240" y="50"/>
                </a:lnTo>
                <a:lnTo>
                  <a:pt x="253" y="52"/>
                </a:lnTo>
                <a:lnTo>
                  <a:pt x="267" y="52"/>
                </a:lnTo>
                <a:lnTo>
                  <a:pt x="292" y="54"/>
                </a:lnTo>
                <a:lnTo>
                  <a:pt x="296" y="60"/>
                </a:lnTo>
                <a:lnTo>
                  <a:pt x="298" y="64"/>
                </a:lnTo>
                <a:lnTo>
                  <a:pt x="301" y="66"/>
                </a:lnTo>
                <a:lnTo>
                  <a:pt x="305" y="66"/>
                </a:lnTo>
                <a:lnTo>
                  <a:pt x="313" y="62"/>
                </a:lnTo>
                <a:lnTo>
                  <a:pt x="323" y="58"/>
                </a:lnTo>
                <a:lnTo>
                  <a:pt x="328" y="54"/>
                </a:lnTo>
                <a:lnTo>
                  <a:pt x="336" y="58"/>
                </a:lnTo>
                <a:lnTo>
                  <a:pt x="342" y="60"/>
                </a:lnTo>
                <a:lnTo>
                  <a:pt x="344" y="62"/>
                </a:lnTo>
                <a:lnTo>
                  <a:pt x="346" y="62"/>
                </a:lnTo>
                <a:lnTo>
                  <a:pt x="346" y="64"/>
                </a:lnTo>
                <a:lnTo>
                  <a:pt x="348" y="66"/>
                </a:lnTo>
                <a:lnTo>
                  <a:pt x="353" y="68"/>
                </a:lnTo>
                <a:lnTo>
                  <a:pt x="361" y="73"/>
                </a:lnTo>
                <a:lnTo>
                  <a:pt x="369" y="79"/>
                </a:lnTo>
                <a:lnTo>
                  <a:pt x="376" y="85"/>
                </a:lnTo>
                <a:lnTo>
                  <a:pt x="382" y="89"/>
                </a:lnTo>
                <a:lnTo>
                  <a:pt x="384" y="91"/>
                </a:lnTo>
                <a:lnTo>
                  <a:pt x="388" y="96"/>
                </a:lnTo>
                <a:lnTo>
                  <a:pt x="392" y="102"/>
                </a:lnTo>
                <a:lnTo>
                  <a:pt x="397" y="112"/>
                </a:lnTo>
                <a:lnTo>
                  <a:pt x="399" y="119"/>
                </a:lnTo>
                <a:lnTo>
                  <a:pt x="401" y="123"/>
                </a:lnTo>
                <a:lnTo>
                  <a:pt x="401" y="127"/>
                </a:lnTo>
                <a:lnTo>
                  <a:pt x="397" y="127"/>
                </a:lnTo>
                <a:lnTo>
                  <a:pt x="394" y="125"/>
                </a:lnTo>
                <a:lnTo>
                  <a:pt x="386" y="123"/>
                </a:lnTo>
                <a:lnTo>
                  <a:pt x="376" y="121"/>
                </a:lnTo>
                <a:lnTo>
                  <a:pt x="374" y="129"/>
                </a:lnTo>
                <a:lnTo>
                  <a:pt x="371" y="133"/>
                </a:lnTo>
                <a:lnTo>
                  <a:pt x="367" y="137"/>
                </a:lnTo>
                <a:lnTo>
                  <a:pt x="365" y="139"/>
                </a:lnTo>
                <a:lnTo>
                  <a:pt x="355" y="137"/>
                </a:lnTo>
                <a:lnTo>
                  <a:pt x="340" y="135"/>
                </a:lnTo>
                <a:lnTo>
                  <a:pt x="340" y="127"/>
                </a:lnTo>
                <a:lnTo>
                  <a:pt x="338" y="123"/>
                </a:lnTo>
                <a:lnTo>
                  <a:pt x="336" y="121"/>
                </a:lnTo>
                <a:lnTo>
                  <a:pt x="332" y="123"/>
                </a:lnTo>
                <a:lnTo>
                  <a:pt x="325" y="127"/>
                </a:lnTo>
                <a:lnTo>
                  <a:pt x="315" y="131"/>
                </a:lnTo>
                <a:lnTo>
                  <a:pt x="309" y="135"/>
                </a:lnTo>
                <a:lnTo>
                  <a:pt x="298" y="133"/>
                </a:lnTo>
                <a:lnTo>
                  <a:pt x="288" y="131"/>
                </a:lnTo>
                <a:lnTo>
                  <a:pt x="284" y="125"/>
                </a:lnTo>
                <a:lnTo>
                  <a:pt x="280" y="118"/>
                </a:lnTo>
                <a:lnTo>
                  <a:pt x="275" y="116"/>
                </a:lnTo>
                <a:lnTo>
                  <a:pt x="269" y="114"/>
                </a:lnTo>
                <a:lnTo>
                  <a:pt x="253" y="116"/>
                </a:lnTo>
                <a:lnTo>
                  <a:pt x="236" y="118"/>
                </a:lnTo>
                <a:lnTo>
                  <a:pt x="230" y="118"/>
                </a:lnTo>
                <a:lnTo>
                  <a:pt x="229" y="116"/>
                </a:lnTo>
                <a:lnTo>
                  <a:pt x="225" y="114"/>
                </a:lnTo>
                <a:lnTo>
                  <a:pt x="223" y="108"/>
                </a:lnTo>
                <a:lnTo>
                  <a:pt x="221" y="106"/>
                </a:lnTo>
                <a:lnTo>
                  <a:pt x="217" y="102"/>
                </a:lnTo>
                <a:lnTo>
                  <a:pt x="205" y="96"/>
                </a:lnTo>
                <a:lnTo>
                  <a:pt x="194" y="96"/>
                </a:lnTo>
                <a:lnTo>
                  <a:pt x="181" y="94"/>
                </a:lnTo>
                <a:lnTo>
                  <a:pt x="169" y="94"/>
                </a:lnTo>
                <a:lnTo>
                  <a:pt x="157" y="89"/>
                </a:lnTo>
                <a:lnTo>
                  <a:pt x="150" y="87"/>
                </a:lnTo>
                <a:lnTo>
                  <a:pt x="142" y="91"/>
                </a:lnTo>
                <a:lnTo>
                  <a:pt x="133" y="98"/>
                </a:lnTo>
                <a:lnTo>
                  <a:pt x="115" y="96"/>
                </a:lnTo>
                <a:lnTo>
                  <a:pt x="108" y="96"/>
                </a:lnTo>
                <a:lnTo>
                  <a:pt x="100" y="94"/>
                </a:lnTo>
                <a:lnTo>
                  <a:pt x="98" y="93"/>
                </a:lnTo>
                <a:lnTo>
                  <a:pt x="98" y="89"/>
                </a:lnTo>
                <a:lnTo>
                  <a:pt x="98" y="85"/>
                </a:lnTo>
                <a:lnTo>
                  <a:pt x="96" y="83"/>
                </a:lnTo>
                <a:lnTo>
                  <a:pt x="88" y="83"/>
                </a:lnTo>
                <a:lnTo>
                  <a:pt x="79" y="85"/>
                </a:lnTo>
                <a:lnTo>
                  <a:pt x="69" y="87"/>
                </a:lnTo>
                <a:lnTo>
                  <a:pt x="61" y="91"/>
                </a:lnTo>
                <a:lnTo>
                  <a:pt x="52" y="89"/>
                </a:lnTo>
                <a:lnTo>
                  <a:pt x="44" y="87"/>
                </a:lnTo>
                <a:lnTo>
                  <a:pt x="42" y="83"/>
                </a:lnTo>
                <a:lnTo>
                  <a:pt x="42" y="79"/>
                </a:lnTo>
                <a:lnTo>
                  <a:pt x="42" y="75"/>
                </a:lnTo>
                <a:lnTo>
                  <a:pt x="40" y="73"/>
                </a:lnTo>
                <a:lnTo>
                  <a:pt x="33" y="71"/>
                </a:lnTo>
                <a:lnTo>
                  <a:pt x="25" y="71"/>
                </a:lnTo>
                <a:lnTo>
                  <a:pt x="8" y="70"/>
                </a:lnTo>
                <a:lnTo>
                  <a:pt x="4" y="62"/>
                </a:lnTo>
                <a:lnTo>
                  <a:pt x="2" y="58"/>
                </a:lnTo>
                <a:lnTo>
                  <a:pt x="0" y="54"/>
                </a:lnTo>
                <a:lnTo>
                  <a:pt x="2" y="46"/>
                </a:lnTo>
                <a:lnTo>
                  <a:pt x="6" y="45"/>
                </a:lnTo>
                <a:lnTo>
                  <a:pt x="10" y="45"/>
                </a:lnTo>
                <a:lnTo>
                  <a:pt x="13" y="46"/>
                </a:lnTo>
                <a:lnTo>
                  <a:pt x="13" y="48"/>
                </a:lnTo>
                <a:lnTo>
                  <a:pt x="12" y="45"/>
                </a:lnTo>
                <a:lnTo>
                  <a:pt x="4" y="35"/>
                </a:lnTo>
                <a:lnTo>
                  <a:pt x="10" y="31"/>
                </a:lnTo>
                <a:lnTo>
                  <a:pt x="13" y="27"/>
                </a:lnTo>
                <a:lnTo>
                  <a:pt x="19" y="25"/>
                </a:lnTo>
                <a:lnTo>
                  <a:pt x="21" y="23"/>
                </a:lnTo>
                <a:lnTo>
                  <a:pt x="25" y="23"/>
                </a:lnTo>
                <a:lnTo>
                  <a:pt x="31" y="22"/>
                </a:lnTo>
                <a:lnTo>
                  <a:pt x="40" y="18"/>
                </a:ln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46" name="Text Box 6"/>
          <p:cNvSpPr txBox="1">
            <a:spLocks noChangeArrowheads="1"/>
          </p:cNvSpPr>
          <p:nvPr/>
        </p:nvSpPr>
        <p:spPr bwMode="auto">
          <a:xfrm>
            <a:off x="2743200" y="2344738"/>
            <a:ext cx="11922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Troposphere</a:t>
            </a:r>
          </a:p>
        </p:txBody>
      </p:sp>
      <p:sp>
        <p:nvSpPr>
          <p:cNvPr id="14347" name="Rectangle 7"/>
          <p:cNvSpPr>
            <a:spLocks noChangeArrowheads="1"/>
          </p:cNvSpPr>
          <p:nvPr/>
        </p:nvSpPr>
        <p:spPr bwMode="auto">
          <a:xfrm>
            <a:off x="1330325" y="1936750"/>
            <a:ext cx="5492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a:latin typeface="Helvetica" charset="0"/>
              </a:rPr>
              <a:t>SAR</a:t>
            </a:r>
          </a:p>
        </p:txBody>
      </p:sp>
      <p:sp>
        <p:nvSpPr>
          <p:cNvPr id="14348" name="Text Box 8"/>
          <p:cNvSpPr txBox="1">
            <a:spLocks noChangeArrowheads="1"/>
          </p:cNvSpPr>
          <p:nvPr/>
        </p:nvSpPr>
        <p:spPr bwMode="auto">
          <a:xfrm>
            <a:off x="2209800" y="1963738"/>
            <a:ext cx="10937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Signal Path</a:t>
            </a:r>
          </a:p>
        </p:txBody>
      </p:sp>
      <p:pic>
        <p:nvPicPr>
          <p:cNvPr id="14349" name="Picture 19" descr="InflatableSAR.gif                                              00000002May 2000                       B54066C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06538"/>
            <a:ext cx="935038" cy="49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50" name="Line 21"/>
          <p:cNvSpPr>
            <a:spLocks noChangeShapeType="1"/>
          </p:cNvSpPr>
          <p:nvPr/>
        </p:nvSpPr>
        <p:spPr bwMode="auto">
          <a:xfrm flipH="1" flipV="1">
            <a:off x="1905000" y="1887538"/>
            <a:ext cx="914400" cy="914400"/>
          </a:xfrm>
          <a:prstGeom prst="line">
            <a:avLst/>
          </a:prstGeom>
          <a:noFill/>
          <a:ln w="12700">
            <a:solidFill>
              <a:schemeClr val="tx1"/>
            </a:solidFill>
            <a:round/>
            <a:headEnd type="arrow" w="sm" len="sm"/>
            <a:tailEnd type="arrow"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4351" name="Text Box 22"/>
          <p:cNvSpPr txBox="1">
            <a:spLocks noChangeArrowheads="1"/>
          </p:cNvSpPr>
          <p:nvPr/>
        </p:nvSpPr>
        <p:spPr bwMode="auto">
          <a:xfrm>
            <a:off x="1536700" y="2801938"/>
            <a:ext cx="14398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Ground Surface</a:t>
            </a:r>
          </a:p>
        </p:txBody>
      </p:sp>
      <p:sp>
        <p:nvSpPr>
          <p:cNvPr id="14352" name="Line 26"/>
          <p:cNvSpPr>
            <a:spLocks noChangeShapeType="1"/>
          </p:cNvSpPr>
          <p:nvPr/>
        </p:nvSpPr>
        <p:spPr bwMode="auto">
          <a:xfrm>
            <a:off x="3930650" y="2497138"/>
            <a:ext cx="2395538" cy="0"/>
          </a:xfrm>
          <a:prstGeom prst="line">
            <a:avLst/>
          </a:prstGeom>
          <a:noFill/>
          <a:ln w="50800">
            <a:solidFill>
              <a:srgbClr val="00008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353" name="Rectangle 27"/>
          <p:cNvSpPr>
            <a:spLocks noChangeArrowheads="1"/>
          </p:cNvSpPr>
          <p:nvPr/>
        </p:nvSpPr>
        <p:spPr bwMode="auto">
          <a:xfrm>
            <a:off x="4746625" y="1385888"/>
            <a:ext cx="1716088"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sz="1000" i="1">
                <a:latin typeface="Helvetica" charset="0"/>
              </a:rPr>
              <a:t>Simulated phase artifacts due to differential tropospheric delay between two passes</a:t>
            </a:r>
          </a:p>
        </p:txBody>
      </p:sp>
      <p:sp>
        <p:nvSpPr>
          <p:cNvPr id="14354" name="Rectangle 33"/>
          <p:cNvSpPr>
            <a:spLocks noChangeArrowheads="1"/>
          </p:cNvSpPr>
          <p:nvPr/>
        </p:nvSpPr>
        <p:spPr bwMode="auto">
          <a:xfrm>
            <a:off x="2836863" y="1382713"/>
            <a:ext cx="7270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a:latin typeface="Helvetica" charset="0"/>
              </a:rPr>
              <a:t>Pass 1</a:t>
            </a:r>
          </a:p>
        </p:txBody>
      </p:sp>
      <p:sp>
        <p:nvSpPr>
          <p:cNvPr id="14355" name="Rectangle 34"/>
          <p:cNvSpPr>
            <a:spLocks noChangeArrowheads="1"/>
          </p:cNvSpPr>
          <p:nvPr/>
        </p:nvSpPr>
        <p:spPr bwMode="auto">
          <a:xfrm>
            <a:off x="2620963" y="1143000"/>
            <a:ext cx="7270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a:latin typeface="Helvetica" charset="0"/>
              </a:rPr>
              <a:t>Pass 2</a:t>
            </a:r>
          </a:p>
        </p:txBody>
      </p:sp>
    </p:spTree>
    <p:extLst>
      <p:ext uri="{BB962C8B-B14F-4D97-AF65-F5344CB8AC3E}">
        <p14:creationId xmlns:p14="http://schemas.microsoft.com/office/powerpoint/2010/main" val="370908090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85800"/>
          </a:xfrm>
        </p:spPr>
        <p:txBody>
          <a:bodyPr/>
          <a:lstStyle/>
          <a:p>
            <a:r>
              <a:rPr lang="en-US" sz="2800" dirty="0"/>
              <a:t>Motivation – Understanding the processes and phenomenology of radar interferometry</a:t>
            </a:r>
          </a:p>
        </p:txBody>
      </p:sp>
      <p:pic>
        <p:nvPicPr>
          <p:cNvPr id="21" name="Content Placeholder 20" descr="slc1amp.jpg"/>
          <p:cNvPicPr>
            <a:picLocks noGrp="1" noChangeAspect="1"/>
          </p:cNvPicPr>
          <p:nvPr>
            <p:ph idx="1"/>
          </p:nvPr>
        </p:nvPicPr>
        <p:blipFill rotWithShape="1">
          <a:blip r:embed="rId4">
            <a:extLst>
              <a:ext uri="{28A0092B-C50C-407E-A947-70E740481C1C}">
                <a14:useLocalDpi xmlns:a14="http://schemas.microsoft.com/office/drawing/2010/main" val="0"/>
              </a:ext>
            </a:extLst>
          </a:blip>
          <a:srcRect l="7262" t="10315" r="22459" b="8796"/>
          <a:stretch/>
        </p:blipFill>
        <p:spPr>
          <a:xfrm>
            <a:off x="3054069" y="2399556"/>
            <a:ext cx="2508531" cy="2075824"/>
          </a:xfrm>
        </p:spPr>
      </p:pic>
      <p:sp>
        <p:nvSpPr>
          <p:cNvPr id="4" name="Slide Number Placeholder 3"/>
          <p:cNvSpPr>
            <a:spLocks noGrp="1"/>
          </p:cNvSpPr>
          <p:nvPr>
            <p:ph type="sldNum" sz="quarter" idx="10"/>
          </p:nvPr>
        </p:nvSpPr>
        <p:spPr>
          <a:xfrm>
            <a:off x="8699500" y="6477000"/>
            <a:ext cx="292100" cy="330200"/>
          </a:xfrm>
        </p:spPr>
        <p:txBody>
          <a:bodyPr/>
          <a:lstStyle/>
          <a:p>
            <a:fld id="{76E870B9-F6FF-C447-8621-1C1A1B80FB6A}" type="slidenum">
              <a:rPr lang="en-US" smtClean="0"/>
              <a:pPr/>
              <a:t>9</a:t>
            </a:fld>
            <a:endParaRPr lang="en-US" dirty="0"/>
          </a:p>
        </p:txBody>
      </p:sp>
      <p:graphicFrame>
        <p:nvGraphicFramePr>
          <p:cNvPr id="5" name="Object 4"/>
          <p:cNvGraphicFramePr>
            <a:graphicFrameLocks noChangeAspect="1"/>
          </p:cNvGraphicFramePr>
          <p:nvPr>
            <p:extLst/>
          </p:nvPr>
        </p:nvGraphicFramePr>
        <p:xfrm>
          <a:off x="762000" y="1657290"/>
          <a:ext cx="1225103" cy="911225"/>
        </p:xfrm>
        <a:graphic>
          <a:graphicData uri="http://schemas.openxmlformats.org/presentationml/2006/ole">
            <mc:AlternateContent xmlns:mc="http://schemas.openxmlformats.org/markup-compatibility/2006">
              <mc:Choice xmlns:v="urn:schemas-microsoft-com:vml" Requires="v">
                <p:oleObj spid="_x0000_s221193" name="Photo Editor Photo" r:id="rId5" imgW="4828571" imgH="3591426" progId="MSPhotoEd.3">
                  <p:embed/>
                </p:oleObj>
              </mc:Choice>
              <mc:Fallback>
                <p:oleObj name="Photo Editor Photo" r:id="rId5" imgW="4828571" imgH="3591426" progId="MSPhotoEd.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657290"/>
                        <a:ext cx="1225103" cy="911225"/>
                      </a:xfrm>
                      <a:prstGeom prst="rect">
                        <a:avLst/>
                      </a:prstGeom>
                      <a:noFill/>
                      <a:ln>
                        <a:noFill/>
                      </a:ln>
                      <a:effectLst/>
                      <a:extLst/>
                    </p:spPr>
                  </p:pic>
                </p:oleObj>
              </mc:Fallback>
            </mc:AlternateContent>
          </a:graphicData>
        </a:graphic>
      </p:graphicFrame>
      <p:grpSp>
        <p:nvGrpSpPr>
          <p:cNvPr id="14" name="Group 8"/>
          <p:cNvGrpSpPr>
            <a:grpSpLocks/>
          </p:cNvGrpSpPr>
          <p:nvPr/>
        </p:nvGrpSpPr>
        <p:grpSpPr bwMode="auto">
          <a:xfrm>
            <a:off x="6232722" y="1657290"/>
            <a:ext cx="2515559" cy="1292744"/>
            <a:chOff x="0" y="0"/>
            <a:chExt cx="2733" cy="1405"/>
          </a:xfrm>
        </p:grpSpPr>
        <p:pic>
          <p:nvPicPr>
            <p:cNvPr id="15" name="Picture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68" cy="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6" name="Picture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 y="215"/>
              <a:ext cx="969" cy="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7" name="Picture 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1" y="423"/>
              <a:ext cx="1020" cy="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8" name="Picture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3" y="639"/>
              <a:ext cx="1020" cy="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pic>
        <p:nvPicPr>
          <p:cNvPr id="19" name="Picture 18" descr="raw1.jpg"/>
          <p:cNvPicPr>
            <a:picLocks noChangeAspect="1"/>
          </p:cNvPicPr>
          <p:nvPr/>
        </p:nvPicPr>
        <p:blipFill rotWithShape="1">
          <a:blip r:embed="rId11">
            <a:extLst>
              <a:ext uri="{28A0092B-C50C-407E-A947-70E740481C1C}">
                <a14:useLocalDpi xmlns:a14="http://schemas.microsoft.com/office/drawing/2010/main" val="0"/>
              </a:ext>
            </a:extLst>
          </a:blip>
          <a:srcRect l="1089" t="10350" r="3080" b="8670"/>
          <a:stretch/>
        </p:blipFill>
        <p:spPr>
          <a:xfrm>
            <a:off x="304800" y="2647890"/>
            <a:ext cx="2176911" cy="1576230"/>
          </a:xfrm>
          <a:prstGeom prst="rect">
            <a:avLst/>
          </a:prstGeom>
        </p:spPr>
      </p:pic>
      <p:pic>
        <p:nvPicPr>
          <p:cNvPr id="20" name="Picture 19" descr="raw2.tiff"/>
          <p:cNvPicPr>
            <a:picLocks noChangeAspect="1"/>
          </p:cNvPicPr>
          <p:nvPr/>
        </p:nvPicPr>
        <p:blipFill rotWithShape="1">
          <a:blip r:embed="rId12">
            <a:extLst>
              <a:ext uri="{28A0092B-C50C-407E-A947-70E740481C1C}">
                <a14:useLocalDpi xmlns:a14="http://schemas.microsoft.com/office/drawing/2010/main" val="0"/>
              </a:ext>
            </a:extLst>
          </a:blip>
          <a:srcRect l="1089" t="10531" r="3080" b="9033"/>
          <a:stretch/>
        </p:blipFill>
        <p:spPr>
          <a:xfrm>
            <a:off x="304800" y="4888578"/>
            <a:ext cx="2182035" cy="1569312"/>
          </a:xfrm>
          <a:prstGeom prst="rect">
            <a:avLst/>
          </a:prstGeom>
        </p:spPr>
      </p:pic>
      <p:pic>
        <p:nvPicPr>
          <p:cNvPr id="23" name="Picture 22" descr="slc2amp.jpg"/>
          <p:cNvPicPr>
            <a:picLocks noChangeAspect="1"/>
          </p:cNvPicPr>
          <p:nvPr/>
        </p:nvPicPr>
        <p:blipFill rotWithShape="1">
          <a:blip r:embed="rId13">
            <a:extLst>
              <a:ext uri="{28A0092B-C50C-407E-A947-70E740481C1C}">
                <a14:useLocalDpi xmlns:a14="http://schemas.microsoft.com/office/drawing/2010/main" val="0"/>
              </a:ext>
            </a:extLst>
          </a:blip>
          <a:srcRect l="7739" t="10267" r="24240" b="8855"/>
          <a:stretch/>
        </p:blipFill>
        <p:spPr>
          <a:xfrm>
            <a:off x="3048000" y="4648200"/>
            <a:ext cx="2495858" cy="2057400"/>
          </a:xfrm>
          <a:prstGeom prst="rect">
            <a:avLst/>
          </a:prstGeom>
        </p:spPr>
      </p:pic>
      <p:pic>
        <p:nvPicPr>
          <p:cNvPr id="24" name="Picture 23" descr="slc2phs.jpg"/>
          <p:cNvPicPr>
            <a:picLocks noChangeAspect="1"/>
          </p:cNvPicPr>
          <p:nvPr/>
        </p:nvPicPr>
        <p:blipFill rotWithShape="1">
          <a:blip r:embed="rId14">
            <a:extLst>
              <a:ext uri="{28A0092B-C50C-407E-A947-70E740481C1C}">
                <a14:useLocalDpi xmlns:a14="http://schemas.microsoft.com/office/drawing/2010/main" val="0"/>
              </a:ext>
            </a:extLst>
          </a:blip>
          <a:srcRect l="11460" t="10457" r="21682" b="9233"/>
          <a:stretch/>
        </p:blipFill>
        <p:spPr>
          <a:xfrm>
            <a:off x="3048000" y="4668551"/>
            <a:ext cx="2474457" cy="2040025"/>
          </a:xfrm>
          <a:prstGeom prst="rect">
            <a:avLst/>
          </a:prstGeom>
        </p:spPr>
      </p:pic>
      <p:sp>
        <p:nvSpPr>
          <p:cNvPr id="26" name="TextBox 25"/>
          <p:cNvSpPr txBox="1"/>
          <p:nvPr/>
        </p:nvSpPr>
        <p:spPr>
          <a:xfrm>
            <a:off x="685800" y="4171890"/>
            <a:ext cx="1313180" cy="400110"/>
          </a:xfrm>
          <a:prstGeom prst="rect">
            <a:avLst/>
          </a:prstGeom>
          <a:noFill/>
        </p:spPr>
        <p:txBody>
          <a:bodyPr wrap="none" rtlCol="0">
            <a:spAutoFit/>
          </a:bodyPr>
          <a:lstStyle/>
          <a:p>
            <a:r>
              <a:rPr lang="en-US" sz="2000" dirty="0">
                <a:latin typeface="+mn-lt"/>
              </a:rPr>
              <a:t>First Time</a:t>
            </a:r>
          </a:p>
        </p:txBody>
      </p:sp>
      <p:sp>
        <p:nvSpPr>
          <p:cNvPr id="27" name="TextBox 26"/>
          <p:cNvSpPr txBox="1"/>
          <p:nvPr/>
        </p:nvSpPr>
        <p:spPr>
          <a:xfrm>
            <a:off x="723688" y="6381690"/>
            <a:ext cx="1339329" cy="400110"/>
          </a:xfrm>
          <a:prstGeom prst="rect">
            <a:avLst/>
          </a:prstGeom>
          <a:noFill/>
        </p:spPr>
        <p:txBody>
          <a:bodyPr wrap="none" rtlCol="0">
            <a:spAutoFit/>
          </a:bodyPr>
          <a:lstStyle/>
          <a:p>
            <a:pPr algn="ctr"/>
            <a:r>
              <a:rPr lang="en-US" sz="2000" dirty="0">
                <a:latin typeface="+mn-lt"/>
              </a:rPr>
              <a:t>Next Time </a:t>
            </a:r>
          </a:p>
        </p:txBody>
      </p:sp>
      <p:pic>
        <p:nvPicPr>
          <p:cNvPr id="28" name="Picture 27" descr="tpfint.jpg"/>
          <p:cNvPicPr>
            <a:picLocks noChangeAspect="1"/>
          </p:cNvPicPr>
          <p:nvPr/>
        </p:nvPicPr>
        <p:blipFill rotWithShape="1">
          <a:blip r:embed="rId15">
            <a:extLst>
              <a:ext uri="{28A0092B-C50C-407E-A947-70E740481C1C}">
                <a14:useLocalDpi xmlns:a14="http://schemas.microsoft.com/office/drawing/2010/main" val="0"/>
              </a:ext>
            </a:extLst>
          </a:blip>
          <a:srcRect l="1712" t="11256" r="4047" b="9216"/>
          <a:stretch/>
        </p:blipFill>
        <p:spPr>
          <a:xfrm>
            <a:off x="6004122" y="3484885"/>
            <a:ext cx="2743200" cy="2306315"/>
          </a:xfrm>
          <a:prstGeom prst="rect">
            <a:avLst/>
          </a:prstGeom>
        </p:spPr>
      </p:pic>
      <p:sp>
        <p:nvSpPr>
          <p:cNvPr id="29" name="TextBox 28"/>
          <p:cNvSpPr txBox="1"/>
          <p:nvPr/>
        </p:nvSpPr>
        <p:spPr>
          <a:xfrm>
            <a:off x="3210577" y="1885890"/>
            <a:ext cx="2123423" cy="400110"/>
          </a:xfrm>
          <a:prstGeom prst="rect">
            <a:avLst/>
          </a:prstGeom>
          <a:noFill/>
        </p:spPr>
        <p:txBody>
          <a:bodyPr wrap="none" rtlCol="0">
            <a:spAutoFit/>
          </a:bodyPr>
          <a:lstStyle/>
          <a:p>
            <a:r>
              <a:rPr lang="en-US" sz="2000" dirty="0">
                <a:latin typeface="+mn-lt"/>
              </a:rPr>
              <a:t>Magic of imaging</a:t>
            </a:r>
          </a:p>
        </p:txBody>
      </p:sp>
      <p:sp>
        <p:nvSpPr>
          <p:cNvPr id="30" name="TextBox 29"/>
          <p:cNvSpPr txBox="1"/>
          <p:nvPr/>
        </p:nvSpPr>
        <p:spPr>
          <a:xfrm>
            <a:off x="5943600" y="5848290"/>
            <a:ext cx="2826415" cy="400110"/>
          </a:xfrm>
          <a:prstGeom prst="rect">
            <a:avLst/>
          </a:prstGeom>
          <a:noFill/>
        </p:spPr>
        <p:txBody>
          <a:bodyPr wrap="none" rtlCol="0">
            <a:spAutoFit/>
          </a:bodyPr>
          <a:lstStyle/>
          <a:p>
            <a:r>
              <a:rPr lang="en-US" sz="2000" dirty="0">
                <a:latin typeface="+mn-lt"/>
              </a:rPr>
              <a:t>Magic of interferometry</a:t>
            </a:r>
          </a:p>
        </p:txBody>
      </p:sp>
      <p:sp>
        <p:nvSpPr>
          <p:cNvPr id="31" name="TextBox 30"/>
          <p:cNvSpPr txBox="1"/>
          <p:nvPr/>
        </p:nvSpPr>
        <p:spPr>
          <a:xfrm>
            <a:off x="152400" y="1276290"/>
            <a:ext cx="2667000" cy="400110"/>
          </a:xfrm>
          <a:prstGeom prst="rect">
            <a:avLst/>
          </a:prstGeom>
          <a:noFill/>
        </p:spPr>
        <p:txBody>
          <a:bodyPr wrap="square" rtlCol="0">
            <a:spAutoFit/>
          </a:bodyPr>
          <a:lstStyle/>
          <a:p>
            <a:r>
              <a:rPr lang="en-US" sz="2000" dirty="0">
                <a:latin typeface="+mn-lt"/>
              </a:rPr>
              <a:t>Satellite Observation</a:t>
            </a:r>
          </a:p>
        </p:txBody>
      </p:sp>
      <p:cxnSp>
        <p:nvCxnSpPr>
          <p:cNvPr id="37" name="Straight Arrow Connector 36"/>
          <p:cNvCxnSpPr>
            <a:stCxn id="21" idx="3"/>
            <a:endCxn id="28" idx="1"/>
          </p:cNvCxnSpPr>
          <p:nvPr/>
        </p:nvCxnSpPr>
        <p:spPr bwMode="auto">
          <a:xfrm>
            <a:off x="5562600" y="3437468"/>
            <a:ext cx="441522" cy="1200575"/>
          </a:xfrm>
          <a:prstGeom prst="straightConnector1">
            <a:avLst/>
          </a:prstGeom>
          <a:solidFill>
            <a:srgbClr val="00CC99"/>
          </a:solidFill>
          <a:ln w="12700" cap="flat" cmpd="sng" algn="ctr">
            <a:solidFill>
              <a:srgbClr val="000000"/>
            </a:solidFill>
            <a:prstDash val="solid"/>
            <a:round/>
            <a:headEnd type="none" w="med" len="med"/>
            <a:tailEnd type="arrow"/>
          </a:ln>
          <a:effectLst/>
        </p:spPr>
      </p:cxnSp>
      <p:cxnSp>
        <p:nvCxnSpPr>
          <p:cNvPr id="39" name="Straight Arrow Connector 38"/>
          <p:cNvCxnSpPr>
            <a:stCxn id="23" idx="3"/>
            <a:endCxn id="28" idx="1"/>
          </p:cNvCxnSpPr>
          <p:nvPr/>
        </p:nvCxnSpPr>
        <p:spPr bwMode="auto">
          <a:xfrm flipV="1">
            <a:off x="5543858" y="4638043"/>
            <a:ext cx="460264" cy="1038857"/>
          </a:xfrm>
          <a:prstGeom prst="straightConnector1">
            <a:avLst/>
          </a:prstGeom>
          <a:solidFill>
            <a:srgbClr val="00CC99"/>
          </a:solidFill>
          <a:ln w="12700" cap="flat" cmpd="sng" algn="ctr">
            <a:solidFill>
              <a:srgbClr val="000000"/>
            </a:solidFill>
            <a:prstDash val="solid"/>
            <a:round/>
            <a:headEnd type="none" w="med" len="med"/>
            <a:tailEnd type="arrow"/>
          </a:ln>
          <a:effectLst/>
        </p:spPr>
      </p:cxnSp>
      <p:sp>
        <p:nvSpPr>
          <p:cNvPr id="41" name="TextBox 40"/>
          <p:cNvSpPr txBox="1"/>
          <p:nvPr/>
        </p:nvSpPr>
        <p:spPr>
          <a:xfrm>
            <a:off x="3048000" y="2438400"/>
            <a:ext cx="1326004" cy="400110"/>
          </a:xfrm>
          <a:prstGeom prst="rect">
            <a:avLst/>
          </a:prstGeom>
          <a:noFill/>
        </p:spPr>
        <p:txBody>
          <a:bodyPr wrap="none" rtlCol="0">
            <a:spAutoFit/>
          </a:bodyPr>
          <a:lstStyle/>
          <a:p>
            <a:r>
              <a:rPr lang="en-US" sz="2000" dirty="0">
                <a:solidFill>
                  <a:srgbClr val="FFFFFF"/>
                </a:solidFill>
                <a:latin typeface="+mn-lt"/>
              </a:rPr>
              <a:t>Amplitude</a:t>
            </a:r>
          </a:p>
        </p:txBody>
      </p:sp>
      <p:grpSp>
        <p:nvGrpSpPr>
          <p:cNvPr id="43" name="Group 42"/>
          <p:cNvGrpSpPr/>
          <p:nvPr/>
        </p:nvGrpSpPr>
        <p:grpSpPr>
          <a:xfrm>
            <a:off x="3048000" y="2324844"/>
            <a:ext cx="2514600" cy="2133600"/>
            <a:chOff x="4114800" y="2590800"/>
            <a:chExt cx="2514600" cy="2133600"/>
          </a:xfrm>
        </p:grpSpPr>
        <p:pic>
          <p:nvPicPr>
            <p:cNvPr id="22" name="Picture 21" descr="slc1phs.jpg"/>
            <p:cNvPicPr>
              <a:picLocks noChangeAspect="1"/>
            </p:cNvPicPr>
            <p:nvPr/>
          </p:nvPicPr>
          <p:blipFill rotWithShape="1">
            <a:blip r:embed="rId16">
              <a:extLst>
                <a:ext uri="{28A0092B-C50C-407E-A947-70E740481C1C}">
                  <a14:useLocalDpi xmlns:a14="http://schemas.microsoft.com/office/drawing/2010/main" val="0"/>
                </a:ext>
              </a:extLst>
            </a:blip>
            <a:srcRect l="11177" t="10456" r="16943" b="9044"/>
            <a:stretch/>
          </p:blipFill>
          <p:spPr>
            <a:xfrm>
              <a:off x="4114800" y="2652161"/>
              <a:ext cx="2514600" cy="2072239"/>
            </a:xfrm>
            <a:prstGeom prst="rect">
              <a:avLst/>
            </a:prstGeom>
          </p:spPr>
        </p:pic>
        <p:sp>
          <p:nvSpPr>
            <p:cNvPr id="40" name="TextBox 39"/>
            <p:cNvSpPr txBox="1"/>
            <p:nvPr/>
          </p:nvSpPr>
          <p:spPr>
            <a:xfrm>
              <a:off x="4114800" y="2590800"/>
              <a:ext cx="915635" cy="400110"/>
            </a:xfrm>
            <a:prstGeom prst="rect">
              <a:avLst/>
            </a:prstGeom>
            <a:noFill/>
          </p:spPr>
          <p:txBody>
            <a:bodyPr wrap="none" rtlCol="0">
              <a:spAutoFit/>
            </a:bodyPr>
            <a:lstStyle/>
            <a:p>
              <a:r>
                <a:rPr lang="en-US" sz="2000" dirty="0">
                  <a:solidFill>
                    <a:srgbClr val="FFFFFF"/>
                  </a:solidFill>
                  <a:latin typeface="+mn-lt"/>
                </a:rPr>
                <a:t>Phase</a:t>
              </a:r>
            </a:p>
          </p:txBody>
        </p:sp>
      </p:grpSp>
      <p:cxnSp>
        <p:nvCxnSpPr>
          <p:cNvPr id="45" name="Straight Arrow Connector 44"/>
          <p:cNvCxnSpPr>
            <a:stCxn id="19" idx="3"/>
            <a:endCxn id="22" idx="1"/>
          </p:cNvCxnSpPr>
          <p:nvPr/>
        </p:nvCxnSpPr>
        <p:spPr bwMode="auto">
          <a:xfrm flipV="1">
            <a:off x="2481711" y="3422325"/>
            <a:ext cx="566289" cy="13680"/>
          </a:xfrm>
          <a:prstGeom prst="straightConnector1">
            <a:avLst/>
          </a:prstGeom>
          <a:solidFill>
            <a:srgbClr val="00CC99"/>
          </a:solidFill>
          <a:ln w="12700" cap="flat" cmpd="sng" algn="ctr">
            <a:solidFill>
              <a:srgbClr val="000000"/>
            </a:solidFill>
            <a:prstDash val="solid"/>
            <a:round/>
            <a:headEnd type="none" w="med" len="med"/>
            <a:tailEnd type="arrow"/>
          </a:ln>
          <a:effectLst/>
        </p:spPr>
      </p:cxnSp>
      <p:cxnSp>
        <p:nvCxnSpPr>
          <p:cNvPr id="47" name="Straight Arrow Connector 46"/>
          <p:cNvCxnSpPr>
            <a:stCxn id="20" idx="3"/>
            <a:endCxn id="24" idx="1"/>
          </p:cNvCxnSpPr>
          <p:nvPr/>
        </p:nvCxnSpPr>
        <p:spPr bwMode="auto">
          <a:xfrm>
            <a:off x="2486835" y="5673234"/>
            <a:ext cx="561165" cy="15330"/>
          </a:xfrm>
          <a:prstGeom prst="straightConnector1">
            <a:avLst/>
          </a:prstGeom>
          <a:solidFill>
            <a:srgbClr val="00CC99"/>
          </a:solidFill>
          <a:ln w="12700" cap="flat" cmpd="sng" algn="ctr">
            <a:solidFill>
              <a:srgbClr val="000000"/>
            </a:solidFill>
            <a:prstDash val="solid"/>
            <a:round/>
            <a:headEnd type="none" w="med" len="med"/>
            <a:tailEnd type="arrow"/>
          </a:ln>
          <a:effectLst/>
        </p:spPr>
      </p:cxnSp>
      <p:sp>
        <p:nvSpPr>
          <p:cNvPr id="48" name="TextBox 47"/>
          <p:cNvSpPr txBox="1"/>
          <p:nvPr/>
        </p:nvSpPr>
        <p:spPr>
          <a:xfrm>
            <a:off x="6248400" y="2743200"/>
            <a:ext cx="1225491" cy="400110"/>
          </a:xfrm>
          <a:prstGeom prst="rect">
            <a:avLst/>
          </a:prstGeom>
          <a:noFill/>
        </p:spPr>
        <p:txBody>
          <a:bodyPr wrap="none" rtlCol="0">
            <a:spAutoFit/>
          </a:bodyPr>
          <a:lstStyle/>
          <a:p>
            <a:r>
              <a:rPr lang="en-US" sz="2000" dirty="0">
                <a:latin typeface="+mn-lt"/>
              </a:rPr>
              <a:t>Modeling</a:t>
            </a:r>
          </a:p>
        </p:txBody>
      </p:sp>
      <p:cxnSp>
        <p:nvCxnSpPr>
          <p:cNvPr id="50" name="Straight Arrow Connector 49"/>
          <p:cNvCxnSpPr>
            <a:stCxn id="28" idx="0"/>
          </p:cNvCxnSpPr>
          <p:nvPr/>
        </p:nvCxnSpPr>
        <p:spPr bwMode="auto">
          <a:xfrm flipH="1" flipV="1">
            <a:off x="7371231" y="3150384"/>
            <a:ext cx="4491" cy="334501"/>
          </a:xfrm>
          <a:prstGeom prst="straightConnector1">
            <a:avLst/>
          </a:prstGeom>
          <a:solidFill>
            <a:srgbClr val="00CC99"/>
          </a:solidFill>
          <a:ln w="12700" cap="flat" cmpd="sng" algn="ctr">
            <a:solidFill>
              <a:srgbClr val="000000"/>
            </a:solidFill>
            <a:prstDash val="solid"/>
            <a:round/>
            <a:headEnd type="none" w="med" len="med"/>
            <a:tailEnd type="arrow"/>
          </a:ln>
          <a:effectLst/>
        </p:spPr>
      </p:cxnSp>
    </p:spTree>
    <p:extLst>
      <p:ext uri="{BB962C8B-B14F-4D97-AF65-F5344CB8AC3E}">
        <p14:creationId xmlns:p14="http://schemas.microsoft.com/office/powerpoint/2010/main" val="513048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dissolve">
                                      <p:cBhvr>
                                        <p:cTn id="29" dur="500"/>
                                        <p:tgtEl>
                                          <p:spTgt spid="45"/>
                                        </p:tgtEl>
                                      </p:cBhvr>
                                    </p:animEffect>
                                  </p:childTnLst>
                                </p:cTn>
                              </p:par>
                              <p:par>
                                <p:cTn id="30" presetID="9"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dissolve">
                                      <p:cBhvr>
                                        <p:cTn id="32" dur="500"/>
                                        <p:tgtEl>
                                          <p:spTgt spid="4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ssolve">
                                      <p:cBhvr>
                                        <p:cTn id="38" dur="500"/>
                                        <p:tgtEl>
                                          <p:spTgt spid="41"/>
                                        </p:tgtEl>
                                      </p:cBhvr>
                                    </p:animEffect>
                                  </p:childTnLst>
                                </p:cTn>
                              </p:par>
                              <p:par>
                                <p:cTn id="39" presetID="9"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dissolve">
                                      <p:cBhvr>
                                        <p:cTn id="49" dur="500"/>
                                        <p:tgtEl>
                                          <p:spTgt spid="43"/>
                                        </p:tgtEl>
                                      </p:cBhvr>
                                    </p:animEffect>
                                  </p:childTnLst>
                                </p:cTn>
                              </p:par>
                              <p:par>
                                <p:cTn id="50" presetID="9"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ssolv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dissolve">
                                      <p:cBhvr>
                                        <p:cTn id="57" dur="500"/>
                                        <p:tgtEl>
                                          <p:spTgt spid="37"/>
                                        </p:tgtEl>
                                      </p:cBhvr>
                                    </p:animEffect>
                                  </p:childTnLst>
                                </p:cTn>
                              </p:par>
                              <p:par>
                                <p:cTn id="58" presetID="9"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dissolve">
                                      <p:cBhvr>
                                        <p:cTn id="60" dur="500"/>
                                        <p:tgtEl>
                                          <p:spTgt spid="39"/>
                                        </p:tgtEl>
                                      </p:cBhvr>
                                    </p:animEffect>
                                  </p:childTnLst>
                                </p:cTn>
                              </p:par>
                              <p:par>
                                <p:cTn id="61" presetID="9"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dissolve">
                                      <p:cBhvr>
                                        <p:cTn id="63" dur="500"/>
                                        <p:tgtEl>
                                          <p:spTgt spid="2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dissolve">
                                      <p:cBhvr>
                                        <p:cTn id="71" dur="500"/>
                                        <p:tgtEl>
                                          <p:spTgt spid="50"/>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dissolve">
                                      <p:cBhvr>
                                        <p:cTn id="74" dur="500"/>
                                        <p:tgtEl>
                                          <p:spTgt spid="48"/>
                                        </p:tgtEl>
                                      </p:cBhvr>
                                    </p:animEffect>
                                  </p:childTnLst>
                                </p:cTn>
                              </p:par>
                              <p:par>
                                <p:cTn id="75" presetID="9"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dissolve">
                                      <p:cBhvr>
                                        <p:cTn id="7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P spid="31" grpId="0"/>
      <p:bldP spid="41" grpId="0"/>
      <p:bldP spid="4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Freeform 28"/>
          <p:cNvSpPr>
            <a:spLocks/>
          </p:cNvSpPr>
          <p:nvPr/>
        </p:nvSpPr>
        <p:spPr bwMode="auto">
          <a:xfrm rot="-180000">
            <a:off x="3937000" y="2770188"/>
            <a:ext cx="1874838" cy="161925"/>
          </a:xfrm>
          <a:custGeom>
            <a:avLst/>
            <a:gdLst>
              <a:gd name="T0" fmla="*/ 1092969774 w 401"/>
              <a:gd name="T1" fmla="*/ 2714282 h 139"/>
              <a:gd name="T2" fmla="*/ 1508300158 w 401"/>
              <a:gd name="T3" fmla="*/ 2714282 h 139"/>
              <a:gd name="T4" fmla="*/ 1858053291 w 401"/>
              <a:gd name="T5" fmla="*/ 29854776 h 139"/>
              <a:gd name="T6" fmla="*/ 2147483647 w 401"/>
              <a:gd name="T7" fmla="*/ 18998812 h 139"/>
              <a:gd name="T8" fmla="*/ 2147483647 w 401"/>
              <a:gd name="T9" fmla="*/ 18998812 h 139"/>
              <a:gd name="T10" fmla="*/ 2147483647 w 401"/>
              <a:gd name="T11" fmla="*/ 33926200 h 139"/>
              <a:gd name="T12" fmla="*/ 2147483647 w 401"/>
              <a:gd name="T13" fmla="*/ 39354765 h 139"/>
              <a:gd name="T14" fmla="*/ 2147483647 w 401"/>
              <a:gd name="T15" fmla="*/ 18998812 h 139"/>
              <a:gd name="T16" fmla="*/ 2147483647 w 401"/>
              <a:gd name="T17" fmla="*/ 16284529 h 139"/>
              <a:gd name="T18" fmla="*/ 2147483647 w 401"/>
              <a:gd name="T19" fmla="*/ 42069047 h 139"/>
              <a:gd name="T20" fmla="*/ 2147483647 w 401"/>
              <a:gd name="T21" fmla="*/ 44783329 h 139"/>
              <a:gd name="T22" fmla="*/ 2147483647 w 401"/>
              <a:gd name="T23" fmla="*/ 55639294 h 139"/>
              <a:gd name="T24" fmla="*/ 2147483647 w 401"/>
              <a:gd name="T25" fmla="*/ 67852400 h 139"/>
              <a:gd name="T26" fmla="*/ 2147483647 w 401"/>
              <a:gd name="T27" fmla="*/ 73280964 h 139"/>
              <a:gd name="T28" fmla="*/ 2147483647 w 401"/>
              <a:gd name="T29" fmla="*/ 89565494 h 139"/>
              <a:gd name="T30" fmla="*/ 2147483647 w 401"/>
              <a:gd name="T31" fmla="*/ 78709529 h 139"/>
              <a:gd name="T32" fmla="*/ 2147483647 w 401"/>
              <a:gd name="T33" fmla="*/ 81423812 h 139"/>
              <a:gd name="T34" fmla="*/ 2147483647 w 401"/>
              <a:gd name="T35" fmla="*/ 86851211 h 139"/>
              <a:gd name="T36" fmla="*/ 2147483647 w 401"/>
              <a:gd name="T37" fmla="*/ 99065482 h 139"/>
              <a:gd name="T38" fmla="*/ 2147483647 w 401"/>
              <a:gd name="T39" fmla="*/ 120778576 h 139"/>
              <a:gd name="T40" fmla="*/ 2147483647 w 401"/>
              <a:gd name="T41" fmla="*/ 138420247 h 139"/>
              <a:gd name="T42" fmla="*/ 2147483647 w 401"/>
              <a:gd name="T43" fmla="*/ 166917882 h 139"/>
              <a:gd name="T44" fmla="*/ 2147483647 w 401"/>
              <a:gd name="T45" fmla="*/ 169632164 h 139"/>
              <a:gd name="T46" fmla="*/ 2147483647 w 401"/>
              <a:gd name="T47" fmla="*/ 175060729 h 139"/>
              <a:gd name="T48" fmla="*/ 2147483647 w 401"/>
              <a:gd name="T49" fmla="*/ 188630976 h 139"/>
              <a:gd name="T50" fmla="*/ 2147483647 w 401"/>
              <a:gd name="T51" fmla="*/ 172346446 h 139"/>
              <a:gd name="T52" fmla="*/ 2147483647 w 401"/>
              <a:gd name="T53" fmla="*/ 166917882 h 139"/>
              <a:gd name="T54" fmla="*/ 2147483647 w 401"/>
              <a:gd name="T55" fmla="*/ 183202411 h 139"/>
              <a:gd name="T56" fmla="*/ 2147483647 w 401"/>
              <a:gd name="T57" fmla="*/ 169632164 h 139"/>
              <a:gd name="T58" fmla="*/ 2147483647 w 401"/>
              <a:gd name="T59" fmla="*/ 154704776 h 139"/>
              <a:gd name="T60" fmla="*/ 2147483647 w 401"/>
              <a:gd name="T61" fmla="*/ 160133341 h 139"/>
              <a:gd name="T62" fmla="*/ 2147483647 w 401"/>
              <a:gd name="T63" fmla="*/ 146561929 h 139"/>
              <a:gd name="T64" fmla="*/ 2147483647 w 401"/>
              <a:gd name="T65" fmla="*/ 130277399 h 139"/>
              <a:gd name="T66" fmla="*/ 2147483647 w 401"/>
              <a:gd name="T67" fmla="*/ 127563117 h 139"/>
              <a:gd name="T68" fmla="*/ 2147483647 w 401"/>
              <a:gd name="T69" fmla="*/ 123491694 h 139"/>
              <a:gd name="T70" fmla="*/ 2147483647 w 401"/>
              <a:gd name="T71" fmla="*/ 130277399 h 139"/>
              <a:gd name="T72" fmla="*/ 2142224497 w 401"/>
              <a:gd name="T73" fmla="*/ 120778576 h 139"/>
              <a:gd name="T74" fmla="*/ 1923630542 w 401"/>
              <a:gd name="T75" fmla="*/ 112635729 h 139"/>
              <a:gd name="T76" fmla="*/ 1333425929 w 401"/>
              <a:gd name="T77" fmla="*/ 123491694 h 139"/>
              <a:gd name="T78" fmla="*/ 918095545 w 401"/>
              <a:gd name="T79" fmla="*/ 112635729 h 139"/>
              <a:gd name="T80" fmla="*/ 874375819 w 401"/>
              <a:gd name="T81" fmla="*/ 99065482 h 139"/>
              <a:gd name="T82" fmla="*/ 174874229 w 401"/>
              <a:gd name="T83" fmla="*/ 94994058 h 139"/>
              <a:gd name="T84" fmla="*/ 0 w 401"/>
              <a:gd name="T85" fmla="*/ 73280964 h 139"/>
              <a:gd name="T86" fmla="*/ 218593955 w 401"/>
              <a:gd name="T87" fmla="*/ 61067859 h 139"/>
              <a:gd name="T88" fmla="*/ 284171206 w 401"/>
              <a:gd name="T89" fmla="*/ 65139282 h 139"/>
              <a:gd name="T90" fmla="*/ 218593955 w 401"/>
              <a:gd name="T91" fmla="*/ 42069047 h 139"/>
              <a:gd name="T92" fmla="*/ 459050110 w 401"/>
              <a:gd name="T93" fmla="*/ 31211917 h 139"/>
              <a:gd name="T94" fmla="*/ 874375819 w 401"/>
              <a:gd name="T95" fmla="*/ 24427376 h 1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1"/>
              <a:gd name="T145" fmla="*/ 0 h 139"/>
              <a:gd name="T146" fmla="*/ 401 w 401"/>
              <a:gd name="T147" fmla="*/ 139 h 13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1" h="139">
                <a:moveTo>
                  <a:pt x="40" y="18"/>
                </a:moveTo>
                <a:lnTo>
                  <a:pt x="44" y="8"/>
                </a:lnTo>
                <a:lnTo>
                  <a:pt x="50" y="2"/>
                </a:lnTo>
                <a:lnTo>
                  <a:pt x="56" y="0"/>
                </a:lnTo>
                <a:lnTo>
                  <a:pt x="63" y="0"/>
                </a:lnTo>
                <a:lnTo>
                  <a:pt x="69" y="2"/>
                </a:lnTo>
                <a:lnTo>
                  <a:pt x="75" y="6"/>
                </a:lnTo>
                <a:lnTo>
                  <a:pt x="81" y="14"/>
                </a:lnTo>
                <a:lnTo>
                  <a:pt x="85" y="22"/>
                </a:lnTo>
                <a:lnTo>
                  <a:pt x="94" y="18"/>
                </a:lnTo>
                <a:lnTo>
                  <a:pt x="100" y="16"/>
                </a:lnTo>
                <a:lnTo>
                  <a:pt x="104" y="14"/>
                </a:lnTo>
                <a:lnTo>
                  <a:pt x="108" y="14"/>
                </a:lnTo>
                <a:lnTo>
                  <a:pt x="109" y="14"/>
                </a:lnTo>
                <a:lnTo>
                  <a:pt x="113" y="14"/>
                </a:lnTo>
                <a:lnTo>
                  <a:pt x="119" y="16"/>
                </a:lnTo>
                <a:lnTo>
                  <a:pt x="129" y="18"/>
                </a:lnTo>
                <a:lnTo>
                  <a:pt x="131" y="25"/>
                </a:lnTo>
                <a:lnTo>
                  <a:pt x="131" y="27"/>
                </a:lnTo>
                <a:lnTo>
                  <a:pt x="133" y="29"/>
                </a:lnTo>
                <a:lnTo>
                  <a:pt x="134" y="29"/>
                </a:lnTo>
                <a:lnTo>
                  <a:pt x="138" y="27"/>
                </a:lnTo>
                <a:lnTo>
                  <a:pt x="146" y="20"/>
                </a:lnTo>
                <a:lnTo>
                  <a:pt x="154" y="14"/>
                </a:lnTo>
                <a:lnTo>
                  <a:pt x="156" y="12"/>
                </a:lnTo>
                <a:lnTo>
                  <a:pt x="157" y="10"/>
                </a:lnTo>
                <a:lnTo>
                  <a:pt x="173" y="12"/>
                </a:lnTo>
                <a:lnTo>
                  <a:pt x="182" y="16"/>
                </a:lnTo>
                <a:lnTo>
                  <a:pt x="190" y="23"/>
                </a:lnTo>
                <a:lnTo>
                  <a:pt x="194" y="31"/>
                </a:lnTo>
                <a:lnTo>
                  <a:pt x="196" y="39"/>
                </a:lnTo>
                <a:lnTo>
                  <a:pt x="205" y="35"/>
                </a:lnTo>
                <a:lnTo>
                  <a:pt x="213" y="33"/>
                </a:lnTo>
                <a:lnTo>
                  <a:pt x="221" y="35"/>
                </a:lnTo>
                <a:lnTo>
                  <a:pt x="232" y="39"/>
                </a:lnTo>
                <a:lnTo>
                  <a:pt x="234" y="41"/>
                </a:lnTo>
                <a:lnTo>
                  <a:pt x="236" y="45"/>
                </a:lnTo>
                <a:lnTo>
                  <a:pt x="238" y="48"/>
                </a:lnTo>
                <a:lnTo>
                  <a:pt x="240" y="50"/>
                </a:lnTo>
                <a:lnTo>
                  <a:pt x="253" y="52"/>
                </a:lnTo>
                <a:lnTo>
                  <a:pt x="267" y="52"/>
                </a:lnTo>
                <a:lnTo>
                  <a:pt x="292" y="54"/>
                </a:lnTo>
                <a:lnTo>
                  <a:pt x="296" y="60"/>
                </a:lnTo>
                <a:lnTo>
                  <a:pt x="298" y="64"/>
                </a:lnTo>
                <a:lnTo>
                  <a:pt x="301" y="66"/>
                </a:lnTo>
                <a:lnTo>
                  <a:pt x="305" y="66"/>
                </a:lnTo>
                <a:lnTo>
                  <a:pt x="313" y="62"/>
                </a:lnTo>
                <a:lnTo>
                  <a:pt x="323" y="58"/>
                </a:lnTo>
                <a:lnTo>
                  <a:pt x="328" y="54"/>
                </a:lnTo>
                <a:lnTo>
                  <a:pt x="336" y="58"/>
                </a:lnTo>
                <a:lnTo>
                  <a:pt x="342" y="60"/>
                </a:lnTo>
                <a:lnTo>
                  <a:pt x="344" y="62"/>
                </a:lnTo>
                <a:lnTo>
                  <a:pt x="346" y="62"/>
                </a:lnTo>
                <a:lnTo>
                  <a:pt x="346" y="64"/>
                </a:lnTo>
                <a:lnTo>
                  <a:pt x="348" y="66"/>
                </a:lnTo>
                <a:lnTo>
                  <a:pt x="353" y="68"/>
                </a:lnTo>
                <a:lnTo>
                  <a:pt x="361" y="73"/>
                </a:lnTo>
                <a:lnTo>
                  <a:pt x="369" y="79"/>
                </a:lnTo>
                <a:lnTo>
                  <a:pt x="376" y="85"/>
                </a:lnTo>
                <a:lnTo>
                  <a:pt x="382" y="89"/>
                </a:lnTo>
                <a:lnTo>
                  <a:pt x="384" y="91"/>
                </a:lnTo>
                <a:lnTo>
                  <a:pt x="388" y="96"/>
                </a:lnTo>
                <a:lnTo>
                  <a:pt x="392" y="102"/>
                </a:lnTo>
                <a:lnTo>
                  <a:pt x="397" y="112"/>
                </a:lnTo>
                <a:lnTo>
                  <a:pt x="399" y="119"/>
                </a:lnTo>
                <a:lnTo>
                  <a:pt x="401" y="123"/>
                </a:lnTo>
                <a:lnTo>
                  <a:pt x="401" y="127"/>
                </a:lnTo>
                <a:lnTo>
                  <a:pt x="397" y="127"/>
                </a:lnTo>
                <a:lnTo>
                  <a:pt x="394" y="125"/>
                </a:lnTo>
                <a:lnTo>
                  <a:pt x="386" y="123"/>
                </a:lnTo>
                <a:lnTo>
                  <a:pt x="376" y="121"/>
                </a:lnTo>
                <a:lnTo>
                  <a:pt x="374" y="129"/>
                </a:lnTo>
                <a:lnTo>
                  <a:pt x="371" y="133"/>
                </a:lnTo>
                <a:lnTo>
                  <a:pt x="367" y="137"/>
                </a:lnTo>
                <a:lnTo>
                  <a:pt x="365" y="139"/>
                </a:lnTo>
                <a:lnTo>
                  <a:pt x="355" y="137"/>
                </a:lnTo>
                <a:lnTo>
                  <a:pt x="340" y="135"/>
                </a:lnTo>
                <a:lnTo>
                  <a:pt x="340" y="127"/>
                </a:lnTo>
                <a:lnTo>
                  <a:pt x="338" y="123"/>
                </a:lnTo>
                <a:lnTo>
                  <a:pt x="336" y="121"/>
                </a:lnTo>
                <a:lnTo>
                  <a:pt x="332" y="123"/>
                </a:lnTo>
                <a:lnTo>
                  <a:pt x="325" y="127"/>
                </a:lnTo>
                <a:lnTo>
                  <a:pt x="315" y="131"/>
                </a:lnTo>
                <a:lnTo>
                  <a:pt x="309" y="135"/>
                </a:lnTo>
                <a:lnTo>
                  <a:pt x="298" y="133"/>
                </a:lnTo>
                <a:lnTo>
                  <a:pt x="288" y="131"/>
                </a:lnTo>
                <a:lnTo>
                  <a:pt x="284" y="125"/>
                </a:lnTo>
                <a:lnTo>
                  <a:pt x="280" y="118"/>
                </a:lnTo>
                <a:lnTo>
                  <a:pt x="275" y="116"/>
                </a:lnTo>
                <a:lnTo>
                  <a:pt x="269" y="114"/>
                </a:lnTo>
                <a:lnTo>
                  <a:pt x="253" y="116"/>
                </a:lnTo>
                <a:lnTo>
                  <a:pt x="236" y="118"/>
                </a:lnTo>
                <a:lnTo>
                  <a:pt x="230" y="118"/>
                </a:lnTo>
                <a:lnTo>
                  <a:pt x="229" y="116"/>
                </a:lnTo>
                <a:lnTo>
                  <a:pt x="225" y="114"/>
                </a:lnTo>
                <a:lnTo>
                  <a:pt x="223" y="108"/>
                </a:lnTo>
                <a:lnTo>
                  <a:pt x="221" y="106"/>
                </a:lnTo>
                <a:lnTo>
                  <a:pt x="217" y="102"/>
                </a:lnTo>
                <a:lnTo>
                  <a:pt x="205" y="96"/>
                </a:lnTo>
                <a:lnTo>
                  <a:pt x="194" y="96"/>
                </a:lnTo>
                <a:lnTo>
                  <a:pt x="181" y="94"/>
                </a:lnTo>
                <a:lnTo>
                  <a:pt x="169" y="94"/>
                </a:lnTo>
                <a:lnTo>
                  <a:pt x="157" y="89"/>
                </a:lnTo>
                <a:lnTo>
                  <a:pt x="150" y="87"/>
                </a:lnTo>
                <a:lnTo>
                  <a:pt x="142" y="91"/>
                </a:lnTo>
                <a:lnTo>
                  <a:pt x="133" y="98"/>
                </a:lnTo>
                <a:lnTo>
                  <a:pt x="115" y="96"/>
                </a:lnTo>
                <a:lnTo>
                  <a:pt x="108" y="96"/>
                </a:lnTo>
                <a:lnTo>
                  <a:pt x="100" y="94"/>
                </a:lnTo>
                <a:lnTo>
                  <a:pt x="98" y="93"/>
                </a:lnTo>
                <a:lnTo>
                  <a:pt x="98" y="89"/>
                </a:lnTo>
                <a:lnTo>
                  <a:pt x="98" y="85"/>
                </a:lnTo>
                <a:lnTo>
                  <a:pt x="96" y="83"/>
                </a:lnTo>
                <a:lnTo>
                  <a:pt x="88" y="83"/>
                </a:lnTo>
                <a:lnTo>
                  <a:pt x="79" y="85"/>
                </a:lnTo>
                <a:lnTo>
                  <a:pt x="69" y="87"/>
                </a:lnTo>
                <a:lnTo>
                  <a:pt x="61" y="91"/>
                </a:lnTo>
                <a:lnTo>
                  <a:pt x="52" y="89"/>
                </a:lnTo>
                <a:lnTo>
                  <a:pt x="44" y="87"/>
                </a:lnTo>
                <a:lnTo>
                  <a:pt x="42" y="83"/>
                </a:lnTo>
                <a:lnTo>
                  <a:pt x="42" y="79"/>
                </a:lnTo>
                <a:lnTo>
                  <a:pt x="42" y="75"/>
                </a:lnTo>
                <a:lnTo>
                  <a:pt x="40" y="73"/>
                </a:lnTo>
                <a:lnTo>
                  <a:pt x="33" y="71"/>
                </a:lnTo>
                <a:lnTo>
                  <a:pt x="25" y="71"/>
                </a:lnTo>
                <a:lnTo>
                  <a:pt x="8" y="70"/>
                </a:lnTo>
                <a:lnTo>
                  <a:pt x="4" y="62"/>
                </a:lnTo>
                <a:lnTo>
                  <a:pt x="2" y="58"/>
                </a:lnTo>
                <a:lnTo>
                  <a:pt x="0" y="54"/>
                </a:lnTo>
                <a:lnTo>
                  <a:pt x="2" y="46"/>
                </a:lnTo>
                <a:lnTo>
                  <a:pt x="6" y="45"/>
                </a:lnTo>
                <a:lnTo>
                  <a:pt x="10" y="45"/>
                </a:lnTo>
                <a:lnTo>
                  <a:pt x="13" y="46"/>
                </a:lnTo>
                <a:lnTo>
                  <a:pt x="13" y="48"/>
                </a:lnTo>
                <a:lnTo>
                  <a:pt x="12" y="45"/>
                </a:lnTo>
                <a:lnTo>
                  <a:pt x="4" y="35"/>
                </a:lnTo>
                <a:lnTo>
                  <a:pt x="10" y="31"/>
                </a:lnTo>
                <a:lnTo>
                  <a:pt x="13" y="27"/>
                </a:lnTo>
                <a:lnTo>
                  <a:pt x="19" y="25"/>
                </a:lnTo>
                <a:lnTo>
                  <a:pt x="21" y="23"/>
                </a:lnTo>
                <a:lnTo>
                  <a:pt x="25" y="23"/>
                </a:lnTo>
                <a:lnTo>
                  <a:pt x="31" y="22"/>
                </a:lnTo>
                <a:lnTo>
                  <a:pt x="40" y="18"/>
                </a:lnTo>
                <a:close/>
              </a:path>
            </a:pathLst>
          </a:custGeom>
          <a:solidFill>
            <a:srgbClr val="00C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364" name="Line 3"/>
          <p:cNvSpPr>
            <a:spLocks noChangeShapeType="1"/>
          </p:cNvSpPr>
          <p:nvPr/>
        </p:nvSpPr>
        <p:spPr bwMode="auto">
          <a:xfrm flipV="1">
            <a:off x="1066800" y="1176338"/>
            <a:ext cx="3200400" cy="1143000"/>
          </a:xfrm>
          <a:prstGeom prst="line">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5365" name="Rectangle 4"/>
          <p:cNvSpPr>
            <a:spLocks noGrp="1" noChangeArrowheads="1"/>
          </p:cNvSpPr>
          <p:nvPr>
            <p:ph type="title"/>
          </p:nvPr>
        </p:nvSpPr>
        <p:spPr>
          <a:xfrm>
            <a:off x="685800" y="381000"/>
            <a:ext cx="7772400" cy="914400"/>
          </a:xfrm>
        </p:spPr>
        <p:txBody>
          <a:bodyPr/>
          <a:lstStyle/>
          <a:p>
            <a:pPr eaLnBrk="1" hangingPunct="1"/>
            <a:r>
              <a:rPr lang="en-US" sz="2800" dirty="0">
                <a:ea typeface="ＭＳ Ｐゴシック" charset="0"/>
                <a:cs typeface="ＭＳ Ｐゴシック" charset="0"/>
              </a:rPr>
              <a:t>Effects on InSAR Phase</a:t>
            </a:r>
          </a:p>
        </p:txBody>
      </p:sp>
      <p:sp>
        <p:nvSpPr>
          <p:cNvPr id="15366" name="Rectangle 5"/>
          <p:cNvSpPr>
            <a:spLocks noGrp="1" noChangeArrowheads="1"/>
          </p:cNvSpPr>
          <p:nvPr>
            <p:ph type="body" idx="1"/>
          </p:nvPr>
        </p:nvSpPr>
        <p:spPr>
          <a:xfrm>
            <a:off x="685800" y="3581400"/>
            <a:ext cx="8034338" cy="3175000"/>
          </a:xfrm>
        </p:spPr>
        <p:txBody>
          <a:bodyPr/>
          <a:lstStyle/>
          <a:p>
            <a:pPr eaLnBrk="1" hangingPunct="1"/>
            <a:r>
              <a:rPr lang="en-US" sz="2000" dirty="0">
                <a:ea typeface="ＭＳ Ｐゴシック" charset="0"/>
                <a:cs typeface="ＭＳ Ｐゴシック" charset="0"/>
              </a:rPr>
              <a:t>Observed InSAR phase for broadside acquisition:</a:t>
            </a:r>
          </a:p>
          <a:p>
            <a:pPr eaLnBrk="1" hangingPunct="1"/>
            <a:endParaRPr lang="en-US" sz="2000" dirty="0">
              <a:ea typeface="ＭＳ Ｐゴシック" charset="0"/>
              <a:cs typeface="ＭＳ Ｐゴシック" charset="0"/>
            </a:endParaRPr>
          </a:p>
          <a:p>
            <a:pPr eaLnBrk="1" hangingPunct="1"/>
            <a:endParaRPr lang="en-US" sz="2000" dirty="0">
              <a:ea typeface="ＭＳ Ｐゴシック" charset="0"/>
              <a:cs typeface="ＭＳ Ｐゴシック" charset="0"/>
            </a:endParaRPr>
          </a:p>
          <a:p>
            <a:pPr eaLnBrk="1" hangingPunct="1"/>
            <a:endParaRPr lang="en-US" sz="500" dirty="0">
              <a:ea typeface="ＭＳ Ｐゴシック" charset="0"/>
              <a:cs typeface="ＭＳ Ｐゴシック" charset="0"/>
            </a:endParaRPr>
          </a:p>
          <a:p>
            <a:pPr eaLnBrk="1" hangingPunct="1"/>
            <a:r>
              <a:rPr lang="en-US" sz="2000" dirty="0">
                <a:ea typeface="ＭＳ Ｐゴシック" charset="0"/>
                <a:cs typeface="ＭＳ Ｐゴシック" charset="0"/>
              </a:rPr>
              <a:t>Have two unknown parameters (</a:t>
            </a:r>
            <a:r>
              <a:rPr lang="en-US" sz="2000" i="1" dirty="0" err="1">
                <a:latin typeface="Symbol" charset="2"/>
                <a:ea typeface="ＭＳ Ｐゴシック" charset="0"/>
                <a:cs typeface="Symbol" charset="2"/>
              </a:rPr>
              <a:t>d</a:t>
            </a:r>
            <a:r>
              <a:rPr lang="en-US" sz="2000" i="1" baseline="-25000" dirty="0" err="1">
                <a:ea typeface="ＭＳ Ｐゴシック" charset="0"/>
                <a:cs typeface="ＭＳ Ｐゴシック" charset="0"/>
              </a:rPr>
              <a:t>atm</a:t>
            </a:r>
            <a:r>
              <a:rPr lang="en-US" sz="2000" dirty="0">
                <a:ea typeface="ＭＳ Ｐゴシック" charset="0"/>
                <a:cs typeface="ＭＳ Ｐゴシック" charset="0"/>
              </a:rPr>
              <a:t>,</a:t>
            </a:r>
            <a:r>
              <a:rPr lang="en-US" sz="2000" i="1" baseline="-25000" dirty="0">
                <a:ea typeface="ＭＳ Ｐゴシック" charset="0"/>
                <a:cs typeface="ＭＳ Ｐゴシック" charset="0"/>
              </a:rPr>
              <a:t> </a:t>
            </a:r>
            <a:r>
              <a:rPr lang="en-US" sz="2000" i="1" dirty="0" err="1">
                <a:latin typeface="Symbol" charset="2"/>
                <a:ea typeface="ＭＳ Ｐゴシック" charset="0"/>
                <a:cs typeface="Symbol" charset="2"/>
              </a:rPr>
              <a:t>d</a:t>
            </a:r>
            <a:r>
              <a:rPr lang="en-US" sz="2000" i="1" baseline="-25000" dirty="0" err="1">
                <a:ea typeface="ＭＳ Ｐゴシック" charset="0"/>
                <a:cs typeface="ＭＳ Ｐゴシック" charset="0"/>
              </a:rPr>
              <a:t>LOS</a:t>
            </a:r>
            <a:r>
              <a:rPr lang="en-US" sz="2000" dirty="0">
                <a:ea typeface="ＭＳ Ｐゴシック" charset="0"/>
                <a:cs typeface="ＭＳ Ｐゴシック" charset="0"/>
              </a:rPr>
              <a:t>), but only one equation </a:t>
            </a:r>
          </a:p>
          <a:p>
            <a:pPr eaLnBrk="1" hangingPunct="1"/>
            <a:r>
              <a:rPr lang="en-US" sz="2000" dirty="0">
                <a:ea typeface="ＭＳ Ｐゴシック" charset="0"/>
                <a:cs typeface="ＭＳ Ｐゴシック" charset="0"/>
              </a:rPr>
              <a:t>Tropospheric delays </a:t>
            </a:r>
            <a:r>
              <a:rPr lang="en-US" sz="2000" i="1" dirty="0" err="1">
                <a:latin typeface="Symbol" charset="2"/>
                <a:ea typeface="ＭＳ Ｐゴシック" charset="0"/>
                <a:cs typeface="Symbol" charset="2"/>
              </a:rPr>
              <a:t>d</a:t>
            </a:r>
            <a:r>
              <a:rPr lang="en-US" sz="2000" i="1" baseline="-25000" dirty="0" err="1">
                <a:ea typeface="ＭＳ Ｐゴシック" charset="0"/>
                <a:cs typeface="ＭＳ Ｐゴシック" charset="0"/>
              </a:rPr>
              <a:t>atm</a:t>
            </a:r>
            <a:r>
              <a:rPr lang="en-US" sz="2000" dirty="0">
                <a:ea typeface="ＭＳ Ｐゴシック" charset="0"/>
                <a:cs typeface="ＭＳ Ｐゴシック" charset="0"/>
              </a:rPr>
              <a:t> are indistinguishable from line-of-sight (LOS) surface displacements </a:t>
            </a:r>
            <a:r>
              <a:rPr lang="en-US" sz="2000" i="1" dirty="0" err="1">
                <a:latin typeface="Symbol" charset="2"/>
                <a:ea typeface="ＭＳ Ｐゴシック" charset="0"/>
                <a:cs typeface="Symbol" charset="2"/>
              </a:rPr>
              <a:t>d</a:t>
            </a:r>
            <a:r>
              <a:rPr lang="en-US" sz="2000" i="1" baseline="-25000" dirty="0" err="1">
                <a:ea typeface="ＭＳ Ｐゴシック" charset="0"/>
                <a:cs typeface="ＭＳ Ｐゴシック" charset="0"/>
              </a:rPr>
              <a:t>LOS</a:t>
            </a:r>
            <a:endParaRPr lang="en-US" sz="2000" i="1" baseline="-25000" dirty="0">
              <a:ea typeface="ＭＳ Ｐゴシック" charset="0"/>
              <a:cs typeface="ＭＳ Ｐゴシック" charset="0"/>
            </a:endParaRPr>
          </a:p>
        </p:txBody>
      </p:sp>
      <p:sp>
        <p:nvSpPr>
          <p:cNvPr id="15367" name="Text Box 7"/>
          <p:cNvSpPr txBox="1">
            <a:spLocks noChangeArrowheads="1"/>
          </p:cNvSpPr>
          <p:nvPr/>
        </p:nvSpPr>
        <p:spPr bwMode="auto">
          <a:xfrm>
            <a:off x="3665538" y="1319213"/>
            <a:ext cx="10334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Flight Path</a:t>
            </a:r>
          </a:p>
        </p:txBody>
      </p:sp>
      <p:sp>
        <p:nvSpPr>
          <p:cNvPr id="15368" name="Line 8"/>
          <p:cNvSpPr>
            <a:spLocks noChangeShapeType="1"/>
          </p:cNvSpPr>
          <p:nvPr/>
        </p:nvSpPr>
        <p:spPr bwMode="auto">
          <a:xfrm>
            <a:off x="2971800" y="1633538"/>
            <a:ext cx="0" cy="1295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69" name="Line 9"/>
          <p:cNvSpPr>
            <a:spLocks noChangeShapeType="1"/>
          </p:cNvSpPr>
          <p:nvPr/>
        </p:nvSpPr>
        <p:spPr bwMode="auto">
          <a:xfrm>
            <a:off x="2971800" y="2928938"/>
            <a:ext cx="2286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0" name="Line 11"/>
          <p:cNvSpPr>
            <a:spLocks noChangeShapeType="1"/>
          </p:cNvSpPr>
          <p:nvPr/>
        </p:nvSpPr>
        <p:spPr bwMode="auto">
          <a:xfrm>
            <a:off x="2971800" y="2852738"/>
            <a:ext cx="762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1" name="Line 12"/>
          <p:cNvSpPr>
            <a:spLocks noChangeShapeType="1"/>
          </p:cNvSpPr>
          <p:nvPr/>
        </p:nvSpPr>
        <p:spPr bwMode="auto">
          <a:xfrm>
            <a:off x="3048000" y="2852738"/>
            <a:ext cx="0" cy="76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2" name="Line 13"/>
          <p:cNvSpPr>
            <a:spLocks noChangeShapeType="1"/>
          </p:cNvSpPr>
          <p:nvPr/>
        </p:nvSpPr>
        <p:spPr bwMode="auto">
          <a:xfrm>
            <a:off x="3052763" y="1614488"/>
            <a:ext cx="42862" cy="269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3" name="Line 14"/>
          <p:cNvSpPr>
            <a:spLocks noChangeShapeType="1"/>
          </p:cNvSpPr>
          <p:nvPr/>
        </p:nvSpPr>
        <p:spPr bwMode="auto">
          <a:xfrm flipH="1">
            <a:off x="3035300" y="1641475"/>
            <a:ext cx="55563" cy="2063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374" name="Line 15"/>
          <p:cNvSpPr>
            <a:spLocks noChangeShapeType="1"/>
          </p:cNvSpPr>
          <p:nvPr/>
        </p:nvSpPr>
        <p:spPr bwMode="auto">
          <a:xfrm flipH="1" flipV="1">
            <a:off x="2971800" y="1616075"/>
            <a:ext cx="2286000" cy="1312863"/>
          </a:xfrm>
          <a:prstGeom prst="line">
            <a:avLst/>
          </a:prstGeom>
          <a:noFill/>
          <a:ln w="254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pic>
        <p:nvPicPr>
          <p:cNvPr id="15375" name="Picture 17" descr="InflatableSAR.gif                                              00000002May 2000                       B54066C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1371600"/>
            <a:ext cx="935038" cy="49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76" name="Oval 18"/>
          <p:cNvSpPr>
            <a:spLocks noChangeArrowheads="1"/>
          </p:cNvSpPr>
          <p:nvPr/>
        </p:nvSpPr>
        <p:spPr bwMode="auto">
          <a:xfrm>
            <a:off x="5211763" y="2873375"/>
            <a:ext cx="96837" cy="98425"/>
          </a:xfrm>
          <a:prstGeom prst="ellipse">
            <a:avLst/>
          </a:prstGeom>
          <a:solidFill>
            <a:srgbClr val="008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5377" name="Text Box 19"/>
          <p:cNvSpPr txBox="1">
            <a:spLocks noChangeArrowheads="1"/>
          </p:cNvSpPr>
          <p:nvPr/>
        </p:nvSpPr>
        <p:spPr bwMode="auto">
          <a:xfrm>
            <a:off x="2141538" y="1365250"/>
            <a:ext cx="5492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SAR</a:t>
            </a:r>
          </a:p>
        </p:txBody>
      </p:sp>
      <p:sp>
        <p:nvSpPr>
          <p:cNvPr id="15378" name="Text Box 23"/>
          <p:cNvSpPr txBox="1">
            <a:spLocks noChangeArrowheads="1"/>
          </p:cNvSpPr>
          <p:nvPr/>
        </p:nvSpPr>
        <p:spPr bwMode="auto">
          <a:xfrm>
            <a:off x="4095750" y="2941638"/>
            <a:ext cx="13398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Ground Target</a:t>
            </a:r>
          </a:p>
        </p:txBody>
      </p:sp>
      <p:sp>
        <p:nvSpPr>
          <p:cNvPr id="15379" name="Text Box 24"/>
          <p:cNvSpPr txBox="1">
            <a:spLocks noChangeArrowheads="1"/>
          </p:cNvSpPr>
          <p:nvPr/>
        </p:nvSpPr>
        <p:spPr bwMode="auto">
          <a:xfrm>
            <a:off x="4013200" y="1916113"/>
            <a:ext cx="23764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Signal Propagation Path</a:t>
            </a:r>
          </a:p>
        </p:txBody>
      </p:sp>
      <p:graphicFrame>
        <p:nvGraphicFramePr>
          <p:cNvPr id="15362" name="Object 2"/>
          <p:cNvGraphicFramePr>
            <a:graphicFrameLocks noChangeAspect="1"/>
          </p:cNvGraphicFramePr>
          <p:nvPr/>
        </p:nvGraphicFramePr>
        <p:xfrm>
          <a:off x="3201988" y="4056063"/>
          <a:ext cx="2741612" cy="547687"/>
        </p:xfrm>
        <a:graphic>
          <a:graphicData uri="http://schemas.openxmlformats.org/presentationml/2006/ole">
            <mc:AlternateContent xmlns:mc="http://schemas.openxmlformats.org/markup-compatibility/2006">
              <mc:Choice xmlns:v="urn:schemas-microsoft-com:vml" Requires="v">
                <p:oleObj spid="_x0000_s203793" name="Equation" r:id="rId4" imgW="1841500" imgH="368300" progId="Equation.3">
                  <p:embed/>
                </p:oleObj>
              </mc:Choice>
              <mc:Fallback>
                <p:oleObj name="Equation" r:id="rId4" imgW="18415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988" y="4056063"/>
                        <a:ext cx="2741612" cy="547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380" name="Text Box 27"/>
          <p:cNvSpPr txBox="1">
            <a:spLocks noChangeArrowheads="1"/>
          </p:cNvSpPr>
          <p:nvPr/>
        </p:nvSpPr>
        <p:spPr bwMode="auto">
          <a:xfrm>
            <a:off x="3101975" y="2579688"/>
            <a:ext cx="11922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latin typeface="Helvetica" charset="0"/>
              </a:rPr>
              <a:t>Troposphere</a:t>
            </a:r>
          </a:p>
        </p:txBody>
      </p:sp>
    </p:spTree>
    <p:extLst>
      <p:ext uri="{BB962C8B-B14F-4D97-AF65-F5344CB8AC3E}">
        <p14:creationId xmlns:p14="http://schemas.microsoft.com/office/powerpoint/2010/main" val="307252659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Grp="1" noChangeArrowheads="1"/>
          </p:cNvSpPr>
          <p:nvPr>
            <p:ph type="title"/>
          </p:nvPr>
        </p:nvSpPr>
        <p:spPr>
          <a:xfrm>
            <a:off x="774700" y="203200"/>
            <a:ext cx="7772400" cy="1473200"/>
          </a:xfrm>
        </p:spPr>
        <p:txBody>
          <a:bodyPr rIns="39686"/>
          <a:lstStyle/>
          <a:p>
            <a:pPr marL="38100" indent="0" eaLnBrk="1" hangingPunct="1"/>
            <a:r>
              <a:rPr lang="en-US" sz="2800" dirty="0">
                <a:latin typeface="Helvetica" charset="0"/>
                <a:ea typeface="ヒラギノ角ゴ Pro W6" charset="0"/>
                <a:cs typeface="ヒラギノ角ゴ Pro W6" charset="0"/>
              </a:rPr>
              <a:t>Hawaii SIR-C One Day Repeat Pass Data Showing Tropospheric Distortion</a:t>
            </a:r>
          </a:p>
        </p:txBody>
      </p:sp>
      <p:grpSp>
        <p:nvGrpSpPr>
          <p:cNvPr id="149507" name="Group 4"/>
          <p:cNvGrpSpPr>
            <a:grpSpLocks/>
          </p:cNvGrpSpPr>
          <p:nvPr/>
        </p:nvGrpSpPr>
        <p:grpSpPr bwMode="auto">
          <a:xfrm>
            <a:off x="1835150" y="1704975"/>
            <a:ext cx="4953000" cy="4918075"/>
            <a:chOff x="0" y="0"/>
            <a:chExt cx="3120" cy="3098"/>
          </a:xfrm>
        </p:grpSpPr>
        <p:pic>
          <p:nvPicPr>
            <p:cNvPr id="149508"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 y="0"/>
              <a:ext cx="2822" cy="2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49509" name="Rectangle 6"/>
            <p:cNvSpPr>
              <a:spLocks/>
            </p:cNvSpPr>
            <p:nvPr/>
          </p:nvSpPr>
          <p:spPr bwMode="auto">
            <a:xfrm>
              <a:off x="0" y="2796"/>
              <a:ext cx="2941" cy="302"/>
            </a:xfrm>
            <a:prstGeom prst="rect">
              <a:avLst/>
            </a:prstGeom>
            <a:solidFill>
              <a:srgbClr val="FFFFFF"/>
            </a:solidFill>
            <a:ln w="12700">
              <a:solidFill>
                <a:srgbClr val="FFFFFF"/>
              </a:solidFill>
              <a:miter lim="800000"/>
              <a:headEnd/>
              <a:tailEnd/>
            </a:ln>
          </p:spPr>
          <p:txBody>
            <a:bodyPr lIns="0" tIns="0" rIns="0" bIns="0"/>
            <a:lstStyle/>
            <a:p>
              <a:endParaRPr lang="en-US"/>
            </a:p>
          </p:txBody>
        </p:sp>
        <p:sp>
          <p:nvSpPr>
            <p:cNvPr id="149510" name="Rectangle 7"/>
            <p:cNvSpPr>
              <a:spLocks/>
            </p:cNvSpPr>
            <p:nvPr/>
          </p:nvSpPr>
          <p:spPr bwMode="auto">
            <a:xfrm>
              <a:off x="1107" y="2772"/>
              <a:ext cx="85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sz="900" dirty="0">
                  <a:solidFill>
                    <a:schemeClr val="tx1"/>
                  </a:solidFill>
                  <a:latin typeface="+mn-lt"/>
                  <a:cs typeface="Times" charset="0"/>
                </a:rPr>
                <a:t>0      Relative Phase     2</a:t>
              </a:r>
              <a:r>
                <a:rPr lang="en-US" sz="900" dirty="0">
                  <a:solidFill>
                    <a:schemeClr val="tx1"/>
                  </a:solidFill>
                  <a:latin typeface="+mn-lt"/>
                  <a:cs typeface="Symbol" charset="0"/>
                  <a:sym typeface="Symbol" charset="0"/>
                </a:rPr>
                <a:t>π</a:t>
              </a:r>
            </a:p>
          </p:txBody>
        </p:sp>
        <p:sp>
          <p:nvSpPr>
            <p:cNvPr id="149511" name="Rectangle 8"/>
            <p:cNvSpPr>
              <a:spLocks/>
            </p:cNvSpPr>
            <p:nvPr/>
          </p:nvSpPr>
          <p:spPr bwMode="auto">
            <a:xfrm>
              <a:off x="132" y="2888"/>
              <a:ext cx="2988"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6" bIns="0">
              <a:spAutoFit/>
            </a:bodyPr>
            <a:lstStyle/>
            <a:p>
              <a:pPr marL="38100"/>
              <a:r>
                <a:rPr lang="en-US" sz="800" b="1" dirty="0">
                  <a:solidFill>
                    <a:schemeClr val="tx1"/>
                  </a:solidFill>
                  <a:latin typeface="+mn-lt"/>
                  <a:cs typeface="Times" charset="0"/>
                </a:rPr>
                <a:t>DAYS 7-8   TWO-PASS                     DAYS 7-10  TWO-PASS                 DAYS  7-8-10     THREE-PASS</a:t>
              </a:r>
            </a:p>
          </p:txBody>
        </p:sp>
      </p:grpSp>
    </p:spTree>
    <p:extLst>
      <p:ext uri="{BB962C8B-B14F-4D97-AF65-F5344CB8AC3E}">
        <p14:creationId xmlns:p14="http://schemas.microsoft.com/office/powerpoint/2010/main" val="316961772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5" descr="lnfsld30_amplo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8" y="736600"/>
            <a:ext cx="2930525" cy="347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1139" name="Picture 23" descr="lndsld80_amplo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3763" y="731838"/>
            <a:ext cx="2978150" cy="348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40" name="Title 1"/>
          <p:cNvSpPr>
            <a:spLocks noGrp="1"/>
          </p:cNvSpPr>
          <p:nvPr>
            <p:ph type="title"/>
          </p:nvPr>
        </p:nvSpPr>
        <p:spPr>
          <a:xfrm>
            <a:off x="685800" y="228600"/>
            <a:ext cx="7772400" cy="457200"/>
          </a:xfrm>
        </p:spPr>
        <p:txBody>
          <a:bodyPr/>
          <a:lstStyle/>
          <a:p>
            <a:r>
              <a:rPr lang="en-US" sz="3200" dirty="0">
                <a:latin typeface="Helvetica"/>
                <a:ea typeface="ＭＳ Ｐゴシック" charset="0"/>
                <a:cs typeface="Helvetica"/>
              </a:rPr>
              <a:t>Landslide Motion Detection</a:t>
            </a:r>
          </a:p>
        </p:txBody>
      </p:sp>
      <p:sp>
        <p:nvSpPr>
          <p:cNvPr id="91141" name="Content Placeholder 2"/>
          <p:cNvSpPr>
            <a:spLocks noGrp="1"/>
          </p:cNvSpPr>
          <p:nvPr>
            <p:ph idx="1"/>
          </p:nvPr>
        </p:nvSpPr>
        <p:spPr>
          <a:xfrm>
            <a:off x="3100387" y="1003300"/>
            <a:ext cx="2843213" cy="2425700"/>
          </a:xfrm>
        </p:spPr>
        <p:txBody>
          <a:bodyPr/>
          <a:lstStyle/>
          <a:p>
            <a:pPr marL="115888" indent="-115888"/>
            <a:r>
              <a:rPr lang="en-US" sz="1600" dirty="0">
                <a:ea typeface="ＭＳ Ｐゴシック" charset="0"/>
                <a:cs typeface="ＭＳ Ｐゴシック" charset="0"/>
              </a:rPr>
              <a:t>Creeping landslides detected in 31 and 80 day repeat pass interferograms</a:t>
            </a:r>
          </a:p>
          <a:p>
            <a:pPr marL="115888" indent="-115888"/>
            <a:r>
              <a:rPr lang="en-US" sz="1600" dirty="0">
                <a:ea typeface="ＭＳ Ｐゴシック" charset="0"/>
                <a:cs typeface="ＭＳ Ｐゴシック" charset="0"/>
              </a:rPr>
              <a:t>The amount of deformation increased for the larger pair with the larger temporal baseline indicating continued creep from May to July</a:t>
            </a:r>
          </a:p>
        </p:txBody>
      </p:sp>
      <p:pic>
        <p:nvPicPr>
          <p:cNvPr id="91142" name="Picture 4" descr="lsthlls_los_c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32188" y="3505200"/>
            <a:ext cx="1951037"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43" name="TextBox 5"/>
          <p:cNvSpPr txBox="1">
            <a:spLocks noChangeArrowheads="1"/>
          </p:cNvSpPr>
          <p:nvPr/>
        </p:nvSpPr>
        <p:spPr bwMode="auto">
          <a:xfrm>
            <a:off x="3429000" y="3886200"/>
            <a:ext cx="225985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charset="0"/>
                <a:ea typeface="ＭＳ Ｐゴシック" charset="0"/>
                <a:cs typeface="ＭＳ Ｐゴシック" charset="0"/>
              </a:defRPr>
            </a:lvl1pPr>
            <a:lvl2pPr marL="37931725" indent="-37474525">
              <a:defRPr sz="2000">
                <a:solidFill>
                  <a:schemeClr val="tx1"/>
                </a:solidFill>
                <a:latin typeface="Times" charset="0"/>
                <a:ea typeface="ＭＳ Ｐゴシック" charset="0"/>
              </a:defRPr>
            </a:lvl2pPr>
            <a:lvl3pPr>
              <a:defRPr sz="20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marL="457200" eaLnBrk="0" fontAlgn="base" hangingPunct="0">
              <a:spcBef>
                <a:spcPct val="0"/>
              </a:spcBef>
              <a:spcAft>
                <a:spcPct val="0"/>
              </a:spcAft>
              <a:defRPr sz="2000">
                <a:solidFill>
                  <a:schemeClr val="tx1"/>
                </a:solidFill>
                <a:latin typeface="Times" charset="0"/>
                <a:ea typeface="ＭＳ Ｐゴシック" charset="0"/>
              </a:defRPr>
            </a:lvl6pPr>
            <a:lvl7pPr marL="914400" eaLnBrk="0" fontAlgn="base" hangingPunct="0">
              <a:spcBef>
                <a:spcPct val="0"/>
              </a:spcBef>
              <a:spcAft>
                <a:spcPct val="0"/>
              </a:spcAft>
              <a:defRPr sz="2000">
                <a:solidFill>
                  <a:schemeClr val="tx1"/>
                </a:solidFill>
                <a:latin typeface="Times" charset="0"/>
                <a:ea typeface="ＭＳ Ｐゴシック" charset="0"/>
              </a:defRPr>
            </a:lvl7pPr>
            <a:lvl8pPr marL="1371600" eaLnBrk="0" fontAlgn="base" hangingPunct="0">
              <a:spcBef>
                <a:spcPct val="0"/>
              </a:spcBef>
              <a:spcAft>
                <a:spcPct val="0"/>
              </a:spcAft>
              <a:defRPr sz="2000">
                <a:solidFill>
                  <a:schemeClr val="tx1"/>
                </a:solidFill>
                <a:latin typeface="Times" charset="0"/>
                <a:ea typeface="ＭＳ Ｐゴシック" charset="0"/>
              </a:defRPr>
            </a:lvl8pPr>
            <a:lvl9pPr marL="1828800" eaLnBrk="0" fontAlgn="base" hangingPunct="0">
              <a:spcBef>
                <a:spcPct val="0"/>
              </a:spcBef>
              <a:spcAft>
                <a:spcPct val="0"/>
              </a:spcAft>
              <a:defRPr sz="2000">
                <a:solidFill>
                  <a:schemeClr val="tx1"/>
                </a:solidFill>
                <a:latin typeface="Times" charset="0"/>
                <a:ea typeface="ＭＳ Ｐゴシック" charset="0"/>
              </a:defRPr>
            </a:lvl9pPr>
          </a:lstStyle>
          <a:p>
            <a:r>
              <a:rPr lang="en-US" sz="1600" dirty="0">
                <a:latin typeface="+mn-lt"/>
              </a:rPr>
              <a:t>LOS Displacement (m)</a:t>
            </a:r>
          </a:p>
        </p:txBody>
      </p:sp>
      <p:sp>
        <p:nvSpPr>
          <p:cNvPr id="91144" name="TextBox 9"/>
          <p:cNvSpPr txBox="1">
            <a:spLocks noChangeArrowheads="1"/>
          </p:cNvSpPr>
          <p:nvPr/>
        </p:nvSpPr>
        <p:spPr bwMode="auto">
          <a:xfrm>
            <a:off x="6019800" y="3886200"/>
            <a:ext cx="158749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charset="0"/>
                <a:ea typeface="ＭＳ Ｐゴシック" charset="0"/>
                <a:cs typeface="ＭＳ Ｐゴシック" charset="0"/>
              </a:defRPr>
            </a:lvl1pPr>
            <a:lvl2pPr marL="37931725" indent="-37474525">
              <a:defRPr sz="2000">
                <a:solidFill>
                  <a:schemeClr val="tx1"/>
                </a:solidFill>
                <a:latin typeface="Times" charset="0"/>
                <a:ea typeface="ＭＳ Ｐゴシック" charset="0"/>
              </a:defRPr>
            </a:lvl2pPr>
            <a:lvl3pPr>
              <a:defRPr sz="20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marL="457200" eaLnBrk="0" fontAlgn="base" hangingPunct="0">
              <a:spcBef>
                <a:spcPct val="0"/>
              </a:spcBef>
              <a:spcAft>
                <a:spcPct val="0"/>
              </a:spcAft>
              <a:defRPr sz="2000">
                <a:solidFill>
                  <a:schemeClr val="tx1"/>
                </a:solidFill>
                <a:latin typeface="Times" charset="0"/>
                <a:ea typeface="ＭＳ Ｐゴシック" charset="0"/>
              </a:defRPr>
            </a:lvl6pPr>
            <a:lvl7pPr marL="914400" eaLnBrk="0" fontAlgn="base" hangingPunct="0">
              <a:spcBef>
                <a:spcPct val="0"/>
              </a:spcBef>
              <a:spcAft>
                <a:spcPct val="0"/>
              </a:spcAft>
              <a:defRPr sz="2000">
                <a:solidFill>
                  <a:schemeClr val="tx1"/>
                </a:solidFill>
                <a:latin typeface="Times" charset="0"/>
                <a:ea typeface="ＭＳ Ｐゴシック" charset="0"/>
              </a:defRPr>
            </a:lvl7pPr>
            <a:lvl8pPr marL="1371600" eaLnBrk="0" fontAlgn="base" hangingPunct="0">
              <a:spcBef>
                <a:spcPct val="0"/>
              </a:spcBef>
              <a:spcAft>
                <a:spcPct val="0"/>
              </a:spcAft>
              <a:defRPr sz="2000">
                <a:solidFill>
                  <a:schemeClr val="tx1"/>
                </a:solidFill>
                <a:latin typeface="Times" charset="0"/>
                <a:ea typeface="ＭＳ Ｐゴシック" charset="0"/>
              </a:defRPr>
            </a:lvl8pPr>
            <a:lvl9pPr marL="1828800" eaLnBrk="0" fontAlgn="base" hangingPunct="0">
              <a:spcBef>
                <a:spcPct val="0"/>
              </a:spcBef>
              <a:spcAft>
                <a:spcPct val="0"/>
              </a:spcAft>
              <a:defRPr sz="2000">
                <a:solidFill>
                  <a:schemeClr val="tx1"/>
                </a:solidFill>
                <a:latin typeface="Times" charset="0"/>
                <a:ea typeface="ＭＳ Ｐゴシック" charset="0"/>
              </a:defRPr>
            </a:lvl9pPr>
          </a:lstStyle>
          <a:p>
            <a:r>
              <a:rPr lang="en-US" sz="1600" b="1" dirty="0">
                <a:solidFill>
                  <a:srgbClr val="FFFFFF"/>
                </a:solidFill>
                <a:latin typeface="+mn-lt"/>
              </a:rPr>
              <a:t>80 Day Repeat</a:t>
            </a:r>
          </a:p>
        </p:txBody>
      </p:sp>
      <p:cxnSp>
        <p:nvCxnSpPr>
          <p:cNvPr id="91145" name="Straight Connector 12"/>
          <p:cNvCxnSpPr>
            <a:cxnSpLocks noChangeShapeType="1"/>
          </p:cNvCxnSpPr>
          <p:nvPr/>
        </p:nvCxnSpPr>
        <p:spPr bwMode="auto">
          <a:xfrm>
            <a:off x="7950200" y="5073650"/>
            <a:ext cx="609600" cy="1588"/>
          </a:xfrm>
          <a:prstGeom prst="line">
            <a:avLst/>
          </a:prstGeom>
          <a:noFill/>
          <a:ln w="28575">
            <a:solidFill>
              <a:srgbClr val="FF0000"/>
            </a:solidFill>
            <a:prstDash val="dash"/>
            <a:round/>
            <a:headEnd/>
            <a:tailEnd/>
          </a:ln>
          <a:extLst>
            <a:ext uri="{909E8E84-426E-40dd-AFC4-6F175D3DCCD1}">
              <a14:hiddenFill xmlns:a14="http://schemas.microsoft.com/office/drawing/2010/main" xmlns="">
                <a:noFill/>
              </a14:hiddenFill>
            </a:ext>
          </a:extLst>
        </p:spPr>
      </p:cxnSp>
      <p:cxnSp>
        <p:nvCxnSpPr>
          <p:cNvPr id="91146" name="Straight Connector 13"/>
          <p:cNvCxnSpPr>
            <a:cxnSpLocks noChangeShapeType="1"/>
          </p:cNvCxnSpPr>
          <p:nvPr/>
        </p:nvCxnSpPr>
        <p:spPr bwMode="auto">
          <a:xfrm>
            <a:off x="7948613" y="5249863"/>
            <a:ext cx="611187" cy="1587"/>
          </a:xfrm>
          <a:prstGeom prst="line">
            <a:avLst/>
          </a:prstGeom>
          <a:noFill/>
          <a:ln w="28575">
            <a:solidFill>
              <a:srgbClr val="1CEB14"/>
            </a:solidFill>
            <a:round/>
            <a:headEnd/>
            <a:tailEnd/>
          </a:ln>
          <a:extLst>
            <a:ext uri="{909E8E84-426E-40dd-AFC4-6F175D3DCCD1}">
              <a14:hiddenFill xmlns:a14="http://schemas.microsoft.com/office/drawing/2010/main" xmlns="">
                <a:noFill/>
              </a14:hiddenFill>
            </a:ext>
          </a:extLst>
        </p:spPr>
      </p:cxnSp>
      <p:cxnSp>
        <p:nvCxnSpPr>
          <p:cNvPr id="91147" name="Straight Connector 14"/>
          <p:cNvCxnSpPr>
            <a:cxnSpLocks noChangeShapeType="1"/>
          </p:cNvCxnSpPr>
          <p:nvPr/>
        </p:nvCxnSpPr>
        <p:spPr bwMode="auto">
          <a:xfrm>
            <a:off x="7954963" y="5438775"/>
            <a:ext cx="611187" cy="1588"/>
          </a:xfrm>
          <a:prstGeom prst="line">
            <a:avLst/>
          </a:prstGeom>
          <a:noFill/>
          <a:ln w="28575">
            <a:solidFill>
              <a:srgbClr val="0000FF"/>
            </a:solidFill>
            <a:prstDash val="dash"/>
            <a:round/>
            <a:headEnd/>
            <a:tailEnd/>
          </a:ln>
          <a:extLst>
            <a:ext uri="{909E8E84-426E-40dd-AFC4-6F175D3DCCD1}">
              <a14:hiddenFill xmlns:a14="http://schemas.microsoft.com/office/drawing/2010/main" xmlns="">
                <a:noFill/>
              </a14:hiddenFill>
            </a:ext>
          </a:extLst>
        </p:spPr>
      </p:cxnSp>
      <p:cxnSp>
        <p:nvCxnSpPr>
          <p:cNvPr id="91148" name="Straight Connector 15"/>
          <p:cNvCxnSpPr>
            <a:cxnSpLocks noChangeShapeType="1"/>
          </p:cNvCxnSpPr>
          <p:nvPr/>
        </p:nvCxnSpPr>
        <p:spPr bwMode="auto">
          <a:xfrm>
            <a:off x="7942263" y="5603875"/>
            <a:ext cx="611187" cy="1588"/>
          </a:xfrm>
          <a:prstGeom prst="line">
            <a:avLst/>
          </a:prstGeom>
          <a:noFill/>
          <a:ln w="28575">
            <a:solidFill>
              <a:srgbClr val="FFFF00"/>
            </a:solidFill>
            <a:round/>
            <a:headEnd/>
            <a:tailEnd/>
          </a:ln>
          <a:extLst>
            <a:ext uri="{909E8E84-426E-40dd-AFC4-6F175D3DCCD1}">
              <a14:hiddenFill xmlns:a14="http://schemas.microsoft.com/office/drawing/2010/main" xmlns="">
                <a:noFill/>
              </a14:hiddenFill>
            </a:ext>
          </a:extLst>
        </p:spPr>
      </p:cxnSp>
      <p:cxnSp>
        <p:nvCxnSpPr>
          <p:cNvPr id="91149" name="Straight Connector 16"/>
          <p:cNvCxnSpPr>
            <a:cxnSpLocks noChangeShapeType="1"/>
          </p:cNvCxnSpPr>
          <p:nvPr/>
        </p:nvCxnSpPr>
        <p:spPr bwMode="auto">
          <a:xfrm>
            <a:off x="7954963" y="5805488"/>
            <a:ext cx="609600" cy="1587"/>
          </a:xfrm>
          <a:prstGeom prst="line">
            <a:avLst/>
          </a:prstGeom>
          <a:noFill/>
          <a:ln w="28575">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91150" name="Straight Connector 17"/>
          <p:cNvCxnSpPr>
            <a:cxnSpLocks noChangeShapeType="1"/>
          </p:cNvCxnSpPr>
          <p:nvPr/>
        </p:nvCxnSpPr>
        <p:spPr bwMode="auto">
          <a:xfrm>
            <a:off x="7954963" y="5981700"/>
            <a:ext cx="609600" cy="1588"/>
          </a:xfrm>
          <a:prstGeom prst="line">
            <a:avLst/>
          </a:prstGeom>
          <a:noFill/>
          <a:ln w="28575">
            <a:solidFill>
              <a:srgbClr val="FF6600"/>
            </a:solidFill>
            <a:round/>
            <a:headEnd/>
            <a:tailEnd/>
          </a:ln>
          <a:extLst>
            <a:ext uri="{909E8E84-426E-40dd-AFC4-6F175D3DCCD1}">
              <a14:hiddenFill xmlns:a14="http://schemas.microsoft.com/office/drawing/2010/main" xmlns="">
                <a:noFill/>
              </a14:hiddenFill>
            </a:ext>
          </a:extLst>
        </p:spPr>
      </p:cxnSp>
      <p:cxnSp>
        <p:nvCxnSpPr>
          <p:cNvPr id="91151" name="Straight Connector 20"/>
          <p:cNvCxnSpPr>
            <a:cxnSpLocks noChangeShapeType="1"/>
          </p:cNvCxnSpPr>
          <p:nvPr/>
        </p:nvCxnSpPr>
        <p:spPr bwMode="auto">
          <a:xfrm flipV="1">
            <a:off x="6267450" y="954088"/>
            <a:ext cx="319088" cy="36512"/>
          </a:xfrm>
          <a:prstGeom prst="line">
            <a:avLst/>
          </a:prstGeom>
          <a:noFill/>
          <a:ln w="28575">
            <a:solidFill>
              <a:srgbClr val="1CEB14"/>
            </a:solidFill>
            <a:round/>
            <a:headEnd/>
            <a:tailEnd type="triangle" w="med" len="med"/>
          </a:ln>
          <a:extLst>
            <a:ext uri="{909E8E84-426E-40dd-AFC4-6F175D3DCCD1}">
              <a14:hiddenFill xmlns:a14="http://schemas.microsoft.com/office/drawing/2010/main" xmlns="">
                <a:noFill/>
              </a14:hiddenFill>
            </a:ext>
          </a:extLst>
        </p:spPr>
      </p:cxnSp>
      <p:cxnSp>
        <p:nvCxnSpPr>
          <p:cNvPr id="91152" name="Straight Connector 24"/>
          <p:cNvCxnSpPr>
            <a:cxnSpLocks noChangeShapeType="1"/>
          </p:cNvCxnSpPr>
          <p:nvPr/>
        </p:nvCxnSpPr>
        <p:spPr bwMode="auto">
          <a:xfrm>
            <a:off x="6611938" y="1360488"/>
            <a:ext cx="280987" cy="19050"/>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cxnSp>
      <p:cxnSp>
        <p:nvCxnSpPr>
          <p:cNvPr id="91153" name="Straight Connector 29"/>
          <p:cNvCxnSpPr>
            <a:cxnSpLocks noChangeShapeType="1"/>
          </p:cNvCxnSpPr>
          <p:nvPr/>
        </p:nvCxnSpPr>
        <p:spPr bwMode="auto">
          <a:xfrm>
            <a:off x="6691313" y="2046288"/>
            <a:ext cx="566737" cy="128587"/>
          </a:xfrm>
          <a:prstGeom prst="line">
            <a:avLst/>
          </a:prstGeom>
          <a:noFill/>
          <a:ln w="28575">
            <a:solidFill>
              <a:srgbClr val="FF6600"/>
            </a:solidFill>
            <a:round/>
            <a:headEnd/>
            <a:tailEnd type="triangle" w="med" len="med"/>
          </a:ln>
          <a:extLst>
            <a:ext uri="{909E8E84-426E-40dd-AFC4-6F175D3DCCD1}">
              <a14:hiddenFill xmlns:a14="http://schemas.microsoft.com/office/drawing/2010/main" xmlns="">
                <a:noFill/>
              </a14:hiddenFill>
            </a:ext>
          </a:extLst>
        </p:spPr>
      </p:cxnSp>
      <p:cxnSp>
        <p:nvCxnSpPr>
          <p:cNvPr id="91154" name="Straight Connector 35"/>
          <p:cNvCxnSpPr>
            <a:cxnSpLocks noChangeShapeType="1"/>
          </p:cNvCxnSpPr>
          <p:nvPr/>
        </p:nvCxnSpPr>
        <p:spPr bwMode="auto">
          <a:xfrm flipV="1">
            <a:off x="528638" y="957263"/>
            <a:ext cx="249237" cy="38100"/>
          </a:xfrm>
          <a:prstGeom prst="line">
            <a:avLst/>
          </a:prstGeom>
          <a:noFill/>
          <a:ln w="28575">
            <a:solidFill>
              <a:srgbClr val="FF0000"/>
            </a:solidFill>
            <a:round/>
            <a:headEnd/>
            <a:tailEnd type="triangle" w="med" len="med"/>
          </a:ln>
          <a:extLst>
            <a:ext uri="{909E8E84-426E-40dd-AFC4-6F175D3DCCD1}">
              <a14:hiddenFill xmlns:a14="http://schemas.microsoft.com/office/drawing/2010/main" xmlns="">
                <a:noFill/>
              </a14:hiddenFill>
            </a:ext>
          </a:extLst>
        </p:spPr>
      </p:cxnSp>
      <p:cxnSp>
        <p:nvCxnSpPr>
          <p:cNvPr id="91155" name="Straight Connector 41"/>
          <p:cNvCxnSpPr>
            <a:cxnSpLocks noChangeShapeType="1"/>
          </p:cNvCxnSpPr>
          <p:nvPr/>
        </p:nvCxnSpPr>
        <p:spPr bwMode="auto">
          <a:xfrm>
            <a:off x="820738" y="1404938"/>
            <a:ext cx="360362" cy="19050"/>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cxnSp>
      <p:cxnSp>
        <p:nvCxnSpPr>
          <p:cNvPr id="91156" name="Straight Connector 44"/>
          <p:cNvCxnSpPr>
            <a:cxnSpLocks noChangeShapeType="1"/>
          </p:cNvCxnSpPr>
          <p:nvPr/>
        </p:nvCxnSpPr>
        <p:spPr bwMode="auto">
          <a:xfrm>
            <a:off x="906463" y="2092325"/>
            <a:ext cx="611187" cy="136525"/>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pic>
        <p:nvPicPr>
          <p:cNvPr id="91157" name="Picture 29" descr="lndsld_losdisp_plot.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25550" y="4324350"/>
            <a:ext cx="5908675" cy="253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58" name="TextBox 8"/>
          <p:cNvSpPr txBox="1">
            <a:spLocks noChangeArrowheads="1"/>
          </p:cNvSpPr>
          <p:nvPr/>
        </p:nvSpPr>
        <p:spPr bwMode="auto">
          <a:xfrm>
            <a:off x="228600" y="3886200"/>
            <a:ext cx="158749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charset="0"/>
                <a:ea typeface="ＭＳ Ｐゴシック" charset="0"/>
                <a:cs typeface="ＭＳ Ｐゴシック" charset="0"/>
              </a:defRPr>
            </a:lvl1pPr>
            <a:lvl2pPr marL="37931725" indent="-37474525">
              <a:defRPr sz="2000">
                <a:solidFill>
                  <a:schemeClr val="tx1"/>
                </a:solidFill>
                <a:latin typeface="Times" charset="0"/>
                <a:ea typeface="ＭＳ Ｐゴシック" charset="0"/>
              </a:defRPr>
            </a:lvl2pPr>
            <a:lvl3pPr>
              <a:defRPr sz="20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marL="457200" eaLnBrk="0" fontAlgn="base" hangingPunct="0">
              <a:spcBef>
                <a:spcPct val="0"/>
              </a:spcBef>
              <a:spcAft>
                <a:spcPct val="0"/>
              </a:spcAft>
              <a:defRPr sz="2000">
                <a:solidFill>
                  <a:schemeClr val="tx1"/>
                </a:solidFill>
                <a:latin typeface="Times" charset="0"/>
                <a:ea typeface="ＭＳ Ｐゴシック" charset="0"/>
              </a:defRPr>
            </a:lvl6pPr>
            <a:lvl7pPr marL="914400" eaLnBrk="0" fontAlgn="base" hangingPunct="0">
              <a:spcBef>
                <a:spcPct val="0"/>
              </a:spcBef>
              <a:spcAft>
                <a:spcPct val="0"/>
              </a:spcAft>
              <a:defRPr sz="2000">
                <a:solidFill>
                  <a:schemeClr val="tx1"/>
                </a:solidFill>
                <a:latin typeface="Times" charset="0"/>
                <a:ea typeface="ＭＳ Ｐゴシック" charset="0"/>
              </a:defRPr>
            </a:lvl7pPr>
            <a:lvl8pPr marL="1371600" eaLnBrk="0" fontAlgn="base" hangingPunct="0">
              <a:spcBef>
                <a:spcPct val="0"/>
              </a:spcBef>
              <a:spcAft>
                <a:spcPct val="0"/>
              </a:spcAft>
              <a:defRPr sz="2000">
                <a:solidFill>
                  <a:schemeClr val="tx1"/>
                </a:solidFill>
                <a:latin typeface="Times" charset="0"/>
                <a:ea typeface="ＭＳ Ｐゴシック" charset="0"/>
              </a:defRPr>
            </a:lvl8pPr>
            <a:lvl9pPr marL="1828800" eaLnBrk="0" fontAlgn="base" hangingPunct="0">
              <a:spcBef>
                <a:spcPct val="0"/>
              </a:spcBef>
              <a:spcAft>
                <a:spcPct val="0"/>
              </a:spcAft>
              <a:defRPr sz="2000">
                <a:solidFill>
                  <a:schemeClr val="tx1"/>
                </a:solidFill>
                <a:latin typeface="Times" charset="0"/>
                <a:ea typeface="ＭＳ Ｐゴシック" charset="0"/>
              </a:defRPr>
            </a:lvl9pPr>
          </a:lstStyle>
          <a:p>
            <a:r>
              <a:rPr lang="en-US" sz="1600" b="1" dirty="0">
                <a:solidFill>
                  <a:schemeClr val="bg1"/>
                </a:solidFill>
                <a:latin typeface="+mn-lt"/>
              </a:rPr>
              <a:t>31 Day Repeat</a:t>
            </a:r>
          </a:p>
        </p:txBody>
      </p:sp>
      <p:sp>
        <p:nvSpPr>
          <p:cNvPr id="91159" name="TextBox 10"/>
          <p:cNvSpPr txBox="1">
            <a:spLocks noChangeArrowheads="1"/>
          </p:cNvSpPr>
          <p:nvPr/>
        </p:nvSpPr>
        <p:spPr bwMode="auto">
          <a:xfrm>
            <a:off x="6886575" y="4908550"/>
            <a:ext cx="1036638" cy="1385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charset="0"/>
                <a:ea typeface="ＭＳ Ｐゴシック" charset="0"/>
                <a:cs typeface="ＭＳ Ｐゴシック" charset="0"/>
              </a:defRPr>
            </a:lvl1pPr>
            <a:lvl2pPr marL="37931725" indent="-37474525">
              <a:defRPr sz="2000">
                <a:solidFill>
                  <a:schemeClr val="tx1"/>
                </a:solidFill>
                <a:latin typeface="Times" charset="0"/>
                <a:ea typeface="ＭＳ Ｐゴシック" charset="0"/>
              </a:defRPr>
            </a:lvl2pPr>
            <a:lvl3pPr>
              <a:defRPr sz="20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marL="457200" eaLnBrk="0" fontAlgn="base" hangingPunct="0">
              <a:spcBef>
                <a:spcPct val="0"/>
              </a:spcBef>
              <a:spcAft>
                <a:spcPct val="0"/>
              </a:spcAft>
              <a:defRPr sz="2000">
                <a:solidFill>
                  <a:schemeClr val="tx1"/>
                </a:solidFill>
                <a:latin typeface="Times" charset="0"/>
                <a:ea typeface="ＭＳ Ｐゴシック" charset="0"/>
              </a:defRPr>
            </a:lvl6pPr>
            <a:lvl7pPr marL="914400" eaLnBrk="0" fontAlgn="base" hangingPunct="0">
              <a:spcBef>
                <a:spcPct val="0"/>
              </a:spcBef>
              <a:spcAft>
                <a:spcPct val="0"/>
              </a:spcAft>
              <a:defRPr sz="2000">
                <a:solidFill>
                  <a:schemeClr val="tx1"/>
                </a:solidFill>
                <a:latin typeface="Times" charset="0"/>
                <a:ea typeface="ＭＳ Ｐゴシック" charset="0"/>
              </a:defRPr>
            </a:lvl7pPr>
            <a:lvl8pPr marL="1371600" eaLnBrk="0" fontAlgn="base" hangingPunct="0">
              <a:spcBef>
                <a:spcPct val="0"/>
              </a:spcBef>
              <a:spcAft>
                <a:spcPct val="0"/>
              </a:spcAft>
              <a:defRPr sz="2000">
                <a:solidFill>
                  <a:schemeClr val="tx1"/>
                </a:solidFill>
                <a:latin typeface="Times" charset="0"/>
                <a:ea typeface="ＭＳ Ｐゴシック" charset="0"/>
              </a:defRPr>
            </a:lvl8pPr>
            <a:lvl9pPr marL="1828800" eaLnBrk="0" fontAlgn="base" hangingPunct="0">
              <a:spcBef>
                <a:spcPct val="0"/>
              </a:spcBef>
              <a:spcAft>
                <a:spcPct val="0"/>
              </a:spcAft>
              <a:defRPr sz="2000">
                <a:solidFill>
                  <a:schemeClr val="tx1"/>
                </a:solidFill>
                <a:latin typeface="Times" charset="0"/>
                <a:ea typeface="ＭＳ Ｐゴシック" charset="0"/>
              </a:defRPr>
            </a:lvl9pPr>
          </a:lstStyle>
          <a:p>
            <a:r>
              <a:rPr lang="en-US" sz="1200"/>
              <a:t>Cut A 31 Day</a:t>
            </a:r>
          </a:p>
          <a:p>
            <a:r>
              <a:rPr lang="en-US" sz="1200"/>
              <a:t>Cut A 80 Day</a:t>
            </a:r>
          </a:p>
          <a:p>
            <a:r>
              <a:rPr lang="en-US" sz="1200"/>
              <a:t>Cut B 31 Day</a:t>
            </a:r>
          </a:p>
          <a:p>
            <a:r>
              <a:rPr lang="en-US" sz="1200"/>
              <a:t>Cut B 80 Day</a:t>
            </a:r>
          </a:p>
          <a:p>
            <a:r>
              <a:rPr lang="en-US" sz="1200"/>
              <a:t>Cut C 31 Day</a:t>
            </a:r>
          </a:p>
          <a:p>
            <a:r>
              <a:rPr lang="en-US" sz="1200"/>
              <a:t>Cut C 80 Day</a:t>
            </a:r>
          </a:p>
          <a:p>
            <a:endParaRPr lang="en-US" sz="1200"/>
          </a:p>
        </p:txBody>
      </p:sp>
    </p:spTree>
    <p:extLst>
      <p:ext uri="{BB962C8B-B14F-4D97-AF65-F5344CB8AC3E}">
        <p14:creationId xmlns:p14="http://schemas.microsoft.com/office/powerpoint/2010/main" val="229724711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l="18184" t="14597" r="17374" b="18144"/>
          <a:stretch>
            <a:fillRect/>
          </a:stretch>
        </p:blipFill>
        <p:spPr bwMode="auto">
          <a:xfrm>
            <a:off x="533400" y="762000"/>
            <a:ext cx="4635500"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15715" name="Text Box 3"/>
          <p:cNvSpPr txBox="1">
            <a:spLocks noChangeArrowheads="1"/>
          </p:cNvSpPr>
          <p:nvPr/>
        </p:nvSpPr>
        <p:spPr bwMode="auto">
          <a:xfrm>
            <a:off x="8763000" y="6400800"/>
            <a:ext cx="2921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lstStyle>
            <a:lvl1pPr eaLnBrk="0" hangingPunct="0">
              <a:defRPr sz="2400">
                <a:solidFill>
                  <a:srgbClr val="000000"/>
                </a:solidFill>
                <a:latin typeface="Times" charset="0"/>
                <a:ea typeface="ヒラギノ明朝 Pro W3" charset="0"/>
                <a:cs typeface="ヒラギノ明朝 Pro W3" charset="0"/>
                <a:sym typeface="Times" charset="0"/>
              </a:defRPr>
            </a:lvl1pPr>
            <a:lvl2pPr marL="37931725" indent="-37474525" eaLnBrk="0" hangingPunct="0">
              <a:defRPr sz="2400">
                <a:solidFill>
                  <a:srgbClr val="000000"/>
                </a:solidFill>
                <a:latin typeface="Times" charset="0"/>
                <a:ea typeface="ヒラギノ明朝 Pro W3" charset="0"/>
                <a:cs typeface="ヒラギノ明朝 Pro W3" charset="0"/>
                <a:sym typeface="Times" charset="0"/>
              </a:defRPr>
            </a:lvl2pPr>
            <a:lvl3pPr eaLnBrk="0" hangingPunct="0">
              <a:defRPr sz="2400">
                <a:solidFill>
                  <a:srgbClr val="000000"/>
                </a:solidFill>
                <a:latin typeface="Times" charset="0"/>
                <a:ea typeface="ヒラギノ明朝 Pro W3" charset="0"/>
                <a:cs typeface="ヒラギノ明朝 Pro W3" charset="0"/>
                <a:sym typeface="Times" charset="0"/>
              </a:defRPr>
            </a:lvl3pPr>
            <a:lvl4pPr eaLnBrk="0" hangingPunct="0">
              <a:defRPr sz="2400">
                <a:solidFill>
                  <a:srgbClr val="000000"/>
                </a:solidFill>
                <a:latin typeface="Times" charset="0"/>
                <a:ea typeface="ヒラギノ明朝 Pro W3" charset="0"/>
                <a:cs typeface="ヒラギノ明朝 Pro W3" charset="0"/>
                <a:sym typeface="Times" charset="0"/>
              </a:defRPr>
            </a:lvl4pPr>
            <a:lvl5pPr eaLnBrk="0" hangingPunct="0">
              <a:defRPr sz="2400">
                <a:solidFill>
                  <a:srgbClr val="000000"/>
                </a:solidFill>
                <a:latin typeface="Times" charset="0"/>
                <a:ea typeface="ヒラギノ明朝 Pro W3" charset="0"/>
                <a:cs typeface="ヒラギノ明朝 Pro W3" charset="0"/>
                <a:sym typeface="Times" charset="0"/>
              </a:defRPr>
            </a:lvl5pPr>
            <a:lvl6pPr marL="4572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6pPr>
            <a:lvl7pPr marL="9144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7pPr>
            <a:lvl8pPr marL="13716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8pPr>
            <a:lvl9pPr marL="1828800" eaLnBrk="0" fontAlgn="base" hangingPunct="0">
              <a:spcBef>
                <a:spcPct val="0"/>
              </a:spcBef>
              <a:spcAft>
                <a:spcPct val="0"/>
              </a:spcAft>
              <a:defRPr sz="2400">
                <a:solidFill>
                  <a:srgbClr val="000000"/>
                </a:solidFill>
                <a:latin typeface="Times" charset="0"/>
                <a:ea typeface="ヒラギノ明朝 Pro W3" charset="0"/>
                <a:cs typeface="ヒラギノ明朝 Pro W3" charset="0"/>
                <a:sym typeface="Times" charset="0"/>
              </a:defRPr>
            </a:lvl9pPr>
          </a:lstStyle>
          <a:p>
            <a:pPr algn="ctr" eaLnBrk="1" hangingPunct="1"/>
            <a:fld id="{58BE548C-84D9-384B-81B6-758865B37D65}" type="slidenum">
              <a:rPr lang="en-US" sz="1400">
                <a:solidFill>
                  <a:schemeClr val="tx1"/>
                </a:solidFill>
                <a:cs typeface="Times" charset="0"/>
              </a:rPr>
              <a:pPr algn="ctr" eaLnBrk="1" hangingPunct="1"/>
              <a:t>93</a:t>
            </a:fld>
            <a:endParaRPr lang="en-US" sz="1400" dirty="0">
              <a:solidFill>
                <a:schemeClr val="tx1"/>
              </a:solidFill>
              <a:cs typeface="Times" charset="0"/>
            </a:endParaRPr>
          </a:p>
        </p:txBody>
      </p:sp>
      <p:sp>
        <p:nvSpPr>
          <p:cNvPr id="115716" name="Rectangle 6"/>
          <p:cNvSpPr>
            <a:spLocks noGrp="1" noChangeArrowheads="1"/>
          </p:cNvSpPr>
          <p:nvPr>
            <p:ph type="title"/>
          </p:nvPr>
        </p:nvSpPr>
        <p:spPr>
          <a:xfrm>
            <a:off x="685800" y="0"/>
            <a:ext cx="7772400" cy="914400"/>
          </a:xfrm>
        </p:spPr>
        <p:txBody>
          <a:bodyPr rIns="39688"/>
          <a:lstStyle/>
          <a:p>
            <a:pPr indent="0" eaLnBrk="1" hangingPunct="1"/>
            <a:r>
              <a:rPr lang="en-US" sz="3200" dirty="0">
                <a:latin typeface="Helvetica" charset="0"/>
                <a:ea typeface="ヒラギノ角ゴ Pro W6" charset="0"/>
                <a:cs typeface="ヒラギノ角ゴ Pro W6" charset="0"/>
              </a:rPr>
              <a:t>Basic Interferometric Flow</a:t>
            </a:r>
          </a:p>
        </p:txBody>
      </p:sp>
      <p:pic>
        <p:nvPicPr>
          <p:cNvPr id="6" name="Picture 5"/>
          <p:cNvPicPr>
            <a:picLocks noChangeArrowheads="1"/>
          </p:cNvPicPr>
          <p:nvPr/>
        </p:nvPicPr>
        <p:blipFill rotWithShape="1">
          <a:blip r:embed="rId3">
            <a:extLst>
              <a:ext uri="{28A0092B-C50C-407E-A947-70E740481C1C}">
                <a14:useLocalDpi xmlns:a14="http://schemas.microsoft.com/office/drawing/2010/main" val="0"/>
              </a:ext>
            </a:extLst>
          </a:blip>
          <a:srcRect l="6152" t="12674" r="16326" b="20564"/>
          <a:stretch/>
        </p:blipFill>
        <p:spPr bwMode="auto">
          <a:xfrm>
            <a:off x="5334000" y="1524000"/>
            <a:ext cx="3098549" cy="1859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4" name="Straight Arrow Connector 3"/>
          <p:cNvCxnSpPr>
            <a:stCxn id="6" idx="1"/>
          </p:cNvCxnSpPr>
          <p:nvPr/>
        </p:nvCxnSpPr>
        <p:spPr bwMode="auto">
          <a:xfrm flipH="1" flipV="1">
            <a:off x="3733800" y="2438400"/>
            <a:ext cx="1600200" cy="15121"/>
          </a:xfrm>
          <a:prstGeom prst="straightConnector1">
            <a:avLst/>
          </a:prstGeom>
          <a:solidFill>
            <a:srgbClr val="00CC99"/>
          </a:solidFill>
          <a:ln w="12700" cap="flat" cmpd="sng" algn="ctr">
            <a:solidFill>
              <a:srgbClr val="000000"/>
            </a:solidFill>
            <a:prstDash val="solid"/>
            <a:round/>
            <a:headEnd type="none" w="med" len="med"/>
            <a:tailEnd type="arrow"/>
          </a:ln>
          <a:effectLst/>
        </p:spPr>
      </p:cxnSp>
      <p:sp>
        <p:nvSpPr>
          <p:cNvPr id="2" name="TextBox 1"/>
          <p:cNvSpPr txBox="1"/>
          <p:nvPr/>
        </p:nvSpPr>
        <p:spPr>
          <a:xfrm>
            <a:off x="5105400" y="4114800"/>
            <a:ext cx="3276600" cy="646331"/>
          </a:xfrm>
          <a:prstGeom prst="rect">
            <a:avLst/>
          </a:prstGeom>
          <a:noFill/>
        </p:spPr>
        <p:txBody>
          <a:bodyPr wrap="square" rtlCol="0">
            <a:spAutoFit/>
          </a:bodyPr>
          <a:lstStyle/>
          <a:p>
            <a:r>
              <a:rPr lang="en-US" sz="1800" dirty="0">
                <a:latin typeface="+mn-lt"/>
              </a:rPr>
              <a:t>(ISCE does not have baseline re-estimation capability)</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Grp="1" noChangeArrowheads="1"/>
          </p:cNvSpPr>
          <p:nvPr>
            <p:ph type="title"/>
          </p:nvPr>
        </p:nvSpPr>
        <p:spPr>
          <a:xfrm>
            <a:off x="685800" y="855663"/>
            <a:ext cx="7772400" cy="1143000"/>
          </a:xfrm>
        </p:spPr>
        <p:txBody>
          <a:bodyPr rIns="39688"/>
          <a:lstStyle/>
          <a:p>
            <a:pPr indent="0" eaLnBrk="1" hangingPunct="1"/>
            <a:r>
              <a:rPr lang="en-US" sz="3200">
                <a:latin typeface="Helvetica" charset="0"/>
                <a:ea typeface="ヒラギノ角ゴ Pro W6" charset="0"/>
                <a:cs typeface="ヒラギノ角ゴ Pro W6" charset="0"/>
              </a:rPr>
              <a:t>Interferometric Error Sources</a:t>
            </a:r>
          </a:p>
        </p:txBody>
      </p:sp>
      <p:sp>
        <p:nvSpPr>
          <p:cNvPr id="148484" name="Rectangle 5"/>
          <p:cNvSpPr>
            <a:spLocks/>
          </p:cNvSpPr>
          <p:nvPr/>
        </p:nvSpPr>
        <p:spPr bwMode="auto">
          <a:xfrm>
            <a:off x="533400" y="2133600"/>
            <a:ext cx="7772400" cy="300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25438" indent="-285750">
              <a:spcBef>
                <a:spcPts val="438"/>
              </a:spcBef>
              <a:buSzPct val="100000"/>
              <a:buFont typeface="Arial"/>
              <a:buChar char="•"/>
            </a:pPr>
            <a:r>
              <a:rPr lang="en-US" sz="1800" b="1" i="1" dirty="0">
                <a:solidFill>
                  <a:schemeClr val="tx1"/>
                </a:solidFill>
                <a:latin typeface="Helvetica" charset="0"/>
                <a:cs typeface="Helvetica" charset="0"/>
                <a:sym typeface="Helvetica" charset="0"/>
              </a:rPr>
              <a:t>Interferometric decorrelation</a:t>
            </a:r>
          </a:p>
          <a:p>
            <a:pPr marL="325438" indent="-285750">
              <a:spcBef>
                <a:spcPts val="438"/>
              </a:spcBef>
              <a:buSzPct val="100000"/>
              <a:buFont typeface="Arial"/>
              <a:buChar char="•"/>
            </a:pPr>
            <a:r>
              <a:rPr lang="en-US" sz="1800" b="1" i="1" dirty="0">
                <a:solidFill>
                  <a:schemeClr val="tx1"/>
                </a:solidFill>
                <a:latin typeface="Helvetica" charset="0"/>
                <a:cs typeface="Helvetica" charset="0"/>
                <a:sym typeface="Helvetica" charset="0"/>
              </a:rPr>
              <a:t>Propagation delay errors from atmosphere and ionosphere</a:t>
            </a:r>
          </a:p>
          <a:p>
            <a:pPr marL="325438" indent="-285750">
              <a:spcBef>
                <a:spcPts val="438"/>
              </a:spcBef>
              <a:buSzPct val="100000"/>
              <a:buFont typeface="Arial"/>
              <a:buChar char="•"/>
            </a:pPr>
            <a:r>
              <a:rPr lang="en-US" sz="1800" b="1" dirty="0">
                <a:solidFill>
                  <a:schemeClr val="tx1"/>
                </a:solidFill>
                <a:latin typeface="Helvetica" charset="0"/>
                <a:cs typeface="Helvetica" charset="0"/>
                <a:sym typeface="Helvetica" charset="0"/>
              </a:rPr>
              <a:t>Phase unwrapping errors</a:t>
            </a:r>
          </a:p>
          <a:p>
            <a:pPr marL="325438" indent="-285750">
              <a:spcBef>
                <a:spcPts val="438"/>
              </a:spcBef>
              <a:buSzPct val="100000"/>
              <a:buFont typeface="Arial"/>
              <a:buChar char="•"/>
            </a:pPr>
            <a:r>
              <a:rPr lang="en-US" sz="1800" b="1" dirty="0">
                <a:solidFill>
                  <a:schemeClr val="tx1"/>
                </a:solidFill>
                <a:latin typeface="Helvetica" charset="0"/>
                <a:cs typeface="Helvetica" charset="0"/>
                <a:sym typeface="Helvetica" charset="0"/>
              </a:rPr>
              <a:t>Range and azimuth ambiguities due to design constraints</a:t>
            </a:r>
          </a:p>
          <a:p>
            <a:pPr marL="325438" indent="-285750">
              <a:spcBef>
                <a:spcPts val="438"/>
              </a:spcBef>
              <a:buSzPct val="100000"/>
              <a:buFont typeface="Arial"/>
              <a:buChar char="•"/>
            </a:pPr>
            <a:endParaRPr lang="en-US" sz="1800" b="1" dirty="0">
              <a:solidFill>
                <a:schemeClr val="tx1"/>
              </a:solidFill>
              <a:latin typeface="Helvetica" charset="0"/>
              <a:cs typeface="Helvetica" charset="0"/>
              <a:sym typeface="Helvetica" charset="0"/>
            </a:endParaRPr>
          </a:p>
          <a:p>
            <a:pPr marL="325438" indent="-285750">
              <a:spcBef>
                <a:spcPts val="438"/>
              </a:spcBef>
              <a:buSzPct val="100000"/>
              <a:buFont typeface="Arial"/>
              <a:buChar char="•"/>
            </a:pPr>
            <a:r>
              <a:rPr lang="en-US" sz="1800" b="1" dirty="0">
                <a:solidFill>
                  <a:schemeClr val="tx1"/>
                </a:solidFill>
                <a:latin typeface="Helvetica" charset="0"/>
                <a:cs typeface="Helvetica" charset="0"/>
                <a:sym typeface="Helvetica" charset="0"/>
              </a:rPr>
              <a:t>Layover and shadow in radar imagery from slant range geometry</a:t>
            </a:r>
          </a:p>
          <a:p>
            <a:pPr marL="325438" indent="-285750">
              <a:spcBef>
                <a:spcPts val="438"/>
              </a:spcBef>
              <a:buSzPct val="100000"/>
              <a:buFont typeface="Arial"/>
              <a:buChar char="•"/>
            </a:pPr>
            <a:r>
              <a:rPr lang="en-US" sz="1800" b="1" dirty="0">
                <a:solidFill>
                  <a:schemeClr val="tx1"/>
                </a:solidFill>
                <a:latin typeface="Helvetica" charset="0"/>
                <a:cs typeface="Helvetica" charset="0"/>
                <a:sym typeface="Helvetica" charset="0"/>
              </a:rPr>
              <a:t>Multiple scattering within and among resolution cells</a:t>
            </a:r>
          </a:p>
          <a:p>
            <a:pPr marL="325438" indent="-285750">
              <a:spcBef>
                <a:spcPts val="438"/>
              </a:spcBef>
              <a:buSzPct val="100000"/>
              <a:buFont typeface="Arial"/>
              <a:buChar char="•"/>
            </a:pPr>
            <a:r>
              <a:rPr lang="en-US" sz="1800" b="1" dirty="0">
                <a:solidFill>
                  <a:schemeClr val="tx1"/>
                </a:solidFill>
                <a:latin typeface="Helvetica" charset="0"/>
                <a:cs typeface="Helvetica" charset="0"/>
                <a:sym typeface="Helvetica" charset="0"/>
              </a:rPr>
              <a:t>Range and azimuth </a:t>
            </a:r>
            <a:r>
              <a:rPr lang="en-US" sz="1800" b="1" dirty="0" err="1">
                <a:solidFill>
                  <a:schemeClr val="tx1"/>
                </a:solidFill>
                <a:latin typeface="Helvetica" charset="0"/>
                <a:cs typeface="Helvetica" charset="0"/>
                <a:sym typeface="Helvetica" charset="0"/>
              </a:rPr>
              <a:t>sidelobes</a:t>
            </a:r>
            <a:r>
              <a:rPr lang="en-US" sz="1800" b="1" dirty="0">
                <a:solidFill>
                  <a:schemeClr val="tx1"/>
                </a:solidFill>
                <a:latin typeface="Helvetica" charset="0"/>
                <a:cs typeface="Helvetica" charset="0"/>
                <a:sym typeface="Helvetica" charset="0"/>
              </a:rPr>
              <a:t> due to bandwidth/resolution constraints</a:t>
            </a:r>
          </a:p>
          <a:p>
            <a:pPr marL="325438" indent="-285750">
              <a:spcBef>
                <a:spcPts val="438"/>
              </a:spcBef>
              <a:buSzPct val="100000"/>
              <a:buFont typeface="Arial"/>
              <a:buChar char="•"/>
            </a:pPr>
            <a:r>
              <a:rPr lang="en-US" sz="1800" b="1" dirty="0">
                <a:solidFill>
                  <a:schemeClr val="tx1"/>
                </a:solidFill>
                <a:latin typeface="Helvetica" charset="0"/>
                <a:cs typeface="Helvetica" charset="0"/>
                <a:sym typeface="Helvetica" charset="0"/>
              </a:rPr>
              <a:t>Multipath and channel cross-talk noise as low-level interference</a:t>
            </a:r>
          </a:p>
          <a:p>
            <a:pPr marL="325438" indent="-285750">
              <a:spcBef>
                <a:spcPts val="438"/>
              </a:spcBef>
              <a:buSzPct val="100000"/>
              <a:buFont typeface="Arial"/>
              <a:buChar char="•"/>
            </a:pPr>
            <a:r>
              <a:rPr lang="en-US" sz="1800" b="1" dirty="0">
                <a:solidFill>
                  <a:schemeClr val="tx1"/>
                </a:solidFill>
                <a:latin typeface="Helvetica" charset="0"/>
                <a:cs typeface="Helvetica" charset="0"/>
                <a:sym typeface="Helvetica" charset="0"/>
              </a:rPr>
              <a:t>Calibration errors</a:t>
            </a:r>
          </a:p>
        </p:txBody>
      </p:sp>
      <p:sp>
        <p:nvSpPr>
          <p:cNvPr id="148485" name="Rectangle 6"/>
          <p:cNvSpPr>
            <a:spLocks/>
          </p:cNvSpPr>
          <p:nvPr/>
        </p:nvSpPr>
        <p:spPr bwMode="auto">
          <a:xfrm>
            <a:off x="541338" y="2024063"/>
            <a:ext cx="7772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82588" indent="-342900">
              <a:spcBef>
                <a:spcPts val="438"/>
              </a:spcBef>
              <a:buClr>
                <a:srgbClr val="3333CC"/>
              </a:buClr>
              <a:buSzPct val="75000"/>
              <a:buFont typeface="Monotype Sorts" charset="0"/>
              <a:buChar char="l"/>
            </a:pPr>
            <a:endParaRPr lang="en-US" sz="1800" b="1" dirty="0">
              <a:solidFill>
                <a:schemeClr val="tx1"/>
              </a:solidFill>
              <a:latin typeface="Helvetica" charset="0"/>
              <a:cs typeface="Helvetica" charset="0"/>
              <a:sym typeface="Helvetica" charset="0"/>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a:spLocks noGrp="1" noChangeArrowheads="1"/>
          </p:cNvSpPr>
          <p:nvPr>
            <p:ph type="title"/>
          </p:nvPr>
        </p:nvSpPr>
        <p:spPr/>
        <p:txBody>
          <a:bodyPr rIns="39688"/>
          <a:lstStyle/>
          <a:p>
            <a:pPr indent="0" eaLnBrk="1" hangingPunct="1"/>
            <a:r>
              <a:rPr lang="en-US" sz="3200">
                <a:latin typeface="Helvetica" charset="0"/>
                <a:ea typeface="ヒラギノ角ゴ Pro W6" charset="0"/>
                <a:cs typeface="ヒラギノ角ゴ Pro W6" charset="0"/>
              </a:rPr>
              <a:t>Radar Coherent Backscatter</a:t>
            </a:r>
          </a:p>
        </p:txBody>
      </p:sp>
      <p:sp>
        <p:nvSpPr>
          <p:cNvPr id="116739" name="Rectangle 4"/>
          <p:cNvSpPr>
            <a:spLocks/>
          </p:cNvSpPr>
          <p:nvPr/>
        </p:nvSpPr>
        <p:spPr bwMode="auto">
          <a:xfrm>
            <a:off x="747713" y="1641475"/>
            <a:ext cx="76454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9688"/>
            <a:r>
              <a:rPr lang="en-US" sz="1800" b="1">
                <a:solidFill>
                  <a:schemeClr val="tx1"/>
                </a:solidFill>
                <a:latin typeface="Helvetica" charset="0"/>
                <a:cs typeface="Helvetica" charset="0"/>
                <a:sym typeface="Helvetica" charset="0"/>
              </a:rPr>
              <a:t>Pixels in a radar image are a complex phasor representation of the coherent backscatter from the resolution element on the ground and the propagation phase delay</a:t>
            </a:r>
          </a:p>
        </p:txBody>
      </p:sp>
      <p:pic>
        <p:nvPicPr>
          <p:cNvPr id="116740"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24100"/>
            <a:ext cx="8407400" cy="407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title"/>
          </p:nvPr>
        </p:nvSpPr>
        <p:spPr/>
        <p:txBody>
          <a:bodyPr rIns="39688"/>
          <a:lstStyle/>
          <a:p>
            <a:pPr indent="0" eaLnBrk="1" hangingPunct="1"/>
            <a:r>
              <a:rPr lang="en-US" sz="3200">
                <a:latin typeface="Helvetica" charset="0"/>
                <a:ea typeface="ヒラギノ角ゴ Pro W6" charset="0"/>
                <a:cs typeface="ヒラギノ角ゴ Pro W6" charset="0"/>
              </a:rPr>
              <a:t>Interferometric Phase Characteristics </a:t>
            </a:r>
          </a:p>
        </p:txBody>
      </p:sp>
      <p:sp>
        <p:nvSpPr>
          <p:cNvPr id="117763" name="Rectangle 4"/>
          <p:cNvSpPr>
            <a:spLocks/>
          </p:cNvSpPr>
          <p:nvPr/>
        </p:nvSpPr>
        <p:spPr bwMode="auto">
          <a:xfrm>
            <a:off x="603250" y="1616075"/>
            <a:ext cx="79375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9688"/>
            <a:r>
              <a:rPr lang="en-US" sz="1800" b="1">
                <a:solidFill>
                  <a:schemeClr val="tx1"/>
                </a:solidFill>
                <a:latin typeface="Helvetica" charset="0"/>
                <a:cs typeface="Helvetica" charset="0"/>
                <a:sym typeface="Helvetica" charset="0"/>
              </a:rPr>
              <a:t>Pixels in two radar images observed from nearby vantage points have nearly the same complex phasor representation of the coherent backscatter from a resolution element on the ground but a different  propagation phase delay</a:t>
            </a:r>
          </a:p>
        </p:txBody>
      </p:sp>
      <p:pic>
        <p:nvPicPr>
          <p:cNvPr id="117764"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2689225"/>
            <a:ext cx="8153400" cy="382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title"/>
          </p:nvPr>
        </p:nvSpPr>
        <p:spPr>
          <a:xfrm>
            <a:off x="673100" y="711200"/>
            <a:ext cx="7772400" cy="1270000"/>
          </a:xfrm>
        </p:spPr>
        <p:txBody>
          <a:bodyPr rIns="39688"/>
          <a:lstStyle/>
          <a:p>
            <a:pPr indent="0" eaLnBrk="1" hangingPunct="1"/>
            <a:r>
              <a:rPr lang="en-US" sz="3200" dirty="0">
                <a:latin typeface="Helvetica" charset="0"/>
                <a:ea typeface="ヒラギノ角ゴ Pro W6" charset="0"/>
                <a:cs typeface="ヒラギノ角ゴ Pro W6" charset="0"/>
              </a:rPr>
              <a:t>Correlation* Theory</a:t>
            </a:r>
          </a:p>
        </p:txBody>
      </p:sp>
      <p:sp>
        <p:nvSpPr>
          <p:cNvPr id="118787" name="Rectangle 4"/>
          <p:cNvSpPr>
            <a:spLocks/>
          </p:cNvSpPr>
          <p:nvPr/>
        </p:nvSpPr>
        <p:spPr bwMode="auto">
          <a:xfrm>
            <a:off x="709612" y="2073275"/>
            <a:ext cx="7900987"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25438" indent="-285750">
              <a:buFont typeface="Arial"/>
              <a:buChar char="•"/>
            </a:pPr>
            <a:r>
              <a:rPr lang="en-US" sz="2000" dirty="0">
                <a:solidFill>
                  <a:schemeClr val="tx1"/>
                </a:solidFill>
                <a:latin typeface="Helvetica" charset="0"/>
                <a:cs typeface="Helvetica" charset="0"/>
                <a:sym typeface="Helvetica" charset="0"/>
              </a:rPr>
              <a:t>Signals </a:t>
            </a:r>
            <a:r>
              <a:rPr lang="en-US" sz="2000" dirty="0" err="1">
                <a:solidFill>
                  <a:schemeClr val="tx1"/>
                </a:solidFill>
                <a:latin typeface="Helvetica" charset="0"/>
                <a:cs typeface="Helvetica" charset="0"/>
                <a:sym typeface="Helvetica" charset="0"/>
              </a:rPr>
              <a:t>decorrelate</a:t>
            </a:r>
            <a:r>
              <a:rPr lang="en-US" sz="2000" dirty="0">
                <a:solidFill>
                  <a:schemeClr val="tx1"/>
                </a:solidFill>
                <a:latin typeface="Helvetica" charset="0"/>
                <a:cs typeface="Helvetica" charset="0"/>
                <a:sym typeface="Helvetica" charset="0"/>
              </a:rPr>
              <a:t> due to</a:t>
            </a:r>
          </a:p>
          <a:p>
            <a:pPr marL="268288" indent="-228600"/>
            <a:endParaRPr lang="en-US" sz="1800" b="1" dirty="0">
              <a:solidFill>
                <a:schemeClr val="tx1"/>
              </a:solidFill>
              <a:latin typeface="Helvetica" charset="0"/>
              <a:cs typeface="Helvetica" charset="0"/>
              <a:sym typeface="Helvetica" charset="0"/>
            </a:endParaRPr>
          </a:p>
          <a:p>
            <a:pPr marL="782638" lvl="1" indent="-285750">
              <a:buClr>
                <a:srgbClr val="000000"/>
              </a:buClr>
              <a:buSzPct val="100000"/>
              <a:buFont typeface="Lucida Grande"/>
              <a:buChar char="-"/>
            </a:pPr>
            <a:r>
              <a:rPr lang="en-US" sz="1800" dirty="0">
                <a:solidFill>
                  <a:schemeClr val="tx1"/>
                </a:solidFill>
                <a:latin typeface="Helvetica" charset="0"/>
                <a:cs typeface="Helvetica" charset="0"/>
                <a:sym typeface="Helvetica" charset="0"/>
              </a:rPr>
              <a:t>Thermal and Processor Noise</a:t>
            </a:r>
          </a:p>
          <a:p>
            <a:pPr marL="782638" lvl="1" indent="-285750">
              <a:buClr>
                <a:srgbClr val="000000"/>
              </a:buClr>
              <a:buSzPct val="100000"/>
              <a:buFont typeface="Lucida Grande"/>
              <a:buChar char="-"/>
            </a:pPr>
            <a:r>
              <a:rPr lang="en-US" sz="1800" dirty="0">
                <a:solidFill>
                  <a:schemeClr val="tx1"/>
                </a:solidFill>
                <a:latin typeface="Helvetica" charset="0"/>
                <a:cs typeface="Helvetica" charset="0"/>
                <a:sym typeface="Helvetica" charset="0"/>
              </a:rPr>
              <a:t>Differential Geometric and Volumetric Scattering</a:t>
            </a:r>
          </a:p>
          <a:p>
            <a:pPr marL="782638" lvl="1" indent="-285750">
              <a:buClr>
                <a:srgbClr val="000000"/>
              </a:buClr>
              <a:buSzPct val="100000"/>
              <a:buFont typeface="Lucida Grande"/>
              <a:buChar char="-"/>
            </a:pPr>
            <a:r>
              <a:rPr lang="en-US" sz="1800" dirty="0">
                <a:solidFill>
                  <a:schemeClr val="tx1"/>
                </a:solidFill>
                <a:latin typeface="Helvetica" charset="0"/>
                <a:cs typeface="Helvetica" charset="0"/>
                <a:sym typeface="Helvetica" charset="0"/>
              </a:rPr>
              <a:t>Rotation of Viewing Geometry</a:t>
            </a:r>
          </a:p>
          <a:p>
            <a:pPr marL="782638" lvl="1" indent="-285750">
              <a:buClr>
                <a:srgbClr val="000000"/>
              </a:buClr>
              <a:buSzPct val="100000"/>
              <a:buFont typeface="Lucida Grande"/>
              <a:buChar char="-"/>
            </a:pPr>
            <a:r>
              <a:rPr lang="en-US" sz="1800" dirty="0">
                <a:solidFill>
                  <a:schemeClr val="tx1"/>
                </a:solidFill>
                <a:latin typeface="Helvetica" charset="0"/>
                <a:cs typeface="Helvetica" charset="0"/>
                <a:sym typeface="Helvetica" charset="0"/>
              </a:rPr>
              <a:t>Random Motions Over Time</a:t>
            </a:r>
          </a:p>
          <a:p>
            <a:pPr marL="268288" indent="-228600"/>
            <a:endParaRPr lang="en-US" sz="1800" dirty="0">
              <a:solidFill>
                <a:schemeClr val="tx1"/>
              </a:solidFill>
              <a:latin typeface="Helvetica" charset="0"/>
              <a:cs typeface="Helvetica" charset="0"/>
              <a:sym typeface="Helvetica" charset="0"/>
            </a:endParaRPr>
          </a:p>
          <a:p>
            <a:pPr marL="325438" indent="-285750">
              <a:buFont typeface="Arial"/>
              <a:buChar char="•"/>
            </a:pPr>
            <a:r>
              <a:rPr lang="en-US" sz="2000" dirty="0" err="1">
                <a:solidFill>
                  <a:schemeClr val="tx1"/>
                </a:solidFill>
                <a:latin typeface="Helvetica" charset="0"/>
                <a:cs typeface="Helvetica" charset="0"/>
                <a:sym typeface="Helvetica" charset="0"/>
              </a:rPr>
              <a:t>Decorrelation</a:t>
            </a:r>
            <a:r>
              <a:rPr lang="en-US" sz="2000" dirty="0">
                <a:solidFill>
                  <a:schemeClr val="tx1"/>
                </a:solidFill>
                <a:latin typeface="Helvetica" charset="0"/>
                <a:cs typeface="Helvetica" charset="0"/>
                <a:sym typeface="Helvetica" charset="0"/>
              </a:rPr>
              <a:t> relates to the phase standard deviation of the interferogram</a:t>
            </a:r>
          </a:p>
          <a:p>
            <a:pPr marL="782638" lvl="1" indent="-285750">
              <a:lnSpc>
                <a:spcPct val="110000"/>
              </a:lnSpc>
              <a:buClr>
                <a:srgbClr val="000000"/>
              </a:buClr>
              <a:buSzPct val="100000"/>
              <a:buFont typeface="Lucida Grande"/>
              <a:buChar char="-"/>
            </a:pPr>
            <a:r>
              <a:rPr lang="en-US" sz="1800" dirty="0">
                <a:solidFill>
                  <a:schemeClr val="tx1"/>
                </a:solidFill>
                <a:latin typeface="Helvetica" charset="0"/>
                <a:cs typeface="Helvetica" charset="0"/>
                <a:sym typeface="Helvetica" charset="0"/>
              </a:rPr>
              <a:t>Affects height and displacement accuracy</a:t>
            </a:r>
          </a:p>
          <a:p>
            <a:pPr marL="782638" lvl="1" indent="-285750">
              <a:lnSpc>
                <a:spcPct val="110000"/>
              </a:lnSpc>
              <a:buClr>
                <a:srgbClr val="000000"/>
              </a:buClr>
              <a:buSzPct val="100000"/>
              <a:buFont typeface="Lucida Grande"/>
              <a:buChar char="-"/>
            </a:pPr>
            <a:r>
              <a:rPr lang="en-US" sz="1800" dirty="0">
                <a:solidFill>
                  <a:schemeClr val="tx1"/>
                </a:solidFill>
                <a:latin typeface="Helvetica" charset="0"/>
                <a:cs typeface="Helvetica" charset="0"/>
                <a:sym typeface="Helvetica" charset="0"/>
              </a:rPr>
              <a:t>Affects ability to unwrap phase</a:t>
            </a:r>
          </a:p>
        </p:txBody>
      </p:sp>
      <p:sp>
        <p:nvSpPr>
          <p:cNvPr id="2" name="TextBox 1"/>
          <p:cNvSpPr txBox="1"/>
          <p:nvPr/>
        </p:nvSpPr>
        <p:spPr>
          <a:xfrm>
            <a:off x="609600" y="6172200"/>
            <a:ext cx="7071167" cy="400110"/>
          </a:xfrm>
          <a:prstGeom prst="rect">
            <a:avLst/>
          </a:prstGeom>
          <a:noFill/>
        </p:spPr>
        <p:txBody>
          <a:bodyPr wrap="none" rtlCol="0">
            <a:spAutoFit/>
          </a:bodyPr>
          <a:lstStyle/>
          <a:p>
            <a:r>
              <a:rPr lang="en-US" sz="2000" dirty="0">
                <a:latin typeface="+mn-lt"/>
              </a:rPr>
              <a:t>*“Correlation” and “Coherence” are often used synonymously</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title"/>
          </p:nvPr>
        </p:nvSpPr>
        <p:spPr/>
        <p:txBody>
          <a:bodyPr rIns="39688"/>
          <a:lstStyle/>
          <a:p>
            <a:pPr indent="0" eaLnBrk="1" hangingPunct="1"/>
            <a:r>
              <a:rPr lang="en-US" sz="3200">
                <a:latin typeface="Helvetica" charset="0"/>
                <a:ea typeface="ヒラギノ角ゴ Pro W6" charset="0"/>
                <a:cs typeface="ヒラギノ角ゴ Pro W6" charset="0"/>
              </a:rPr>
              <a:t>Correlation Definition</a:t>
            </a:r>
          </a:p>
        </p:txBody>
      </p:sp>
      <p:pic>
        <p:nvPicPr>
          <p:cNvPr id="11981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73200"/>
            <a:ext cx="82169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1981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981200"/>
            <a:ext cx="2212975"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19813" name="Rectangle 6"/>
          <p:cNvSpPr>
            <a:spLocks/>
          </p:cNvSpPr>
          <p:nvPr/>
        </p:nvSpPr>
        <p:spPr bwMode="auto">
          <a:xfrm>
            <a:off x="366713" y="3559175"/>
            <a:ext cx="2389187"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a:solidFill>
                  <a:schemeClr val="tx1"/>
                </a:solidFill>
                <a:latin typeface="Helvetica" charset="0"/>
                <a:cs typeface="Helvetica" charset="0"/>
                <a:sym typeface="Helvetica" charset="0"/>
              </a:rPr>
              <a:t>Deterministic signals</a:t>
            </a:r>
          </a:p>
          <a:p>
            <a:pPr marL="39688"/>
            <a:r>
              <a:rPr lang="en-US" sz="1800">
                <a:solidFill>
                  <a:schemeClr val="tx1"/>
                </a:solidFill>
                <a:latin typeface="Helvetica" charset="0"/>
                <a:cs typeface="Helvetica" charset="0"/>
                <a:sym typeface="Helvetica" charset="0"/>
              </a:rPr>
              <a:t>or combinations have </a:t>
            </a:r>
          </a:p>
          <a:p>
            <a:pPr marL="39688"/>
            <a:r>
              <a:rPr lang="en-US" sz="1800">
                <a:solidFill>
                  <a:schemeClr val="tx1"/>
                </a:solidFill>
                <a:latin typeface="Helvetica" charset="0"/>
                <a:cs typeface="Helvetica" charset="0"/>
                <a:sym typeface="Helvetica" charset="0"/>
              </a:rPr>
              <a:t>perfect correlation</a:t>
            </a:r>
          </a:p>
        </p:txBody>
      </p:sp>
      <p:pic>
        <p:nvPicPr>
          <p:cNvPr id="119814"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550" y="3505200"/>
            <a:ext cx="6845300" cy="293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19815" name="Rectangle 8"/>
          <p:cNvSpPr>
            <a:spLocks/>
          </p:cNvSpPr>
          <p:nvPr/>
        </p:nvSpPr>
        <p:spPr bwMode="auto">
          <a:xfrm>
            <a:off x="4344988" y="3559175"/>
            <a:ext cx="2224087"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a:solidFill>
                  <a:schemeClr val="tx1"/>
                </a:solidFill>
                <a:latin typeface="Helvetica" charset="0"/>
                <a:cs typeface="Helvetica" charset="0"/>
                <a:sym typeface="Helvetica" charset="0"/>
              </a:rPr>
              <a:t>Signals with random</a:t>
            </a:r>
          </a:p>
          <a:p>
            <a:pPr marL="39688"/>
            <a:r>
              <a:rPr lang="en-US" sz="1800">
                <a:solidFill>
                  <a:schemeClr val="tx1"/>
                </a:solidFill>
                <a:latin typeface="Helvetica" charset="0"/>
                <a:cs typeface="Helvetica" charset="0"/>
                <a:sym typeface="Helvetica" charset="0"/>
              </a:rPr>
              <a:t>components have </a:t>
            </a:r>
          </a:p>
          <a:p>
            <a:pPr marL="39688"/>
            <a:r>
              <a:rPr lang="en-US" sz="1800">
                <a:solidFill>
                  <a:schemeClr val="tx1"/>
                </a:solidFill>
                <a:latin typeface="Helvetica" charset="0"/>
                <a:cs typeface="Helvetica" charset="0"/>
                <a:sym typeface="Helvetica" charset="0"/>
              </a:rPr>
              <a:t>imperfect correlation</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title"/>
          </p:nvPr>
        </p:nvSpPr>
        <p:spPr/>
        <p:txBody>
          <a:bodyPr rIns="39688"/>
          <a:lstStyle/>
          <a:p>
            <a:pPr indent="0" eaLnBrk="1" hangingPunct="1"/>
            <a:r>
              <a:rPr lang="en-US" sz="3200">
                <a:latin typeface="Helvetica" charset="0"/>
                <a:ea typeface="ヒラギノ角ゴ Pro W6" charset="0"/>
                <a:cs typeface="ヒラギノ角ゴ Pro W6" charset="0"/>
              </a:rPr>
              <a:t>Expectation Estimator</a:t>
            </a:r>
          </a:p>
        </p:txBody>
      </p:sp>
      <p:grpSp>
        <p:nvGrpSpPr>
          <p:cNvPr id="120835" name="Group 4"/>
          <p:cNvGrpSpPr>
            <a:grpSpLocks/>
          </p:cNvGrpSpPr>
          <p:nvPr/>
        </p:nvGrpSpPr>
        <p:grpSpPr bwMode="auto">
          <a:xfrm>
            <a:off x="608013" y="1817688"/>
            <a:ext cx="7697787" cy="2490787"/>
            <a:chOff x="0" y="0"/>
            <a:chExt cx="4849" cy="1569"/>
          </a:xfrm>
        </p:grpSpPr>
        <p:sp>
          <p:nvSpPr>
            <p:cNvPr id="120838" name="Rectangle 5"/>
            <p:cNvSpPr>
              <a:spLocks/>
            </p:cNvSpPr>
            <p:nvPr/>
          </p:nvSpPr>
          <p:spPr bwMode="auto">
            <a:xfrm>
              <a:off x="0" y="41"/>
              <a:ext cx="4849" cy="1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39688" bIns="0">
              <a:spAutoFit/>
            </a:bodyPr>
            <a:lstStyle/>
            <a:p>
              <a:pPr marL="39688"/>
              <a:r>
                <a:rPr lang="en-US" sz="1800" b="1">
                  <a:solidFill>
                    <a:schemeClr val="tx1"/>
                  </a:solidFill>
                  <a:latin typeface="Helvetica" charset="0"/>
                  <a:cs typeface="Helvetica" charset="0"/>
                  <a:sym typeface="Helvetica" charset="0"/>
                </a:rPr>
                <a:t>Expectation over the ensemble of realizations        and        cannot</a:t>
              </a:r>
            </a:p>
            <a:p>
              <a:pPr marL="39688"/>
              <a:r>
                <a:rPr lang="en-US" sz="1800" b="1">
                  <a:solidFill>
                    <a:schemeClr val="tx1"/>
                  </a:solidFill>
                  <a:latin typeface="Helvetica" charset="0"/>
                  <a:cs typeface="Helvetica" charset="0"/>
                  <a:sym typeface="Helvetica" charset="0"/>
                </a:rPr>
                <a:t>be calculated from a specific realization, that is, the observations</a:t>
              </a:r>
            </a:p>
            <a:p>
              <a:pPr marL="39688"/>
              <a:r>
                <a:rPr lang="en-US" sz="1800" b="1">
                  <a:solidFill>
                    <a:schemeClr val="tx1"/>
                  </a:solidFill>
                  <a:latin typeface="Helvetica" charset="0"/>
                  <a:cs typeface="Helvetica" charset="0"/>
                  <a:sym typeface="Helvetica" charset="0"/>
                </a:rPr>
                <a:t>      and      .  In general, an estimator derived from the image data</a:t>
              </a:r>
            </a:p>
            <a:p>
              <a:pPr marL="39688"/>
              <a:r>
                <a:rPr lang="en-US" sz="1800" b="1">
                  <a:solidFill>
                    <a:schemeClr val="tx1"/>
                  </a:solidFill>
                  <a:latin typeface="Helvetica" charset="0"/>
                  <a:cs typeface="Helvetica" charset="0"/>
                  <a:sym typeface="Helvetica" charset="0"/>
                </a:rPr>
                <a:t>must be devised.</a:t>
              </a:r>
            </a:p>
            <a:p>
              <a:pPr marL="39688"/>
              <a:endParaRPr lang="en-US">
                <a:solidFill>
                  <a:schemeClr val="tx1"/>
                </a:solidFill>
                <a:cs typeface="Times" charset="0"/>
              </a:endParaRPr>
            </a:p>
            <a:p>
              <a:pPr marL="39688"/>
              <a:r>
                <a:rPr lang="en-US" sz="1800" b="1">
                  <a:solidFill>
                    <a:schemeClr val="tx1"/>
                  </a:solidFill>
                  <a:latin typeface="Helvetica" charset="0"/>
                  <a:cs typeface="Helvetica" charset="0"/>
                  <a:sym typeface="Helvetica" charset="0"/>
                </a:rPr>
                <a:t>The maximum likelihood estimator (MLE) of the interferometric </a:t>
              </a:r>
              <a:r>
                <a:rPr lang="en-US" sz="1800" b="1" i="1">
                  <a:solidFill>
                    <a:schemeClr val="tx1"/>
                  </a:solidFill>
                  <a:latin typeface="Helvetica" charset="0"/>
                  <a:cs typeface="Helvetica" charset="0"/>
                  <a:sym typeface="Helvetica" charset="0"/>
                </a:rPr>
                <a:t>phase</a:t>
              </a:r>
            </a:p>
            <a:p>
              <a:pPr marL="39688"/>
              <a:r>
                <a:rPr lang="en-US" sz="1800" b="1" i="1">
                  <a:solidFill>
                    <a:schemeClr val="tx1"/>
                  </a:solidFill>
                  <a:latin typeface="Helvetica" charset="0"/>
                  <a:cs typeface="Helvetica" charset="0"/>
                  <a:sym typeface="Helvetica" charset="0"/>
                </a:rPr>
                <a:t>difference</a:t>
              </a:r>
              <a:r>
                <a:rPr lang="en-US" sz="1800" b="1">
                  <a:solidFill>
                    <a:schemeClr val="tx1"/>
                  </a:solidFill>
                  <a:latin typeface="Helvetica" charset="0"/>
                  <a:cs typeface="Helvetica" charset="0"/>
                  <a:sym typeface="Helvetica" charset="0"/>
                </a:rPr>
                <a:t> between images forming an interferogram that have homo-</a:t>
              </a:r>
            </a:p>
            <a:p>
              <a:pPr marL="39688"/>
              <a:r>
                <a:rPr lang="en-US" sz="1800" b="1">
                  <a:solidFill>
                    <a:schemeClr val="tx1"/>
                  </a:solidFill>
                  <a:latin typeface="Helvetica" charset="0"/>
                  <a:cs typeface="Helvetica" charset="0"/>
                  <a:sym typeface="Helvetica" charset="0"/>
                </a:rPr>
                <a:t>geneous backscatter and constant phase difference is </a:t>
              </a:r>
            </a:p>
          </p:txBody>
        </p:sp>
        <p:pic>
          <p:nvPicPr>
            <p:cNvPr id="120839"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 y="0"/>
              <a:ext cx="200"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20840"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7"/>
              <a:ext cx="224"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20841"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 y="384"/>
              <a:ext cx="200" cy="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20842" name="Picture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 y="377"/>
              <a:ext cx="200" cy="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pic>
        <p:nvPicPr>
          <p:cNvPr id="120836"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5488" y="4224338"/>
            <a:ext cx="2741612"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20837" name="Rectangle 11"/>
          <p:cNvSpPr>
            <a:spLocks/>
          </p:cNvSpPr>
          <p:nvPr/>
        </p:nvSpPr>
        <p:spPr bwMode="auto">
          <a:xfrm>
            <a:off x="671513" y="5387975"/>
            <a:ext cx="79502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39688" bIns="0"/>
          <a:lstStyle/>
          <a:p>
            <a:pPr marL="39688"/>
            <a:r>
              <a:rPr lang="en-US" sz="1800" b="1">
                <a:solidFill>
                  <a:schemeClr val="tx1"/>
                </a:solidFill>
                <a:latin typeface="Helvetica" charset="0"/>
                <a:cs typeface="Helvetica" charset="0"/>
                <a:sym typeface="Helvetica" charset="0"/>
              </a:rPr>
              <a:t>where </a:t>
            </a:r>
            <a:r>
              <a:rPr lang="en-US" sz="1800" b="1" i="1">
                <a:solidFill>
                  <a:schemeClr val="tx1"/>
                </a:solidFill>
                <a:latin typeface="Helvetica" charset="0"/>
                <a:cs typeface="Helvetica" charset="0"/>
                <a:sym typeface="Helvetica" charset="0"/>
              </a:rPr>
              <a:t>l</a:t>
            </a:r>
            <a:r>
              <a:rPr lang="en-US" sz="1800" b="1">
                <a:solidFill>
                  <a:schemeClr val="tx1"/>
                </a:solidFill>
                <a:latin typeface="Helvetica" charset="0"/>
                <a:cs typeface="Helvetica" charset="0"/>
                <a:sym typeface="Helvetica" charset="0"/>
              </a:rPr>
              <a:t> and </a:t>
            </a:r>
            <a:r>
              <a:rPr lang="en-US" sz="1800" b="1" i="1">
                <a:solidFill>
                  <a:schemeClr val="tx1"/>
                </a:solidFill>
                <a:latin typeface="Helvetica" charset="0"/>
                <a:cs typeface="Helvetica" charset="0"/>
                <a:sym typeface="Helvetica" charset="0"/>
              </a:rPr>
              <a:t>m</a:t>
            </a:r>
            <a:r>
              <a:rPr lang="en-US" sz="1800" b="1">
                <a:solidFill>
                  <a:schemeClr val="tx1"/>
                </a:solidFill>
                <a:latin typeface="Helvetica" charset="0"/>
                <a:cs typeface="Helvetica" charset="0"/>
                <a:sym typeface="Helvetica" charset="0"/>
              </a:rPr>
              <a:t>  are image indices relative to some  reference location and the sum is computed over a </a:t>
            </a:r>
            <a:r>
              <a:rPr lang="en-US" sz="1800" b="1" i="1">
                <a:solidFill>
                  <a:schemeClr val="tx1"/>
                </a:solidFill>
                <a:latin typeface="Helvetica" charset="0"/>
                <a:cs typeface="Helvetica" charset="0"/>
                <a:sym typeface="Helvetica" charset="0"/>
              </a:rPr>
              <a:t>N</a:t>
            </a:r>
            <a:r>
              <a:rPr lang="en-US" sz="1800" b="1">
                <a:solidFill>
                  <a:schemeClr val="tx1"/>
                </a:solidFill>
                <a:latin typeface="Helvetica" charset="0"/>
                <a:cs typeface="Helvetica" charset="0"/>
                <a:sym typeface="Helvetica" charset="0"/>
              </a:rPr>
              <a:t> x </a:t>
            </a:r>
            <a:r>
              <a:rPr lang="en-US" sz="1800" b="1" i="1">
                <a:solidFill>
                  <a:schemeClr val="tx1"/>
                </a:solidFill>
                <a:latin typeface="Helvetica" charset="0"/>
                <a:cs typeface="Helvetica" charset="0"/>
                <a:sym typeface="Helvetica" charset="0"/>
              </a:rPr>
              <a:t>M</a:t>
            </a:r>
            <a:r>
              <a:rPr lang="en-US" sz="1800" b="1">
                <a:solidFill>
                  <a:schemeClr val="tx1"/>
                </a:solidFill>
                <a:latin typeface="Helvetica" charset="0"/>
                <a:cs typeface="Helvetica" charset="0"/>
                <a:sym typeface="Helvetica" charset="0"/>
              </a:rPr>
              <a:t> box.  </a:t>
            </a:r>
            <a:r>
              <a:rPr lang="en-US" sz="1800" b="1" i="1">
                <a:solidFill>
                  <a:schemeClr val="tx1"/>
                </a:solidFill>
                <a:latin typeface="Helvetica" charset="0"/>
                <a:cs typeface="Helvetica" charset="0"/>
                <a:sym typeface="Helvetica" charset="0"/>
              </a:rPr>
              <a:t>N</a:t>
            </a:r>
            <a:r>
              <a:rPr lang="en-US" sz="1800" b="1">
                <a:solidFill>
                  <a:schemeClr val="tx1"/>
                </a:solidFill>
                <a:latin typeface="Helvetica" charset="0"/>
                <a:cs typeface="Helvetica" charset="0"/>
                <a:sym typeface="Helvetica" charset="0"/>
              </a:rPr>
              <a:t> and </a:t>
            </a:r>
            <a:r>
              <a:rPr lang="en-US" sz="1800" b="1" i="1">
                <a:solidFill>
                  <a:schemeClr val="tx1"/>
                </a:solidFill>
                <a:latin typeface="Helvetica" charset="0"/>
                <a:cs typeface="Helvetica" charset="0"/>
                <a:sym typeface="Helvetica" charset="0"/>
              </a:rPr>
              <a:t>M</a:t>
            </a:r>
            <a:r>
              <a:rPr lang="en-US" sz="1800" b="1">
                <a:solidFill>
                  <a:schemeClr val="tx1"/>
                </a:solidFill>
                <a:latin typeface="Helvetica" charset="0"/>
                <a:cs typeface="Helvetica" charset="0"/>
                <a:sym typeface="Helvetica" charset="0"/>
              </a:rPr>
              <a:t> are known as the number of looks in their respective image dimensions.</a:t>
            </a:r>
          </a:p>
        </p:txBody>
      </p:sp>
    </p:spTree>
  </p:cSld>
  <p:clrMapOvr>
    <a:masterClrMapping/>
  </p:clrMapOvr>
  <p:transition/>
</p:sld>
</file>

<file path=ppt/theme/theme1.xml><?xml version="1.0" encoding="utf-8"?>
<a:theme xmlns:a="http://schemas.openxmlformats.org/drawingml/2006/main" name="Title &amp; Bullets - No Graphics">
  <a:themeElements>
    <a:clrScheme name="">
      <a:dk1>
        <a:srgbClr val="000000"/>
      </a:dk1>
      <a:lt1>
        <a:srgbClr val="FFFFFF"/>
      </a:lt1>
      <a:dk2>
        <a:srgbClr val="000000"/>
      </a:dk2>
      <a:lt2>
        <a:srgbClr val="808080"/>
      </a:lt2>
      <a:accent1>
        <a:srgbClr val="00CC99"/>
      </a:accent1>
      <a:accent2>
        <a:srgbClr val="333399"/>
      </a:accent2>
      <a:accent3>
        <a:srgbClr val="FFFFFF"/>
      </a:accent3>
      <a:accent4>
        <a:srgbClr val="000000"/>
      </a:accent4>
      <a:accent5>
        <a:srgbClr val="AAE2CA"/>
      </a:accent5>
      <a:accent6>
        <a:srgbClr val="2D2D8A"/>
      </a:accent6>
      <a:hlink>
        <a:srgbClr val="009999"/>
      </a:hlink>
      <a:folHlink>
        <a:srgbClr val="99CC00"/>
      </a:folHlink>
    </a:clrScheme>
    <a:fontScheme name="Title &amp; Bullets - No Graphics">
      <a:majorFont>
        <a:latin typeface="Helvetica"/>
        <a:ea typeface="ヒラギノ角ゴ Pro W6"/>
        <a:cs typeface="ヒラギノ角ゴ Pro W6"/>
      </a:majorFont>
      <a:minorFont>
        <a:latin typeface="Helvetica"/>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ヒラギノ明朝 Pro W3" charset="-128"/>
            <a:cs typeface="ヒラギノ明朝 Pro W3" charset="-128"/>
            <a:sym typeface="Times" charset="0"/>
          </a:defRPr>
        </a:defPPr>
      </a:lstStyle>
    </a:spDef>
    <a:ln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ヒラギノ明朝 Pro W3" charset="-128"/>
            <a:cs typeface="ヒラギノ明朝 Pro W3" charset="-128"/>
            <a:sym typeface="Times" charset="0"/>
          </a:defRPr>
        </a:defPPr>
      </a:lstStyle>
    </a:lnDef>
  </a:objectDefaults>
  <a:extraClrSchemeLst>
    <a:extraClrScheme>
      <a:clrScheme name="Title &amp; Bullets - No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9999FF"/>
      </a:lt2>
      <a:accent1>
        <a:srgbClr val="00CC99"/>
      </a:accent1>
      <a:accent2>
        <a:srgbClr val="333399"/>
      </a:accent2>
      <a:accent3>
        <a:srgbClr val="FFFFFF"/>
      </a:accent3>
      <a:accent4>
        <a:srgbClr val="000000"/>
      </a:accent4>
      <a:accent5>
        <a:srgbClr val="AAE2CA"/>
      </a:accent5>
      <a:accent6>
        <a:srgbClr val="2D2D8A"/>
      </a:accent6>
      <a:hlink>
        <a:srgbClr val="009999"/>
      </a:hlink>
      <a:folHlink>
        <a:srgbClr val="99CC00"/>
      </a:folHlink>
    </a:clrScheme>
    <a:fontScheme name="Title &amp; Bullets">
      <a:majorFont>
        <a:latin typeface="Helvetica"/>
        <a:ea typeface="ヒラギノ角ゴ Pro W6"/>
        <a:cs typeface="ヒラギノ角ゴ Pro W6"/>
      </a:majorFont>
      <a:minorFont>
        <a:latin typeface="Helvetica"/>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ヒラギノ明朝 Pro W3" charset="-128"/>
            <a:cs typeface="ヒラギノ明朝 Pro W3" charset="-128"/>
            <a:sym typeface="Times" charset="0"/>
          </a:defRPr>
        </a:defPPr>
      </a:lstStyle>
    </a:spDef>
    <a:ln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charset="0"/>
            <a:ea typeface="ヒラギノ明朝 Pro W3" charset="-128"/>
            <a:cs typeface="ヒラギノ明朝 Pro W3" charset="-128"/>
            <a:sym typeface="Time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3489</TotalTime>
  <Pages>0</Pages>
  <Words>6286</Words>
  <Characters>0</Characters>
  <Application>Microsoft Macintosh PowerPoint</Application>
  <PresentationFormat>On-screen Show (4:3)</PresentationFormat>
  <Lines>0</Lines>
  <Paragraphs>965</Paragraphs>
  <Slides>118</Slides>
  <Notes>12</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4</vt:i4>
      </vt:variant>
      <vt:variant>
        <vt:lpstr>Slide Titles</vt:lpstr>
      </vt:variant>
      <vt:variant>
        <vt:i4>118</vt:i4>
      </vt:variant>
    </vt:vector>
  </HeadingPairs>
  <TitlesOfParts>
    <vt:vector size="141" baseType="lpstr">
      <vt:lpstr>ＭＳ Ｐゴシック</vt:lpstr>
      <vt:lpstr>ヒラギノ明朝 Pro W3</vt:lpstr>
      <vt:lpstr>ヒラギノ角ゴ Pro W3</vt:lpstr>
      <vt:lpstr>ヒラギノ角ゴ Pro W6</vt:lpstr>
      <vt:lpstr>Arial</vt:lpstr>
      <vt:lpstr>Calibri</vt:lpstr>
      <vt:lpstr>Helvetica</vt:lpstr>
      <vt:lpstr>Impact</vt:lpstr>
      <vt:lpstr>Lucida Grande</vt:lpstr>
      <vt:lpstr>Monotype Sorts</vt:lpstr>
      <vt:lpstr>Symbol</vt:lpstr>
      <vt:lpstr>Tahoma</vt:lpstr>
      <vt:lpstr>Times</vt:lpstr>
      <vt:lpstr>Times New Roman</vt:lpstr>
      <vt:lpstr>Verdana</vt:lpstr>
      <vt:lpstr>Wingdings</vt:lpstr>
      <vt:lpstr>Zapf Dingbats</vt:lpstr>
      <vt:lpstr>Title &amp; Bullets - No Graphics</vt:lpstr>
      <vt:lpstr>Title &amp; Bullets</vt:lpstr>
      <vt:lpstr>Photo Editor Photo</vt:lpstr>
      <vt:lpstr>Equation</vt:lpstr>
      <vt:lpstr>Image</vt:lpstr>
      <vt:lpstr>Document</vt:lpstr>
      <vt:lpstr>August 12, 2019 UNAVCO Short Course  Long Form Lecture Notes</vt:lpstr>
      <vt:lpstr>Acknowledgments</vt:lpstr>
      <vt:lpstr>Motivation – Understanding the processes and phenomenology of radar interferometry</vt:lpstr>
      <vt:lpstr>Motivation – Understanding the processes and phenomenology of radar interferometry</vt:lpstr>
      <vt:lpstr>Motivation – Understanding the processes and phenomenology of radar interferometry</vt:lpstr>
      <vt:lpstr>Motivation – Understanding the processes and phenomenology of radar interferometry</vt:lpstr>
      <vt:lpstr>Motivation – Understanding the processes and phenomenology of radar interferometry</vt:lpstr>
      <vt:lpstr>Motivation – Understanding the processes and phenomenology of radar interferometry</vt:lpstr>
      <vt:lpstr>Motivation – Understanding the processes and phenomenology of radar interferometry</vt:lpstr>
      <vt:lpstr>Wave Properties of Light</vt:lpstr>
      <vt:lpstr>Outline of Theory Sessions</vt:lpstr>
      <vt:lpstr>Radar and Light Waves</vt:lpstr>
      <vt:lpstr>The Radar Concept</vt:lpstr>
      <vt:lpstr>Achieving resolution in range</vt:lpstr>
      <vt:lpstr>Achieving resolution in range</vt:lpstr>
      <vt:lpstr>Radar on a Moving Platform</vt:lpstr>
      <vt:lpstr>Matched Filtering of Received Echo</vt:lpstr>
      <vt:lpstr>Radar Geometric Terminology</vt:lpstr>
      <vt:lpstr>Ground Resolution</vt:lpstr>
      <vt:lpstr>Raw Signal of a Point Target</vt:lpstr>
      <vt:lpstr>Range Compression of a Point Target; after Matched filtering</vt:lpstr>
      <vt:lpstr>Doppler Shift </vt:lpstr>
      <vt:lpstr>SAR Imaging Concept</vt:lpstr>
      <vt:lpstr>Doppler in SAR Imaging</vt:lpstr>
      <vt:lpstr>Frequency Domain View of SAR</vt:lpstr>
      <vt:lpstr>Nyquist Sampling Theorem</vt:lpstr>
      <vt:lpstr>Range-Doppler Coordinates</vt:lpstr>
      <vt:lpstr>Doppler and Squint</vt:lpstr>
      <vt:lpstr>PowerPoint Presentation</vt:lpstr>
      <vt:lpstr>Zero Doppler Processing </vt:lpstr>
      <vt:lpstr>Azimuth Resolution from Aperture Synthesis</vt:lpstr>
      <vt:lpstr>Raw Signal of a Point Target</vt:lpstr>
      <vt:lpstr>Range Compression of a Point Target; after Matched filtering</vt:lpstr>
      <vt:lpstr>Point Target after Azimuth Compression Matched filtering</vt:lpstr>
      <vt:lpstr>SEASAT – SAR in Space in 1978 </vt:lpstr>
      <vt:lpstr>Conventional SAR modes</vt:lpstr>
      <vt:lpstr>Other Wide Swath SAR Modes</vt:lpstr>
      <vt:lpstr>What Radar Can Tell Us</vt:lpstr>
      <vt:lpstr>Surface and Volume Scattering Models for Radar</vt:lpstr>
      <vt:lpstr>Surface and Volume Scattering Models for Radar</vt:lpstr>
      <vt:lpstr>Surface and Volume Scattering Models for Radar</vt:lpstr>
      <vt:lpstr>Radar Imaging Properties</vt:lpstr>
      <vt:lpstr>Wavelength - A Measure of Surface Scale</vt:lpstr>
      <vt:lpstr>Polarization - A Measure of  Surface Orientations and Properties</vt:lpstr>
      <vt:lpstr>Radar Equation in Remote Sensing</vt:lpstr>
      <vt:lpstr>SAR Imagery and Speckle</vt:lpstr>
      <vt:lpstr>Speckle and Radiometric Accuracy </vt:lpstr>
      <vt:lpstr>Spatial Averaging or Looks</vt:lpstr>
      <vt:lpstr>Outline of Theory Sessions</vt:lpstr>
      <vt:lpstr>What is Radar Interferometry?</vt:lpstr>
      <vt:lpstr>Interference Concept</vt:lpstr>
      <vt:lpstr>Young’s Interferometer</vt:lpstr>
      <vt:lpstr>Wave Interference</vt:lpstr>
      <vt:lpstr>Young’s Interferometer with a phase detector</vt:lpstr>
      <vt:lpstr>Radar Interferometry</vt:lpstr>
      <vt:lpstr>Radar Interferometry Example</vt:lpstr>
      <vt:lpstr>Types of Radar Interferometry</vt:lpstr>
      <vt:lpstr>Interferometry Applications</vt:lpstr>
      <vt:lpstr>Interferometry for Topography</vt:lpstr>
      <vt:lpstr>Data Collection Options</vt:lpstr>
      <vt:lpstr>Height Reconstruction</vt:lpstr>
      <vt:lpstr>Interferometric Geometry</vt:lpstr>
      <vt:lpstr>2-D Height Reconstruction - Flat Earth</vt:lpstr>
      <vt:lpstr>2-D Height Reconstruction - Flat Earth II </vt:lpstr>
      <vt:lpstr>Phase Gradient</vt:lpstr>
      <vt:lpstr>Phase Gradient Observations</vt:lpstr>
      <vt:lpstr>Flattened Phase</vt:lpstr>
      <vt:lpstr>Flattened Phase II</vt:lpstr>
      <vt:lpstr>Sensitivity of Height with Respect to Phase</vt:lpstr>
      <vt:lpstr>Data Collection Options II</vt:lpstr>
      <vt:lpstr>Differential Interferometry</vt:lpstr>
      <vt:lpstr>Differential Interferometric Phase</vt:lpstr>
      <vt:lpstr>Differential Interferometry and Topography</vt:lpstr>
      <vt:lpstr>Extracting the Deformation Term -  Pre-Existing DEM</vt:lpstr>
      <vt:lpstr>Extracting the Deformation -  Three Passes</vt:lpstr>
      <vt:lpstr>Differential Interferometry Sensitivities</vt:lpstr>
      <vt:lpstr>Some Examples of Deformation</vt:lpstr>
      <vt:lpstr>Phase Unwrapping</vt:lpstr>
      <vt:lpstr>Phase Unwrapping Algorithm Options</vt:lpstr>
      <vt:lpstr>Real World Phase Behavior</vt:lpstr>
      <vt:lpstr>Two-Dimensional Phase Unwrapping</vt:lpstr>
      <vt:lpstr>Residues in Phase Unwrapping</vt:lpstr>
      <vt:lpstr>Branch Cuts in Phase Unwrapping</vt:lpstr>
      <vt:lpstr>Illustration of Branch Cut Algorithm</vt:lpstr>
      <vt:lpstr>Branch Cut Strategies</vt:lpstr>
      <vt:lpstr>Guiding Center Criteria</vt:lpstr>
      <vt:lpstr>Connected Components</vt:lpstr>
      <vt:lpstr>Absolute Phase Determination</vt:lpstr>
      <vt:lpstr>Tropospheric Effects on InSAR</vt:lpstr>
      <vt:lpstr>Effects on InSAR Phase</vt:lpstr>
      <vt:lpstr>Hawaii SIR-C One Day Repeat Pass Data Showing Tropospheric Distortion</vt:lpstr>
      <vt:lpstr>Landslide Motion Detection</vt:lpstr>
      <vt:lpstr>Basic Interferometric Flow</vt:lpstr>
      <vt:lpstr>Interferometric Error Sources</vt:lpstr>
      <vt:lpstr>Radar Coherent Backscatter</vt:lpstr>
      <vt:lpstr>Interferometric Phase Characteristics </vt:lpstr>
      <vt:lpstr>Correlation* Theory</vt:lpstr>
      <vt:lpstr>Correlation Definition</vt:lpstr>
      <vt:lpstr>Expectation Estimator</vt:lpstr>
      <vt:lpstr>Correlation Estimator</vt:lpstr>
      <vt:lpstr>Correlation Estimator Characteristics</vt:lpstr>
      <vt:lpstr>Relationship of Phase Noise and Decorrelation</vt:lpstr>
      <vt:lpstr>Thermal Noise Decorrelation</vt:lpstr>
      <vt:lpstr>Thermal Noise Decorrelation</vt:lpstr>
      <vt:lpstr>Baseline Decorrelation</vt:lpstr>
      <vt:lpstr>Form of Baseline Correlation Function</vt:lpstr>
      <vt:lpstr>The “Pixel Antenna” View of  Baseline Decorrelation</vt:lpstr>
      <vt:lpstr>Overcoming Baseline Decorrelation</vt:lpstr>
      <vt:lpstr>Critical Baseline</vt:lpstr>
      <vt:lpstr>Rotational Decorrelation</vt:lpstr>
      <vt:lpstr>Form of Rotational Correlation Function</vt:lpstr>
      <vt:lpstr>Scatterer Motion</vt:lpstr>
      <vt:lpstr>Form of Motion Correlation Function</vt:lpstr>
      <vt:lpstr>Repeat-pass Interferometry and Coherent Change Detection  L-Band low frequency improves correlation in vegetated areas</vt:lpstr>
      <vt:lpstr>Coherent Change Detection SIR-C L and C-band Interferometry</vt:lpstr>
      <vt:lpstr>AIRSAR Coherent Change Detection</vt:lpstr>
      <vt:lpstr>A Correlation Test: What were the interferometric  observation conditions?</vt:lpstr>
      <vt:lpstr>Other Resources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of Interferometry</dc:title>
  <dc:subject/>
  <dc:creator>OAO/JPL</dc:creator>
  <cp:keywords/>
  <dc:description/>
  <cp:lastModifiedBy>Paul A. Rosen</cp:lastModifiedBy>
  <cp:revision>101</cp:revision>
  <dcterms:created xsi:type="dcterms:W3CDTF">2011-08-08T03:42:38Z</dcterms:created>
  <dcterms:modified xsi:type="dcterms:W3CDTF">2019-08-11T03:41:52Z</dcterms:modified>
</cp:coreProperties>
</file>